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drawings/drawing2.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Lst>
  <p:notesMasterIdLst>
    <p:notesMasterId r:id="rId110"/>
  </p:notesMasterIdLst>
  <p:handoutMasterIdLst>
    <p:handoutMasterId r:id="rId111"/>
  </p:handoutMasterIdLst>
  <p:sldIdLst>
    <p:sldId id="4067" r:id="rId5"/>
    <p:sldId id="262" r:id="rId6"/>
    <p:sldId id="435" r:id="rId7"/>
    <p:sldId id="3810" r:id="rId8"/>
    <p:sldId id="3794" r:id="rId9"/>
    <p:sldId id="3919" r:id="rId10"/>
    <p:sldId id="3805" r:id="rId11"/>
    <p:sldId id="3812" r:id="rId12"/>
    <p:sldId id="3816" r:id="rId13"/>
    <p:sldId id="3921" r:id="rId14"/>
    <p:sldId id="3918" r:id="rId15"/>
    <p:sldId id="3799" r:id="rId16"/>
    <p:sldId id="4069" r:id="rId17"/>
    <p:sldId id="3798" r:id="rId18"/>
    <p:sldId id="3803" r:id="rId19"/>
    <p:sldId id="3809" r:id="rId20"/>
    <p:sldId id="4070" r:id="rId21"/>
    <p:sldId id="3920" r:id="rId22"/>
    <p:sldId id="4071" r:id="rId23"/>
    <p:sldId id="3808" r:id="rId24"/>
    <p:sldId id="3806" r:id="rId25"/>
    <p:sldId id="3922" r:id="rId26"/>
    <p:sldId id="4064" r:id="rId27"/>
    <p:sldId id="4063" r:id="rId28"/>
    <p:sldId id="4068" r:id="rId29"/>
    <p:sldId id="376" r:id="rId30"/>
    <p:sldId id="4072" r:id="rId31"/>
    <p:sldId id="3981" r:id="rId32"/>
    <p:sldId id="3982" r:id="rId33"/>
    <p:sldId id="3984" r:id="rId34"/>
    <p:sldId id="4025" r:id="rId35"/>
    <p:sldId id="3980" r:id="rId36"/>
    <p:sldId id="3979" r:id="rId37"/>
    <p:sldId id="4052" r:id="rId38"/>
    <p:sldId id="4028" r:id="rId39"/>
    <p:sldId id="3985" r:id="rId40"/>
    <p:sldId id="4040" r:id="rId41"/>
    <p:sldId id="4041" r:id="rId42"/>
    <p:sldId id="4060" r:id="rId43"/>
    <p:sldId id="4073" r:id="rId44"/>
    <p:sldId id="4029" r:id="rId45"/>
    <p:sldId id="4015" r:id="rId46"/>
    <p:sldId id="4013" r:id="rId47"/>
    <p:sldId id="4022" r:id="rId48"/>
    <p:sldId id="4085" r:id="rId49"/>
    <p:sldId id="4074" r:id="rId50"/>
    <p:sldId id="4036" r:id="rId51"/>
    <p:sldId id="4035" r:id="rId52"/>
    <p:sldId id="4037" r:id="rId53"/>
    <p:sldId id="4034" r:id="rId54"/>
    <p:sldId id="3964" r:id="rId55"/>
    <p:sldId id="4038" r:id="rId56"/>
    <p:sldId id="4031" r:id="rId57"/>
    <p:sldId id="4011" r:id="rId58"/>
    <p:sldId id="4005" r:id="rId59"/>
    <p:sldId id="3976" r:id="rId60"/>
    <p:sldId id="4021" r:id="rId61"/>
    <p:sldId id="4027" r:id="rId62"/>
    <p:sldId id="3987" r:id="rId63"/>
    <p:sldId id="3999" r:id="rId64"/>
    <p:sldId id="4075" r:id="rId65"/>
    <p:sldId id="4033" r:id="rId66"/>
    <p:sldId id="3973" r:id="rId67"/>
    <p:sldId id="3974" r:id="rId68"/>
    <p:sldId id="3988" r:id="rId69"/>
    <p:sldId id="3989" r:id="rId70"/>
    <p:sldId id="3998" r:id="rId71"/>
    <p:sldId id="4043" r:id="rId72"/>
    <p:sldId id="3997" r:id="rId73"/>
    <p:sldId id="3983" r:id="rId74"/>
    <p:sldId id="4004" r:id="rId75"/>
    <p:sldId id="4045" r:id="rId76"/>
    <p:sldId id="4003" r:id="rId77"/>
    <p:sldId id="4077" r:id="rId78"/>
    <p:sldId id="4059" r:id="rId79"/>
    <p:sldId id="4058" r:id="rId80"/>
    <p:sldId id="4078" r:id="rId81"/>
    <p:sldId id="4020" r:id="rId82"/>
    <p:sldId id="4051" r:id="rId83"/>
    <p:sldId id="3962" r:id="rId84"/>
    <p:sldId id="4050" r:id="rId85"/>
    <p:sldId id="3960" r:id="rId86"/>
    <p:sldId id="4049" r:id="rId87"/>
    <p:sldId id="3966" r:id="rId88"/>
    <p:sldId id="3975" r:id="rId89"/>
    <p:sldId id="3971" r:id="rId90"/>
    <p:sldId id="4053" r:id="rId91"/>
    <p:sldId id="4054" r:id="rId92"/>
    <p:sldId id="3992" r:id="rId93"/>
    <p:sldId id="4046" r:id="rId94"/>
    <p:sldId id="4047" r:id="rId95"/>
    <p:sldId id="4019" r:id="rId96"/>
    <p:sldId id="4061" r:id="rId97"/>
    <p:sldId id="4001" r:id="rId98"/>
    <p:sldId id="3955" r:id="rId99"/>
    <p:sldId id="3994" r:id="rId100"/>
    <p:sldId id="3956" r:id="rId101"/>
    <p:sldId id="3957" r:id="rId102"/>
    <p:sldId id="3958" r:id="rId103"/>
    <p:sldId id="4008" r:id="rId104"/>
    <p:sldId id="353" r:id="rId105"/>
    <p:sldId id="4018" r:id="rId106"/>
    <p:sldId id="4023" r:id="rId107"/>
    <p:sldId id="4055" r:id="rId108"/>
    <p:sldId id="4086" r:id="rId109"/>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ine Blanc" initials="AB" lastIdx="0" clrIdx="0">
    <p:extLst>
      <p:ext uri="{19B8F6BF-5375-455C-9EA6-DF929625EA0E}">
        <p15:presenceInfo xmlns:p15="http://schemas.microsoft.com/office/powerpoint/2012/main" userId="Antoine Blanc" providerId="None"/>
      </p:ext>
    </p:extLst>
  </p:cmAuthor>
  <p:cmAuthor id="2" name="Solen BERHUET" initials="SB" lastIdx="1" clrIdx="1">
    <p:extLst>
      <p:ext uri="{19B8F6BF-5375-455C-9EA6-DF929625EA0E}">
        <p15:presenceInfo xmlns:p15="http://schemas.microsoft.com/office/powerpoint/2012/main" userId="S-1-5-21-1290427835-4025316242-2088492038-1246" providerId="AD"/>
      </p:ext>
    </p:extLst>
  </p:cmAuthor>
  <p:cmAuthor id="3" name="Patricia CROUTTE" initials="PC" lastIdx="5" clrIdx="2">
    <p:extLst>
      <p:ext uri="{19B8F6BF-5375-455C-9EA6-DF929625EA0E}">
        <p15:presenceInfo xmlns:p15="http://schemas.microsoft.com/office/powerpoint/2012/main" userId="S::croutte@credoc.fr::b4169155-dad9-45ad-ae54-070c97ce219a" providerId="AD"/>
      </p:ext>
    </p:extLst>
  </p:cmAuthor>
  <p:cmAuthor id="4" name="Solen BERHUET" initials="SB [2]" lastIdx="18" clrIdx="3">
    <p:extLst>
      <p:ext uri="{19B8F6BF-5375-455C-9EA6-DF929625EA0E}">
        <p15:presenceInfo xmlns:p15="http://schemas.microsoft.com/office/powerpoint/2012/main" userId="S::berhuet@credoc.fr::abf194f9-a095-4015-9673-1072aaab6708" providerId="AD"/>
      </p:ext>
    </p:extLst>
  </p:cmAuthor>
  <p:cmAuthor id="5" name="Sandra HOIBIAN" initials="SH" lastIdx="7" clrIdx="4">
    <p:extLst>
      <p:ext uri="{19B8F6BF-5375-455C-9EA6-DF929625EA0E}">
        <p15:presenceInfo xmlns:p15="http://schemas.microsoft.com/office/powerpoint/2012/main" userId="S::hoibian@credoc.fr::28dcf2b5-0a52-4a43-9a59-7f5c0a3382d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9C1081"/>
    <a:srgbClr val="9A197E"/>
    <a:srgbClr val="D67CBE"/>
    <a:srgbClr val="4BACC6"/>
    <a:srgbClr val="A9005C"/>
    <a:srgbClr val="730B35"/>
    <a:srgbClr val="4F043F"/>
    <a:srgbClr val="F2F2F2"/>
    <a:srgbClr val="E169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949B8A-951F-F06F-5C4D-B4FD1C7CCC50}" v="8" dt="2021-11-18T13:36:35.479"/>
    <p1510:client id="{70678CD9-2861-4652-8857-722A29753B97}" v="1" dt="2021-11-17T10:23:04.67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1248"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60" d="100"/>
          <a:sy n="60" d="100"/>
        </p:scale>
        <p:origin x="2419"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5/10/relationships/revisionInfo" Target="revisionInfo.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commentAuthors" Target="commentAuthor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handoutMaster" Target="handoutMasters/handout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https://credoc1-my.sharepoint.com/personal/hoibian_credoc_fr/Documents/effet%20aides.xlsx" TargetMode="External"/><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credoc1.sharepoint.com/sites/Societe/Documents%20partages/CLIENTS%20ACTUELS/Fondation%20Sanofi%20espoir/CDV%20mai%202021/graf%20pat%20plaquette.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https://credoc1.sharepoint.com/sites/Societe/Documents%20partages/CLIENTS%20ACTUELS/Fondation%20Sanofi%20espoir/CDV%20mai%202021/graf%20pat%20plaquette.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openxmlformats.org/officeDocument/2006/relationships/oleObject" Target="https://credoc1.sharepoint.com/sites/Societe/Documents%20partages/CDV%20transverse/Apurements/Fusions/Fusion%2043%20bis/Tris%20en%20&#233;volution%20ph43bis.xlsx"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https://credoc1.sharepoint.com/sites/Societe/Documents%20partages/CLIENTS%20ACTUELS/Fondation%20Sanofi%20espoir/CDV%20mai%202021/graf%20pat%20plaquette.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 1'!$C$66</c:f>
              <c:strCache>
                <c:ptCount val="1"/>
                <c:pt idx="0">
                  <c:v>Pas vulnérable</c:v>
                </c:pt>
              </c:strCache>
            </c:strRef>
          </c:tx>
          <c:spPr>
            <a:solidFill>
              <a:srgbClr val="70AD4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70AD47"/>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1'!$B$67:$B$71</c:f>
              <c:strCache>
                <c:ptCount val="5"/>
                <c:pt idx="0">
                  <c:v>Communes rurales</c:v>
                </c:pt>
                <c:pt idx="1">
                  <c:v>2 000 à 20 000 habitants</c:v>
                </c:pt>
                <c:pt idx="2">
                  <c:v>20 000 à 100 000 habitants</c:v>
                </c:pt>
                <c:pt idx="3">
                  <c:v>Plus de 100 000 habitants</c:v>
                </c:pt>
                <c:pt idx="4">
                  <c:v>Agglomération parisienne</c:v>
                </c:pt>
              </c:strCache>
            </c:strRef>
          </c:cat>
          <c:val>
            <c:numRef>
              <c:f>'Sheet 1'!$C$67:$C$71</c:f>
              <c:numCache>
                <c:formatCode>0%</c:formatCode>
                <c:ptCount val="5"/>
                <c:pt idx="0">
                  <c:v>0.23451925193824599</c:v>
                </c:pt>
                <c:pt idx="1">
                  <c:v>0.18569853798189101</c:v>
                </c:pt>
                <c:pt idx="2">
                  <c:v>0.14026575577891201</c:v>
                </c:pt>
                <c:pt idx="3">
                  <c:v>0.29651557496497799</c:v>
                </c:pt>
                <c:pt idx="4">
                  <c:v>0.143000879335974</c:v>
                </c:pt>
              </c:numCache>
            </c:numRef>
          </c:val>
          <c:extLst>
            <c:ext xmlns:c16="http://schemas.microsoft.com/office/drawing/2014/chart" uri="{C3380CC4-5D6E-409C-BE32-E72D297353CC}">
              <c16:uniqueId val="{00000000-5E5A-4460-9701-0FFB9863E5D2}"/>
            </c:ext>
          </c:extLst>
        </c:ser>
        <c:ser>
          <c:idx val="1"/>
          <c:order val="1"/>
          <c:tx>
            <c:strRef>
              <c:f>'Sheet 1'!$D$66</c:f>
              <c:strCache>
                <c:ptCount val="1"/>
                <c:pt idx="0">
                  <c:v>Déjà vulnérable</c:v>
                </c:pt>
              </c:strCache>
            </c:strRef>
          </c:tx>
          <c:spPr>
            <a:solidFill>
              <a:srgbClr val="9C108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9A197E"/>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1'!$B$67:$B$71</c:f>
              <c:strCache>
                <c:ptCount val="5"/>
                <c:pt idx="0">
                  <c:v>Communes rurales</c:v>
                </c:pt>
                <c:pt idx="1">
                  <c:v>2 000 à 20 000 habitants</c:v>
                </c:pt>
                <c:pt idx="2">
                  <c:v>20 000 à 100 000 habitants</c:v>
                </c:pt>
                <c:pt idx="3">
                  <c:v>Plus de 100 000 habitants</c:v>
                </c:pt>
                <c:pt idx="4">
                  <c:v>Agglomération parisienne</c:v>
                </c:pt>
              </c:strCache>
            </c:strRef>
          </c:cat>
          <c:val>
            <c:numRef>
              <c:f>'Sheet 1'!$D$67:$D$71</c:f>
              <c:numCache>
                <c:formatCode>0%</c:formatCode>
                <c:ptCount val="5"/>
                <c:pt idx="0">
                  <c:v>0.184072255532435</c:v>
                </c:pt>
                <c:pt idx="1">
                  <c:v>0.151762931558799</c:v>
                </c:pt>
                <c:pt idx="2">
                  <c:v>0.14590948806498399</c:v>
                </c:pt>
                <c:pt idx="3">
                  <c:v>0.34051050667530097</c:v>
                </c:pt>
                <c:pt idx="4">
                  <c:v>0.17774481816848101</c:v>
                </c:pt>
              </c:numCache>
            </c:numRef>
          </c:val>
          <c:extLst>
            <c:ext xmlns:c16="http://schemas.microsoft.com/office/drawing/2014/chart" uri="{C3380CC4-5D6E-409C-BE32-E72D297353CC}">
              <c16:uniqueId val="{00000001-5E5A-4460-9701-0FFB9863E5D2}"/>
            </c:ext>
          </c:extLst>
        </c:ser>
        <c:ser>
          <c:idx val="2"/>
          <c:order val="2"/>
          <c:tx>
            <c:strRef>
              <c:f>'Sheet 1'!$E$66</c:f>
              <c:strCache>
                <c:ptCount val="1"/>
                <c:pt idx="0">
                  <c:v>Rendu beaucoup plus vulnérable par la crise</c:v>
                </c:pt>
              </c:strCache>
            </c:strRef>
          </c:tx>
          <c:spPr>
            <a:pattFill prst="wdUpDiag">
              <a:fgClr>
                <a:srgbClr val="9A197E"/>
              </a:fgClr>
              <a:bgClr>
                <a:srgbClr val="FFFFFF"/>
              </a:bgClr>
            </a:pattFill>
            <a:ln>
              <a:solidFill>
                <a:srgbClr val="9C1081"/>
              </a:solidFill>
            </a:ln>
            <a:effectLst/>
          </c:spPr>
          <c:invertIfNegative val="0"/>
          <c:dLbls>
            <c:spPr>
              <a:solidFill>
                <a:srgbClr val="9A197E"/>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1'!$B$67:$B$71</c:f>
              <c:strCache>
                <c:ptCount val="5"/>
                <c:pt idx="0">
                  <c:v>Communes rurales</c:v>
                </c:pt>
                <c:pt idx="1">
                  <c:v>2 000 à 20 000 habitants</c:v>
                </c:pt>
                <c:pt idx="2">
                  <c:v>20 000 à 100 000 habitants</c:v>
                </c:pt>
                <c:pt idx="3">
                  <c:v>Plus de 100 000 habitants</c:v>
                </c:pt>
                <c:pt idx="4">
                  <c:v>Agglomération parisienne</c:v>
                </c:pt>
              </c:strCache>
            </c:strRef>
          </c:cat>
          <c:val>
            <c:numRef>
              <c:f>'Sheet 1'!$E$67:$E$71</c:f>
              <c:numCache>
                <c:formatCode>0%</c:formatCode>
                <c:ptCount val="5"/>
                <c:pt idx="0">
                  <c:v>0.176757275484171</c:v>
                </c:pt>
                <c:pt idx="1">
                  <c:v>0.139401906811046</c:v>
                </c:pt>
                <c:pt idx="2">
                  <c:v>0.138658401070756</c:v>
                </c:pt>
                <c:pt idx="3">
                  <c:v>0.33558508999891801</c:v>
                </c:pt>
                <c:pt idx="4">
                  <c:v>0.20959732663510899</c:v>
                </c:pt>
              </c:numCache>
            </c:numRef>
          </c:val>
          <c:extLst>
            <c:ext xmlns:c16="http://schemas.microsoft.com/office/drawing/2014/chart" uri="{C3380CC4-5D6E-409C-BE32-E72D297353CC}">
              <c16:uniqueId val="{00000002-5E5A-4460-9701-0FFB9863E5D2}"/>
            </c:ext>
          </c:extLst>
        </c:ser>
        <c:dLbls>
          <c:showLegendKey val="0"/>
          <c:showVal val="0"/>
          <c:showCatName val="0"/>
          <c:showSerName val="0"/>
          <c:showPercent val="0"/>
          <c:showBubbleSize val="0"/>
        </c:dLbls>
        <c:gapWidth val="219"/>
        <c:overlap val="-27"/>
        <c:axId val="837979807"/>
        <c:axId val="837973151"/>
      </c:barChart>
      <c:catAx>
        <c:axId val="837979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37973151"/>
        <c:crosses val="autoZero"/>
        <c:auto val="1"/>
        <c:lblAlgn val="ctr"/>
        <c:lblOffset val="100"/>
        <c:noMultiLvlLbl val="0"/>
      </c:catAx>
      <c:valAx>
        <c:axId val="837973151"/>
        <c:scaling>
          <c:orientation val="minMax"/>
        </c:scaling>
        <c:delete val="1"/>
        <c:axPos val="l"/>
        <c:numFmt formatCode="0%" sourceLinked="1"/>
        <c:majorTickMark val="none"/>
        <c:minorTickMark val="none"/>
        <c:tickLblPos val="nextTo"/>
        <c:crossAx val="837979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Feuil1!$I$64</c:f>
              <c:strCache>
                <c:ptCount val="1"/>
                <c:pt idx="0">
                  <c:v>pas vulnérable</c:v>
                </c:pt>
              </c:strCache>
            </c:strRef>
          </c:tx>
          <c:spPr>
            <a:solidFill>
              <a:schemeClr val="tx2"/>
            </a:solidFill>
            <a:ln>
              <a:noFill/>
            </a:ln>
            <a:effectLst/>
          </c:spPr>
          <c:invertIfNegative val="0"/>
          <c:cat>
            <c:strRef>
              <c:f>Feuil1!$H$65:$H$74</c:f>
              <c:strCache>
                <c:ptCount val="10"/>
                <c:pt idx="0">
                  <c:v>Ecole</c:v>
                </c:pt>
                <c:pt idx="1">
                  <c:v>Police</c:v>
                </c:pt>
                <c:pt idx="2">
                  <c:v>Associations</c:v>
                </c:pt>
                <c:pt idx="3">
                  <c:v>Protection sociale </c:v>
                </c:pt>
                <c:pt idx="4">
                  <c:v>Entreprises privées</c:v>
                </c:pt>
                <c:pt idx="5">
                  <c:v>Entreprises publiques</c:v>
                </c:pt>
                <c:pt idx="6">
                  <c:v>Justice </c:v>
                </c:pt>
                <c:pt idx="7">
                  <c:v>Banques</c:v>
                </c:pt>
                <c:pt idx="8">
                  <c:v>Médias</c:v>
                </c:pt>
                <c:pt idx="9">
                  <c:v>Femmes et hommes politiques</c:v>
                </c:pt>
              </c:strCache>
            </c:strRef>
          </c:cat>
          <c:val>
            <c:numRef>
              <c:f>Feuil1!$I$65:$I$74</c:f>
              <c:numCache>
                <c:formatCode>###0.0%</c:formatCode>
                <c:ptCount val="10"/>
                <c:pt idx="0">
                  <c:v>0.78008111762054977</c:v>
                </c:pt>
                <c:pt idx="1">
                  <c:v>0.76239855725879169</c:v>
                </c:pt>
                <c:pt idx="2">
                  <c:v>0.74402884182063989</c:v>
                </c:pt>
                <c:pt idx="3">
                  <c:v>0.72362488728584307</c:v>
                </c:pt>
                <c:pt idx="4">
                  <c:v>0.63165013525698832</c:v>
                </c:pt>
                <c:pt idx="5">
                  <c:v>0.60477692654348802</c:v>
                </c:pt>
                <c:pt idx="6">
                  <c:v>0.47385031559963925</c:v>
                </c:pt>
                <c:pt idx="7">
                  <c:v>0.44729729729729728</c:v>
                </c:pt>
                <c:pt idx="8">
                  <c:v>0.27219468228931953</c:v>
                </c:pt>
                <c:pt idx="9">
                  <c:v>0.17305092383956736</c:v>
                </c:pt>
              </c:numCache>
            </c:numRef>
          </c:val>
          <c:extLst>
            <c:ext xmlns:c16="http://schemas.microsoft.com/office/drawing/2014/chart" uri="{C3380CC4-5D6E-409C-BE32-E72D297353CC}">
              <c16:uniqueId val="{00000000-187E-4805-B181-72B12171A154}"/>
            </c:ext>
          </c:extLst>
        </c:ser>
        <c:ser>
          <c:idx val="1"/>
          <c:order val="1"/>
          <c:tx>
            <c:strRef>
              <c:f>Feuil1!$J$64</c:f>
              <c:strCache>
                <c:ptCount val="1"/>
                <c:pt idx="0">
                  <c:v>vulnérable pas aidé</c:v>
                </c:pt>
              </c:strCache>
            </c:strRef>
          </c:tx>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a:effectLst/>
          </c:spPr>
          <c:invertIfNegative val="0"/>
          <c:cat>
            <c:strRef>
              <c:f>Feuil1!$H$65:$H$74</c:f>
              <c:strCache>
                <c:ptCount val="10"/>
                <c:pt idx="0">
                  <c:v>Ecole</c:v>
                </c:pt>
                <c:pt idx="1">
                  <c:v>Police</c:v>
                </c:pt>
                <c:pt idx="2">
                  <c:v>Associations</c:v>
                </c:pt>
                <c:pt idx="3">
                  <c:v>Protection sociale </c:v>
                </c:pt>
                <c:pt idx="4">
                  <c:v>Entreprises privées</c:v>
                </c:pt>
                <c:pt idx="5">
                  <c:v>Entreprises publiques</c:v>
                </c:pt>
                <c:pt idx="6">
                  <c:v>Justice </c:v>
                </c:pt>
                <c:pt idx="7">
                  <c:v>Banques</c:v>
                </c:pt>
                <c:pt idx="8">
                  <c:v>Médias</c:v>
                </c:pt>
                <c:pt idx="9">
                  <c:v>Femmes et hommes politiques</c:v>
                </c:pt>
              </c:strCache>
            </c:strRef>
          </c:cat>
          <c:val>
            <c:numRef>
              <c:f>Feuil1!$J$65:$J$74</c:f>
              <c:numCache>
                <c:formatCode>###0.0%</c:formatCode>
                <c:ptCount val="10"/>
                <c:pt idx="0">
                  <c:v>0.69327731092436973</c:v>
                </c:pt>
                <c:pt idx="1">
                  <c:v>0.70028011204481788</c:v>
                </c:pt>
                <c:pt idx="2">
                  <c:v>0.62605042016806722</c:v>
                </c:pt>
                <c:pt idx="3">
                  <c:v>0.63445378151260501</c:v>
                </c:pt>
                <c:pt idx="4">
                  <c:v>0.55462184873949583</c:v>
                </c:pt>
                <c:pt idx="5">
                  <c:v>0.51192145862552596</c:v>
                </c:pt>
                <c:pt idx="6">
                  <c:v>0.36414565826330531</c:v>
                </c:pt>
                <c:pt idx="7">
                  <c:v>0.39270687237026647</c:v>
                </c:pt>
                <c:pt idx="8">
                  <c:v>0.23809523809523805</c:v>
                </c:pt>
                <c:pt idx="9">
                  <c:v>0.165266106442577</c:v>
                </c:pt>
              </c:numCache>
            </c:numRef>
          </c:val>
          <c:extLst>
            <c:ext xmlns:c16="http://schemas.microsoft.com/office/drawing/2014/chart" uri="{C3380CC4-5D6E-409C-BE32-E72D297353CC}">
              <c16:uniqueId val="{00000001-187E-4805-B181-72B12171A154}"/>
            </c:ext>
          </c:extLst>
        </c:ser>
        <c:ser>
          <c:idx val="2"/>
          <c:order val="2"/>
          <c:tx>
            <c:strRef>
              <c:f>Feuil1!$K$64</c:f>
              <c:strCache>
                <c:ptCount val="1"/>
                <c:pt idx="0">
                  <c:v>vulnérable aidé</c:v>
                </c:pt>
              </c:strCache>
            </c:strRef>
          </c:tx>
          <c:spPr>
            <a:solidFill>
              <a:schemeClr val="accent2"/>
            </a:solidFill>
            <a:ln>
              <a:noFill/>
            </a:ln>
            <a:effectLst/>
          </c:spPr>
          <c:invertIfNegative val="0"/>
          <c:cat>
            <c:strRef>
              <c:f>Feuil1!$H$65:$H$74</c:f>
              <c:strCache>
                <c:ptCount val="10"/>
                <c:pt idx="0">
                  <c:v>Ecole</c:v>
                </c:pt>
                <c:pt idx="1">
                  <c:v>Police</c:v>
                </c:pt>
                <c:pt idx="2">
                  <c:v>Associations</c:v>
                </c:pt>
                <c:pt idx="3">
                  <c:v>Protection sociale </c:v>
                </c:pt>
                <c:pt idx="4">
                  <c:v>Entreprises privées</c:v>
                </c:pt>
                <c:pt idx="5">
                  <c:v>Entreprises publiques</c:v>
                </c:pt>
                <c:pt idx="6">
                  <c:v>Justice </c:v>
                </c:pt>
                <c:pt idx="7">
                  <c:v>Banques</c:v>
                </c:pt>
                <c:pt idx="8">
                  <c:v>Médias</c:v>
                </c:pt>
                <c:pt idx="9">
                  <c:v>Femmes et hommes politiques</c:v>
                </c:pt>
              </c:strCache>
            </c:strRef>
          </c:cat>
          <c:val>
            <c:numRef>
              <c:f>Feuil1!$K$65:$K$74</c:f>
              <c:numCache>
                <c:formatCode>###0.0%</c:formatCode>
                <c:ptCount val="10"/>
                <c:pt idx="0">
                  <c:v>0.67657992565055769</c:v>
                </c:pt>
                <c:pt idx="1">
                  <c:v>0.63568773234200748</c:v>
                </c:pt>
                <c:pt idx="2">
                  <c:v>0.71747211895910779</c:v>
                </c:pt>
                <c:pt idx="3">
                  <c:v>0.64312267657992594</c:v>
                </c:pt>
                <c:pt idx="4">
                  <c:v>0.56877323420074355</c:v>
                </c:pt>
                <c:pt idx="5">
                  <c:v>0.5985130111524164</c:v>
                </c:pt>
                <c:pt idx="6">
                  <c:v>0.47037037037037038</c:v>
                </c:pt>
                <c:pt idx="7">
                  <c:v>0.46840148698884759</c:v>
                </c:pt>
                <c:pt idx="8">
                  <c:v>0.4148148148148148</c:v>
                </c:pt>
                <c:pt idx="9">
                  <c:v>0.37546468401486988</c:v>
                </c:pt>
              </c:numCache>
            </c:numRef>
          </c:val>
          <c:extLst>
            <c:ext xmlns:c16="http://schemas.microsoft.com/office/drawing/2014/chart" uri="{C3380CC4-5D6E-409C-BE32-E72D297353CC}">
              <c16:uniqueId val="{00000002-187E-4805-B181-72B12171A154}"/>
            </c:ext>
          </c:extLst>
        </c:ser>
        <c:dLbls>
          <c:showLegendKey val="0"/>
          <c:showVal val="0"/>
          <c:showCatName val="0"/>
          <c:showSerName val="0"/>
          <c:showPercent val="0"/>
          <c:showBubbleSize val="0"/>
        </c:dLbls>
        <c:gapWidth val="219"/>
        <c:overlap val="-27"/>
        <c:axId val="560830592"/>
        <c:axId val="547372720"/>
      </c:barChart>
      <c:catAx>
        <c:axId val="560830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7372720"/>
        <c:crosses val="autoZero"/>
        <c:auto val="1"/>
        <c:lblAlgn val="ctr"/>
        <c:lblOffset val="100"/>
        <c:noMultiLvlLbl val="0"/>
      </c:catAx>
      <c:valAx>
        <c:axId val="547372720"/>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0830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649930342250821E-2"/>
          <c:y val="1.513488900456883E-2"/>
          <c:w val="0.78147463931688321"/>
          <c:h val="0.85262941956996308"/>
        </c:manualLayout>
      </c:layout>
      <c:lineChart>
        <c:grouping val="standard"/>
        <c:varyColors val="0"/>
        <c:ser>
          <c:idx val="0"/>
          <c:order val="0"/>
          <c:tx>
            <c:strRef>
              <c:f>Feuil1!$B$4</c:f>
              <c:strCache>
                <c:ptCount val="1"/>
                <c:pt idx="0">
                  <c:v>Mobilité professionnelle</c:v>
                </c:pt>
              </c:strCache>
            </c:strRef>
          </c:tx>
          <c:spPr>
            <a:ln w="28575" cap="rnd">
              <a:solidFill>
                <a:schemeClr val="accent5"/>
              </a:solidFill>
              <a:round/>
            </a:ln>
            <a:effectLst/>
          </c:spPr>
          <c:marker>
            <c:symbol val="circle"/>
            <c:size val="5"/>
            <c:spPr>
              <a:solidFill>
                <a:schemeClr val="accent1"/>
              </a:solidFill>
              <a:ln w="9525">
                <a:solidFill>
                  <a:schemeClr val="accent5"/>
                </a:solidFill>
              </a:ln>
              <a:effectLst/>
            </c:spPr>
          </c:marker>
          <c:cat>
            <c:strRef>
              <c:f>Feuil1!$C$3:$E$3</c:f>
              <c:strCache>
                <c:ptCount val="3"/>
                <c:pt idx="0">
                  <c:v>Pas vulnérable</c:v>
                </c:pt>
                <c:pt idx="1">
                  <c:v>Déja vulnérable</c:v>
                </c:pt>
                <c:pt idx="2">
                  <c:v>Rendu beaucoup vulnérable par la crise</c:v>
                </c:pt>
              </c:strCache>
            </c:strRef>
          </c:cat>
          <c:val>
            <c:numRef>
              <c:f>Feuil1!$C$4:$E$4</c:f>
              <c:numCache>
                <c:formatCode>General</c:formatCode>
                <c:ptCount val="3"/>
                <c:pt idx="0">
                  <c:v>7.13</c:v>
                </c:pt>
                <c:pt idx="1">
                  <c:v>13.3</c:v>
                </c:pt>
                <c:pt idx="2">
                  <c:v>16</c:v>
                </c:pt>
              </c:numCache>
            </c:numRef>
          </c:val>
          <c:smooth val="0"/>
          <c:extLst>
            <c:ext xmlns:c16="http://schemas.microsoft.com/office/drawing/2014/chart" uri="{C3380CC4-5D6E-409C-BE32-E72D297353CC}">
              <c16:uniqueId val="{00000000-0AB5-409D-9B8A-AC136F3782BD}"/>
            </c:ext>
          </c:extLst>
        </c:ser>
        <c:ser>
          <c:idx val="1"/>
          <c:order val="1"/>
          <c:tx>
            <c:strRef>
              <c:f>Feuil1!$B$5</c:f>
              <c:strCache>
                <c:ptCount val="1"/>
                <c:pt idx="0">
                  <c:v>Qualité du travail dégradée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Feuil1!$C$3:$E$3</c:f>
              <c:strCache>
                <c:ptCount val="3"/>
                <c:pt idx="0">
                  <c:v>Pas vulnérable</c:v>
                </c:pt>
                <c:pt idx="1">
                  <c:v>Déja vulnérable</c:v>
                </c:pt>
                <c:pt idx="2">
                  <c:v>Rendu beaucoup vulnérable par la crise</c:v>
                </c:pt>
              </c:strCache>
            </c:strRef>
          </c:cat>
          <c:val>
            <c:numRef>
              <c:f>Feuil1!$C$5:$E$5</c:f>
              <c:numCache>
                <c:formatCode>General</c:formatCode>
                <c:ptCount val="3"/>
                <c:pt idx="0">
                  <c:v>28.92</c:v>
                </c:pt>
                <c:pt idx="1">
                  <c:v>32.99</c:v>
                </c:pt>
                <c:pt idx="2">
                  <c:v>25.3</c:v>
                </c:pt>
              </c:numCache>
            </c:numRef>
          </c:val>
          <c:smooth val="0"/>
          <c:extLst>
            <c:ext xmlns:c16="http://schemas.microsoft.com/office/drawing/2014/chart" uri="{C3380CC4-5D6E-409C-BE32-E72D297353CC}">
              <c16:uniqueId val="{00000001-0AB5-409D-9B8A-AC136F3782BD}"/>
            </c:ext>
          </c:extLst>
        </c:ser>
        <c:ser>
          <c:idx val="2"/>
          <c:order val="2"/>
          <c:tx>
            <c:strRef>
              <c:f>Feuil1!$B$6</c:f>
              <c:strCache>
                <c:ptCount val="1"/>
                <c:pt idx="0">
                  <c:v>Accès ou maintien dans l'emploi</c:v>
                </c:pt>
              </c:strCache>
            </c:strRef>
          </c:tx>
          <c:spPr>
            <a:ln w="57150" cap="rnd">
              <a:solidFill>
                <a:schemeClr val="accent1"/>
              </a:solidFill>
              <a:round/>
            </a:ln>
            <a:effectLst/>
          </c:spPr>
          <c:marker>
            <c:symbol val="circle"/>
            <c:size val="5"/>
            <c:spPr>
              <a:solidFill>
                <a:schemeClr val="accent3"/>
              </a:solidFill>
              <a:ln w="57150">
                <a:solidFill>
                  <a:schemeClr val="accent1"/>
                </a:solidFill>
              </a:ln>
              <a:effectLst/>
            </c:spPr>
          </c:marker>
          <c:cat>
            <c:strRef>
              <c:f>Feuil1!$C$3:$E$3</c:f>
              <c:strCache>
                <c:ptCount val="3"/>
                <c:pt idx="0">
                  <c:v>Pas vulnérable</c:v>
                </c:pt>
                <c:pt idx="1">
                  <c:v>Déja vulnérable</c:v>
                </c:pt>
                <c:pt idx="2">
                  <c:v>Rendu beaucoup vulnérable par la crise</c:v>
                </c:pt>
              </c:strCache>
            </c:strRef>
          </c:cat>
          <c:val>
            <c:numRef>
              <c:f>Feuil1!$C$6:$E$6</c:f>
              <c:numCache>
                <c:formatCode>General</c:formatCode>
                <c:ptCount val="3"/>
                <c:pt idx="0">
                  <c:v>22.61</c:v>
                </c:pt>
                <c:pt idx="1">
                  <c:v>28.37</c:v>
                </c:pt>
                <c:pt idx="2">
                  <c:v>42.11</c:v>
                </c:pt>
              </c:numCache>
            </c:numRef>
          </c:val>
          <c:smooth val="0"/>
          <c:extLst>
            <c:ext xmlns:c16="http://schemas.microsoft.com/office/drawing/2014/chart" uri="{C3380CC4-5D6E-409C-BE32-E72D297353CC}">
              <c16:uniqueId val="{00000002-0AB5-409D-9B8A-AC136F3782BD}"/>
            </c:ext>
          </c:extLst>
        </c:ser>
        <c:ser>
          <c:idx val="3"/>
          <c:order val="3"/>
          <c:tx>
            <c:strRef>
              <c:f>Feuil1!$B$7</c:f>
              <c:strCache>
                <c:ptCount val="1"/>
                <c:pt idx="0">
                  <c:v>Pas d'incidence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Feuil1!$C$3:$E$3</c:f>
              <c:strCache>
                <c:ptCount val="3"/>
                <c:pt idx="0">
                  <c:v>Pas vulnérable</c:v>
                </c:pt>
                <c:pt idx="1">
                  <c:v>Déja vulnérable</c:v>
                </c:pt>
                <c:pt idx="2">
                  <c:v>Rendu beaucoup vulnérable par la crise</c:v>
                </c:pt>
              </c:strCache>
            </c:strRef>
          </c:cat>
          <c:val>
            <c:numRef>
              <c:f>Feuil1!$C$7:$E$7</c:f>
              <c:numCache>
                <c:formatCode>General</c:formatCode>
                <c:ptCount val="3"/>
                <c:pt idx="0">
                  <c:v>41.33</c:v>
                </c:pt>
                <c:pt idx="1">
                  <c:v>25.34</c:v>
                </c:pt>
                <c:pt idx="2">
                  <c:v>16.59</c:v>
                </c:pt>
              </c:numCache>
            </c:numRef>
          </c:val>
          <c:smooth val="0"/>
          <c:extLst>
            <c:ext xmlns:c16="http://schemas.microsoft.com/office/drawing/2014/chart" uri="{C3380CC4-5D6E-409C-BE32-E72D297353CC}">
              <c16:uniqueId val="{00000003-0AB5-409D-9B8A-AC136F3782BD}"/>
            </c:ext>
          </c:extLst>
        </c:ser>
        <c:dLbls>
          <c:showLegendKey val="0"/>
          <c:showVal val="0"/>
          <c:showCatName val="0"/>
          <c:showSerName val="0"/>
          <c:showPercent val="0"/>
          <c:showBubbleSize val="0"/>
        </c:dLbls>
        <c:marker val="1"/>
        <c:smooth val="0"/>
        <c:axId val="1420259167"/>
        <c:axId val="1418118799"/>
      </c:lineChart>
      <c:catAx>
        <c:axId val="1420259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18118799"/>
        <c:crosses val="autoZero"/>
        <c:auto val="1"/>
        <c:lblAlgn val="ctr"/>
        <c:lblOffset val="100"/>
        <c:noMultiLvlLbl val="0"/>
      </c:catAx>
      <c:valAx>
        <c:axId val="141811879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0259167"/>
        <c:crosses val="autoZero"/>
        <c:crossBetween val="between"/>
      </c:valAx>
      <c:spPr>
        <a:noFill/>
        <a:ln>
          <a:noFill/>
        </a:ln>
        <a:effectLst/>
      </c:spPr>
    </c:plotArea>
    <c:legend>
      <c:legendPos val="b"/>
      <c:layout>
        <c:manualLayout>
          <c:xMode val="edge"/>
          <c:yMode val="edge"/>
          <c:x val="0.75299244129551501"/>
          <c:y val="0.14477394782307615"/>
          <c:w val="0.24625260319048425"/>
          <c:h val="0.4775264345515137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2"/>
          <c:order val="0"/>
          <c:tx>
            <c:strRef>
              <c:f>revulqo1!$AF$21</c:f>
              <c:strCache>
                <c:ptCount val="1"/>
                <c:pt idx="0">
                  <c:v>Déjà vulnérables</c:v>
                </c:pt>
              </c:strCache>
            </c:strRef>
          </c:tx>
          <c:spPr>
            <a:solidFill>
              <a:srgbClr val="9C1081"/>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rgbClr val="9C1081"/>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revulqo1!$AE$22:$AE$29</c:f>
              <c:strCache>
                <c:ptCount val="8"/>
                <c:pt idx="0">
                  <c:v>Ne sait pas </c:v>
                </c:pt>
                <c:pt idx="1">
                  <c:v>INSECURITE</c:v>
                </c:pt>
                <c:pt idx="2">
                  <c:v>Autre</c:v>
                </c:pt>
                <c:pt idx="3">
                  <c:v>FINANCES</c:v>
                </c:pt>
                <c:pt idx="4">
                  <c:v>COVID</c:v>
                </c:pt>
                <c:pt idx="5">
                  <c:v>DISCRIMINATION</c:v>
                </c:pt>
                <c:pt idx="6">
                  <c:v>SANTE</c:v>
                </c:pt>
                <c:pt idx="7">
                  <c:v>AGE</c:v>
                </c:pt>
              </c:strCache>
            </c:strRef>
          </c:cat>
          <c:val>
            <c:numRef>
              <c:f>revulqo1!$AF$22:$AF$29</c:f>
              <c:numCache>
                <c:formatCode>0</c:formatCode>
                <c:ptCount val="8"/>
                <c:pt idx="0">
                  <c:v>31.42</c:v>
                </c:pt>
                <c:pt idx="1">
                  <c:v>13.14</c:v>
                </c:pt>
                <c:pt idx="2">
                  <c:v>8.74</c:v>
                </c:pt>
                <c:pt idx="3">
                  <c:v>4.1399999999999997</c:v>
                </c:pt>
                <c:pt idx="4">
                  <c:v>4.0199999999999996</c:v>
                </c:pt>
                <c:pt idx="5">
                  <c:v>3.89</c:v>
                </c:pt>
                <c:pt idx="6">
                  <c:v>3.89</c:v>
                </c:pt>
                <c:pt idx="7">
                  <c:v>3.51</c:v>
                </c:pt>
              </c:numCache>
            </c:numRef>
          </c:val>
          <c:extLst>
            <c:ext xmlns:c16="http://schemas.microsoft.com/office/drawing/2014/chart" uri="{C3380CC4-5D6E-409C-BE32-E72D297353CC}">
              <c16:uniqueId val="{00000000-1EAD-49D0-A48D-F5F9E226AF03}"/>
            </c:ext>
          </c:extLst>
        </c:ser>
        <c:dLbls>
          <c:showLegendKey val="0"/>
          <c:showVal val="0"/>
          <c:showCatName val="0"/>
          <c:showSerName val="0"/>
          <c:showPercent val="0"/>
          <c:showBubbleSize val="0"/>
        </c:dLbls>
        <c:gapWidth val="219"/>
        <c:axId val="1019459696"/>
        <c:axId val="1019458448"/>
        <c:extLst>
          <c:ext xmlns:c15="http://schemas.microsoft.com/office/drawing/2012/chart" uri="{02D57815-91ED-43cb-92C2-25804820EDAC}">
            <c15:filteredBarSeries>
              <c15:ser>
                <c:idx val="0"/>
                <c:order val="1"/>
                <c:tx>
                  <c:strRef>
                    <c:extLst>
                      <c:ext uri="{02D57815-91ED-43cb-92C2-25804820EDAC}">
                        <c15:formulaRef>
                          <c15:sqref>revulqo1!$AG$21</c15:sqref>
                        </c15:formulaRef>
                      </c:ext>
                    </c:extLst>
                    <c:strCache>
                      <c:ptCount val="1"/>
                      <c:pt idx="0">
                        <c:v>Nouveaux vulnérables</c:v>
                      </c:pt>
                    </c:strCache>
                  </c:strRef>
                </c:tx>
                <c:invertIfNegative val="0"/>
                <c:cat>
                  <c:strRef>
                    <c:extLst>
                      <c:ext uri="{02D57815-91ED-43cb-92C2-25804820EDAC}">
                        <c15:formulaRef>
                          <c15:sqref>revulqo1!$AE$22:$AE$29</c15:sqref>
                        </c15:formulaRef>
                      </c:ext>
                    </c:extLst>
                    <c:strCache>
                      <c:ptCount val="8"/>
                      <c:pt idx="0">
                        <c:v>Ne sait pas </c:v>
                      </c:pt>
                      <c:pt idx="1">
                        <c:v>INSECURITE</c:v>
                      </c:pt>
                      <c:pt idx="2">
                        <c:v>Autre</c:v>
                      </c:pt>
                      <c:pt idx="3">
                        <c:v>FINANCES</c:v>
                      </c:pt>
                      <c:pt idx="4">
                        <c:v>COVID</c:v>
                      </c:pt>
                      <c:pt idx="5">
                        <c:v>DISCRIMINATION</c:v>
                      </c:pt>
                      <c:pt idx="6">
                        <c:v>SANTE</c:v>
                      </c:pt>
                      <c:pt idx="7">
                        <c:v>AGE</c:v>
                      </c:pt>
                    </c:strCache>
                  </c:strRef>
                </c:cat>
                <c:val>
                  <c:numRef>
                    <c:extLst>
                      <c:ext uri="{02D57815-91ED-43cb-92C2-25804820EDAC}">
                        <c15:formulaRef>
                          <c15:sqref>revulqo1!$AG$22:$AG$29</c15:sqref>
                        </c15:formulaRef>
                      </c:ext>
                    </c:extLst>
                    <c:numCache>
                      <c:formatCode>General</c:formatCode>
                      <c:ptCount val="8"/>
                      <c:pt idx="0">
                        <c:v>22.39</c:v>
                      </c:pt>
                      <c:pt idx="1">
                        <c:v>11.06</c:v>
                      </c:pt>
                      <c:pt idx="2">
                        <c:v>9.0399999999999991</c:v>
                      </c:pt>
                      <c:pt idx="3">
                        <c:v>8.08</c:v>
                      </c:pt>
                      <c:pt idx="4">
                        <c:v>3.65</c:v>
                      </c:pt>
                      <c:pt idx="5">
                        <c:v>5.62</c:v>
                      </c:pt>
                      <c:pt idx="6">
                        <c:v>0.45</c:v>
                      </c:pt>
                      <c:pt idx="7">
                        <c:v>2.48</c:v>
                      </c:pt>
                    </c:numCache>
                  </c:numRef>
                </c:val>
                <c:extLst>
                  <c:ext xmlns:c16="http://schemas.microsoft.com/office/drawing/2014/chart" uri="{C3380CC4-5D6E-409C-BE32-E72D297353CC}">
                    <c16:uniqueId val="{00000001-1EAD-49D0-A48D-F5F9E226AF03}"/>
                  </c:ext>
                </c:extLst>
              </c15:ser>
            </c15:filteredBarSeries>
            <c15:filteredBarSeries>
              <c15:ser>
                <c:idx val="1"/>
                <c:order val="2"/>
                <c:tx>
                  <c:strRef>
                    <c:extLst xmlns:c15="http://schemas.microsoft.com/office/drawing/2012/chart">
                      <c:ext xmlns:c15="http://schemas.microsoft.com/office/drawing/2012/chart" uri="{02D57815-91ED-43cb-92C2-25804820EDAC}">
                        <c15:formulaRef>
                          <c15:sqref>revulqo1!$AH$21</c15:sqref>
                        </c15:formulaRef>
                      </c:ext>
                    </c:extLst>
                    <c:strCache>
                      <c:ptCount val="1"/>
                      <c:pt idx="0">
                        <c:v>Ensemble</c:v>
                      </c:pt>
                    </c:strCache>
                  </c:strRef>
                </c:tx>
                <c:invertIfNegative val="0"/>
                <c:cat>
                  <c:strRef>
                    <c:extLst xmlns:c15="http://schemas.microsoft.com/office/drawing/2012/chart">
                      <c:ext xmlns:c15="http://schemas.microsoft.com/office/drawing/2012/chart" uri="{02D57815-91ED-43cb-92C2-25804820EDAC}">
                        <c15:formulaRef>
                          <c15:sqref>revulqo1!$AE$22:$AE$29</c15:sqref>
                        </c15:formulaRef>
                      </c:ext>
                    </c:extLst>
                    <c:strCache>
                      <c:ptCount val="8"/>
                      <c:pt idx="0">
                        <c:v>Ne sait pas </c:v>
                      </c:pt>
                      <c:pt idx="1">
                        <c:v>INSECURITE</c:v>
                      </c:pt>
                      <c:pt idx="2">
                        <c:v>Autre</c:v>
                      </c:pt>
                      <c:pt idx="3">
                        <c:v>FINANCES</c:v>
                      </c:pt>
                      <c:pt idx="4">
                        <c:v>COVID</c:v>
                      </c:pt>
                      <c:pt idx="5">
                        <c:v>DISCRIMINATION</c:v>
                      </c:pt>
                      <c:pt idx="6">
                        <c:v>SANTE</c:v>
                      </c:pt>
                      <c:pt idx="7">
                        <c:v>AGE</c:v>
                      </c:pt>
                    </c:strCache>
                  </c:strRef>
                </c:cat>
                <c:val>
                  <c:numRef>
                    <c:extLst xmlns:c15="http://schemas.microsoft.com/office/drawing/2012/chart">
                      <c:ext xmlns:c15="http://schemas.microsoft.com/office/drawing/2012/chart" uri="{02D57815-91ED-43cb-92C2-25804820EDAC}">
                        <c15:formulaRef>
                          <c15:sqref>revulqo1!$AH$22:$AH$29</c15:sqref>
                        </c15:formulaRef>
                      </c:ext>
                    </c:extLst>
                    <c:numCache>
                      <c:formatCode>General</c:formatCode>
                      <c:ptCount val="8"/>
                      <c:pt idx="0">
                        <c:v>29.08</c:v>
                      </c:pt>
                      <c:pt idx="1">
                        <c:v>12.6</c:v>
                      </c:pt>
                      <c:pt idx="2">
                        <c:v>8.82</c:v>
                      </c:pt>
                      <c:pt idx="3">
                        <c:v>5.16</c:v>
                      </c:pt>
                      <c:pt idx="4">
                        <c:v>3.92</c:v>
                      </c:pt>
                      <c:pt idx="5">
                        <c:v>4.34</c:v>
                      </c:pt>
                      <c:pt idx="6">
                        <c:v>3</c:v>
                      </c:pt>
                      <c:pt idx="7">
                        <c:v>3.24</c:v>
                      </c:pt>
                    </c:numCache>
                  </c:numRef>
                </c:val>
                <c:extLst xmlns:c15="http://schemas.microsoft.com/office/drawing/2012/chart">
                  <c:ext xmlns:c16="http://schemas.microsoft.com/office/drawing/2014/chart" uri="{C3380CC4-5D6E-409C-BE32-E72D297353CC}">
                    <c16:uniqueId val="{00000002-1EAD-49D0-A48D-F5F9E226AF03}"/>
                  </c:ext>
                </c:extLst>
              </c15:ser>
            </c15:filteredBarSeries>
          </c:ext>
        </c:extLst>
      </c:barChart>
      <c:catAx>
        <c:axId val="1019459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019458448"/>
        <c:crosses val="autoZero"/>
        <c:auto val="1"/>
        <c:lblAlgn val="ctr"/>
        <c:lblOffset val="100"/>
        <c:noMultiLvlLbl val="0"/>
      </c:catAx>
      <c:valAx>
        <c:axId val="1019458448"/>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019459696"/>
        <c:crosses val="autoZero"/>
        <c:crossBetween val="between"/>
      </c:valAx>
    </c:plotArea>
    <c:plotVisOnly val="1"/>
    <c:dispBlanksAs val="gap"/>
    <c:showDLblsOverMax val="0"/>
    <c:extLst/>
  </c:chart>
  <c:spPr>
    <a:solidFill>
      <a:schemeClr val="bg1"/>
    </a:solidFill>
    <a:ln w="9525" cap="flat" cmpd="sng" algn="ctr">
      <a:noFill/>
      <a:round/>
    </a:ln>
    <a:effectLst/>
  </c:spPr>
  <c:txPr>
    <a:bodyPr/>
    <a:lstStyle/>
    <a:p>
      <a:pPr>
        <a:defRPr sz="900">
          <a:latin typeface="Verdana" panose="020B0604030504040204" pitchFamily="34" charset="0"/>
          <a:ea typeface="Verdana" panose="020B0604030504040204" pitchFamily="34" charset="0"/>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1"/>
          <c:tx>
            <c:strRef>
              <c:f>revulqo1!$AM$21</c:f>
              <c:strCache>
                <c:ptCount val="1"/>
                <c:pt idx="0">
                  <c:v>Nouveaux vulnérables</c:v>
                </c:pt>
              </c:strCache>
            </c:strRef>
          </c:tx>
          <c:spPr>
            <a:pattFill prst="wdUpDiag">
              <a:fgClr>
                <a:srgbClr val="9C1081"/>
              </a:fgClr>
              <a:bgClr>
                <a:schemeClr val="bg1"/>
              </a:bgClr>
            </a:pattFill>
            <a:ln>
              <a:solidFill>
                <a:srgbClr val="9C1081"/>
              </a:solidFill>
            </a:ln>
          </c:spPr>
          <c:invertIfNegative val="0"/>
          <c:dLbls>
            <c:spPr>
              <a:solidFill>
                <a:srgbClr val="9C1081"/>
              </a:solidFill>
              <a:ln>
                <a:noFill/>
              </a:ln>
              <a:effectLst/>
            </c:spPr>
            <c:txPr>
              <a:bodyPr wrap="square" lIns="38100" tIns="19050" rIns="38100" bIns="19050" anchor="ctr">
                <a:spAutoFit/>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revulqo1!$AK$22:$AK$32</c:f>
              <c:strCache>
                <c:ptCount val="11"/>
                <c:pt idx="0">
                  <c:v>Ne sait pas </c:v>
                </c:pt>
                <c:pt idx="1">
                  <c:v>INSECURITE</c:v>
                </c:pt>
                <c:pt idx="2">
                  <c:v>Autre</c:v>
                </c:pt>
                <c:pt idx="3">
                  <c:v>FINANCES</c:v>
                </c:pt>
                <c:pt idx="4">
                  <c:v>DISCRIMINATION</c:v>
                </c:pt>
                <c:pt idx="5">
                  <c:v>COVID</c:v>
                </c:pt>
                <c:pt idx="6">
                  <c:v>EMPLOI</c:v>
                </c:pt>
                <c:pt idx="7">
                  <c:v>RELIGION</c:v>
                </c:pt>
                <c:pt idx="8">
                  <c:v>IMMIGRATION</c:v>
                </c:pt>
                <c:pt idx="9">
                  <c:v>DEPRESSION</c:v>
                </c:pt>
                <c:pt idx="10">
                  <c:v>SOLITUDE</c:v>
                </c:pt>
              </c:strCache>
            </c:strRef>
          </c:cat>
          <c:val>
            <c:numRef>
              <c:f>revulqo1!$AM$22:$AM$32</c:f>
              <c:numCache>
                <c:formatCode>0</c:formatCode>
                <c:ptCount val="11"/>
                <c:pt idx="0">
                  <c:v>22.39</c:v>
                </c:pt>
                <c:pt idx="1">
                  <c:v>11.06</c:v>
                </c:pt>
                <c:pt idx="2">
                  <c:v>9.0399999999999991</c:v>
                </c:pt>
                <c:pt idx="3">
                  <c:v>8.08</c:v>
                </c:pt>
                <c:pt idx="4">
                  <c:v>5.62</c:v>
                </c:pt>
                <c:pt idx="5">
                  <c:v>3.65</c:v>
                </c:pt>
                <c:pt idx="6">
                  <c:v>3.43</c:v>
                </c:pt>
                <c:pt idx="7">
                  <c:v>3.18</c:v>
                </c:pt>
                <c:pt idx="8">
                  <c:v>3.06</c:v>
                </c:pt>
                <c:pt idx="9">
                  <c:v>3.04</c:v>
                </c:pt>
                <c:pt idx="10">
                  <c:v>3</c:v>
                </c:pt>
              </c:numCache>
            </c:numRef>
          </c:val>
          <c:extLst>
            <c:ext xmlns:c16="http://schemas.microsoft.com/office/drawing/2014/chart" uri="{C3380CC4-5D6E-409C-BE32-E72D297353CC}">
              <c16:uniqueId val="{00000000-94A6-43DA-945C-625BF2C92BE8}"/>
            </c:ext>
          </c:extLst>
        </c:ser>
        <c:dLbls>
          <c:showLegendKey val="0"/>
          <c:showVal val="0"/>
          <c:showCatName val="0"/>
          <c:showSerName val="0"/>
          <c:showPercent val="0"/>
          <c:showBubbleSize val="0"/>
        </c:dLbls>
        <c:gapWidth val="219"/>
        <c:axId val="1019459696"/>
        <c:axId val="1019458448"/>
        <c:extLst>
          <c:ext xmlns:c15="http://schemas.microsoft.com/office/drawing/2012/chart" uri="{02D57815-91ED-43cb-92C2-25804820EDAC}">
            <c15:filteredBarSeries>
              <c15:ser>
                <c:idx val="2"/>
                <c:order val="0"/>
                <c:tx>
                  <c:strRef>
                    <c:extLst>
                      <c:ext uri="{02D57815-91ED-43cb-92C2-25804820EDAC}">
                        <c15:formulaRef>
                          <c15:sqref>revulqo1!$AL$21</c15:sqref>
                        </c15:formulaRef>
                      </c:ext>
                    </c:extLst>
                    <c:strCache>
                      <c:ptCount val="1"/>
                      <c:pt idx="0">
                        <c:v>Déjà vulnérables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revulqo1!$AK$22:$AK$32</c15:sqref>
                        </c15:formulaRef>
                      </c:ext>
                    </c:extLst>
                    <c:strCache>
                      <c:ptCount val="11"/>
                      <c:pt idx="0">
                        <c:v>Ne sait pas </c:v>
                      </c:pt>
                      <c:pt idx="1">
                        <c:v>INSECURITE</c:v>
                      </c:pt>
                      <c:pt idx="2">
                        <c:v>Autre</c:v>
                      </c:pt>
                      <c:pt idx="3">
                        <c:v>FINANCES</c:v>
                      </c:pt>
                      <c:pt idx="4">
                        <c:v>DISCRIMINATION</c:v>
                      </c:pt>
                      <c:pt idx="5">
                        <c:v>COVID</c:v>
                      </c:pt>
                      <c:pt idx="6">
                        <c:v>EMPLOI</c:v>
                      </c:pt>
                      <c:pt idx="7">
                        <c:v>RELIGION</c:v>
                      </c:pt>
                      <c:pt idx="8">
                        <c:v>IMMIGRATION</c:v>
                      </c:pt>
                      <c:pt idx="9">
                        <c:v>DEPRESSION</c:v>
                      </c:pt>
                      <c:pt idx="10">
                        <c:v>SOLITUDE</c:v>
                      </c:pt>
                    </c:strCache>
                  </c:strRef>
                </c:cat>
                <c:val>
                  <c:numRef>
                    <c:extLst>
                      <c:ext uri="{02D57815-91ED-43cb-92C2-25804820EDAC}">
                        <c15:formulaRef>
                          <c15:sqref>revulqo1!$AL$22:$AL$32</c15:sqref>
                        </c15:formulaRef>
                      </c:ext>
                    </c:extLst>
                    <c:numCache>
                      <c:formatCode>General</c:formatCode>
                      <c:ptCount val="11"/>
                      <c:pt idx="0">
                        <c:v>31.42</c:v>
                      </c:pt>
                      <c:pt idx="1">
                        <c:v>13.14</c:v>
                      </c:pt>
                      <c:pt idx="2">
                        <c:v>8.74</c:v>
                      </c:pt>
                      <c:pt idx="3">
                        <c:v>4.1399999999999997</c:v>
                      </c:pt>
                      <c:pt idx="4">
                        <c:v>3.89</c:v>
                      </c:pt>
                      <c:pt idx="5">
                        <c:v>4.0199999999999996</c:v>
                      </c:pt>
                      <c:pt idx="6">
                        <c:v>2.2999999999999998</c:v>
                      </c:pt>
                      <c:pt idx="7">
                        <c:v>2.34</c:v>
                      </c:pt>
                      <c:pt idx="8">
                        <c:v>2.4900000000000002</c:v>
                      </c:pt>
                      <c:pt idx="9">
                        <c:v>0.73</c:v>
                      </c:pt>
                      <c:pt idx="10">
                        <c:v>0.77</c:v>
                      </c:pt>
                    </c:numCache>
                  </c:numRef>
                </c:val>
                <c:extLst>
                  <c:ext xmlns:c16="http://schemas.microsoft.com/office/drawing/2014/chart" uri="{C3380CC4-5D6E-409C-BE32-E72D297353CC}">
                    <c16:uniqueId val="{00000001-94A6-43DA-945C-625BF2C92BE8}"/>
                  </c:ext>
                </c:extLst>
              </c15:ser>
            </c15:filteredBarSeries>
            <c15:filteredBarSeries>
              <c15:ser>
                <c:idx val="1"/>
                <c:order val="2"/>
                <c:tx>
                  <c:strRef>
                    <c:extLst xmlns:c15="http://schemas.microsoft.com/office/drawing/2012/chart">
                      <c:ext xmlns:c15="http://schemas.microsoft.com/office/drawing/2012/chart" uri="{02D57815-91ED-43cb-92C2-25804820EDAC}">
                        <c15:formulaRef>
                          <c15:sqref>revulqo1!$AN$21</c15:sqref>
                        </c15:formulaRef>
                      </c:ext>
                    </c:extLst>
                    <c:strCache>
                      <c:ptCount val="1"/>
                      <c:pt idx="0">
                        <c:v>Ensemble</c:v>
                      </c:pt>
                    </c:strCache>
                  </c:strRef>
                </c:tx>
                <c:invertIfNegative val="0"/>
                <c:cat>
                  <c:strRef>
                    <c:extLst xmlns:c15="http://schemas.microsoft.com/office/drawing/2012/chart">
                      <c:ext xmlns:c15="http://schemas.microsoft.com/office/drawing/2012/chart" uri="{02D57815-91ED-43cb-92C2-25804820EDAC}">
                        <c15:formulaRef>
                          <c15:sqref>revulqo1!$AK$22:$AK$32</c15:sqref>
                        </c15:formulaRef>
                      </c:ext>
                    </c:extLst>
                    <c:strCache>
                      <c:ptCount val="11"/>
                      <c:pt idx="0">
                        <c:v>Ne sait pas </c:v>
                      </c:pt>
                      <c:pt idx="1">
                        <c:v>INSECURITE</c:v>
                      </c:pt>
                      <c:pt idx="2">
                        <c:v>Autre</c:v>
                      </c:pt>
                      <c:pt idx="3">
                        <c:v>FINANCES</c:v>
                      </c:pt>
                      <c:pt idx="4">
                        <c:v>DISCRIMINATION</c:v>
                      </c:pt>
                      <c:pt idx="5">
                        <c:v>COVID</c:v>
                      </c:pt>
                      <c:pt idx="6">
                        <c:v>EMPLOI</c:v>
                      </c:pt>
                      <c:pt idx="7">
                        <c:v>RELIGION</c:v>
                      </c:pt>
                      <c:pt idx="8">
                        <c:v>IMMIGRATION</c:v>
                      </c:pt>
                      <c:pt idx="9">
                        <c:v>DEPRESSION</c:v>
                      </c:pt>
                      <c:pt idx="10">
                        <c:v>SOLITUDE</c:v>
                      </c:pt>
                    </c:strCache>
                  </c:strRef>
                </c:cat>
                <c:val>
                  <c:numRef>
                    <c:extLst xmlns:c15="http://schemas.microsoft.com/office/drawing/2012/chart">
                      <c:ext xmlns:c15="http://schemas.microsoft.com/office/drawing/2012/chart" uri="{02D57815-91ED-43cb-92C2-25804820EDAC}">
                        <c15:formulaRef>
                          <c15:sqref>revulqo1!$AN$22:$AN$32</c15:sqref>
                        </c15:formulaRef>
                      </c:ext>
                    </c:extLst>
                    <c:numCache>
                      <c:formatCode>General</c:formatCode>
                      <c:ptCount val="11"/>
                      <c:pt idx="0">
                        <c:v>29.08</c:v>
                      </c:pt>
                      <c:pt idx="1">
                        <c:v>12.6</c:v>
                      </c:pt>
                      <c:pt idx="2">
                        <c:v>8.82</c:v>
                      </c:pt>
                      <c:pt idx="3">
                        <c:v>5.16</c:v>
                      </c:pt>
                      <c:pt idx="4">
                        <c:v>4.34</c:v>
                      </c:pt>
                      <c:pt idx="5">
                        <c:v>3.92</c:v>
                      </c:pt>
                      <c:pt idx="6">
                        <c:v>2.59</c:v>
                      </c:pt>
                      <c:pt idx="7">
                        <c:v>2.56</c:v>
                      </c:pt>
                      <c:pt idx="8">
                        <c:v>2.64</c:v>
                      </c:pt>
                      <c:pt idx="9">
                        <c:v>1.32</c:v>
                      </c:pt>
                      <c:pt idx="10">
                        <c:v>1.35</c:v>
                      </c:pt>
                    </c:numCache>
                  </c:numRef>
                </c:val>
                <c:extLst xmlns:c15="http://schemas.microsoft.com/office/drawing/2012/chart">
                  <c:ext xmlns:c16="http://schemas.microsoft.com/office/drawing/2014/chart" uri="{C3380CC4-5D6E-409C-BE32-E72D297353CC}">
                    <c16:uniqueId val="{00000002-94A6-43DA-945C-625BF2C92BE8}"/>
                  </c:ext>
                </c:extLst>
              </c15:ser>
            </c15:filteredBarSeries>
          </c:ext>
        </c:extLst>
      </c:barChart>
      <c:catAx>
        <c:axId val="1019459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019458448"/>
        <c:crosses val="autoZero"/>
        <c:auto val="1"/>
        <c:lblAlgn val="ctr"/>
        <c:lblOffset val="100"/>
        <c:noMultiLvlLbl val="0"/>
      </c:catAx>
      <c:valAx>
        <c:axId val="1019458448"/>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019459696"/>
        <c:crosses val="autoZero"/>
        <c:crossBetween val="between"/>
      </c:valAx>
    </c:plotArea>
    <c:plotVisOnly val="1"/>
    <c:dispBlanksAs val="gap"/>
    <c:showDLblsOverMax val="0"/>
    <c:extLst/>
  </c:chart>
  <c:spPr>
    <a:solidFill>
      <a:schemeClr val="bg1"/>
    </a:solidFill>
    <a:ln w="9525" cap="flat" cmpd="sng" algn="ctr">
      <a:noFill/>
      <a:round/>
    </a:ln>
    <a:effectLst/>
  </c:spPr>
  <c:txPr>
    <a:bodyPr/>
    <a:lstStyle/>
    <a:p>
      <a:pPr>
        <a:defRPr sz="900">
          <a:latin typeface="Verdana" panose="020B0604030504040204" pitchFamily="34" charset="0"/>
          <a:ea typeface="Verdana" panose="020B0604030504040204" pitchFamily="34" charset="0"/>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 1'!$J$8</c:f>
              <c:strCache>
                <c:ptCount val="1"/>
                <c:pt idx="0">
                  <c:v>Il est possible de faire confiance aux autres</c:v>
                </c:pt>
              </c:strCache>
            </c:strRef>
          </c:tx>
          <c:spPr>
            <a:solidFill>
              <a:srgbClr val="70AD4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1'!$K$7:$M$7</c:f>
              <c:strCache>
                <c:ptCount val="3"/>
                <c:pt idx="0">
                  <c:v>Pas vulnérable</c:v>
                </c:pt>
                <c:pt idx="1">
                  <c:v>Déjà vulnérable</c:v>
                </c:pt>
                <c:pt idx="2">
                  <c:v>Rendu beaucoup plus vulnérable par la crise</c:v>
                </c:pt>
              </c:strCache>
            </c:strRef>
          </c:cat>
          <c:val>
            <c:numRef>
              <c:f>'Sheet 1'!$K$8:$M$8</c:f>
              <c:numCache>
                <c:formatCode>0%</c:formatCode>
                <c:ptCount val="3"/>
                <c:pt idx="0">
                  <c:v>0.38</c:v>
                </c:pt>
                <c:pt idx="1">
                  <c:v>0.36</c:v>
                </c:pt>
                <c:pt idx="2">
                  <c:v>0.37</c:v>
                </c:pt>
              </c:numCache>
            </c:numRef>
          </c:val>
          <c:extLst>
            <c:ext xmlns:c16="http://schemas.microsoft.com/office/drawing/2014/chart" uri="{C3380CC4-5D6E-409C-BE32-E72D297353CC}">
              <c16:uniqueId val="{00000000-EEF5-405A-B44B-680EF242357A}"/>
            </c:ext>
          </c:extLst>
        </c:ser>
        <c:ser>
          <c:idx val="1"/>
          <c:order val="1"/>
          <c:tx>
            <c:strRef>
              <c:f>'Sheet 1'!$J$9</c:f>
              <c:strCache>
                <c:ptCount val="1"/>
                <c:pt idx="0">
                  <c:v>On n'est jamais assez méfiant </c:v>
                </c:pt>
              </c:strCache>
            </c:strRef>
          </c:tx>
          <c:spPr>
            <a:solidFill>
              <a:srgbClr val="9A197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1'!$K$7:$M$7</c:f>
              <c:strCache>
                <c:ptCount val="3"/>
                <c:pt idx="0">
                  <c:v>Pas vulnérable</c:v>
                </c:pt>
                <c:pt idx="1">
                  <c:v>Déjà vulnérable</c:v>
                </c:pt>
                <c:pt idx="2">
                  <c:v>Rendu beaucoup plus vulnérable par la crise</c:v>
                </c:pt>
              </c:strCache>
            </c:strRef>
          </c:cat>
          <c:val>
            <c:numRef>
              <c:f>'Sheet 1'!$K$9:$M$9</c:f>
              <c:numCache>
                <c:formatCode>0%</c:formatCode>
                <c:ptCount val="3"/>
                <c:pt idx="0">
                  <c:v>0.6</c:v>
                </c:pt>
                <c:pt idx="1">
                  <c:v>0.63</c:v>
                </c:pt>
                <c:pt idx="2">
                  <c:v>0.63</c:v>
                </c:pt>
              </c:numCache>
            </c:numRef>
          </c:val>
          <c:extLst>
            <c:ext xmlns:c16="http://schemas.microsoft.com/office/drawing/2014/chart" uri="{C3380CC4-5D6E-409C-BE32-E72D297353CC}">
              <c16:uniqueId val="{00000001-EEF5-405A-B44B-680EF242357A}"/>
            </c:ext>
          </c:extLst>
        </c:ser>
        <c:ser>
          <c:idx val="2"/>
          <c:order val="2"/>
          <c:tx>
            <c:strRef>
              <c:f>'Sheet 1'!$J$10</c:f>
              <c:strCache>
                <c:ptCount val="1"/>
                <c:pt idx="0">
                  <c:v>[Ne sait pas]</c:v>
                </c:pt>
              </c:strCache>
            </c:strRef>
          </c:tx>
          <c:spPr>
            <a:solidFill>
              <a:srgbClr val="FFFFFF">
                <a:lumMod val="65000"/>
              </a:srgbClr>
            </a:solidFill>
            <a:ln>
              <a:noFill/>
            </a:ln>
            <a:effectLst/>
          </c:spPr>
          <c:invertIfNegative val="0"/>
          <c:cat>
            <c:strRef>
              <c:f>'Sheet 1'!$K$7:$M$7</c:f>
              <c:strCache>
                <c:ptCount val="3"/>
                <c:pt idx="0">
                  <c:v>Pas vulnérable</c:v>
                </c:pt>
                <c:pt idx="1">
                  <c:v>Déjà vulnérable</c:v>
                </c:pt>
                <c:pt idx="2">
                  <c:v>Rendu beaucoup plus vulnérable par la crise</c:v>
                </c:pt>
              </c:strCache>
            </c:strRef>
          </c:cat>
          <c:val>
            <c:numRef>
              <c:f>'Sheet 1'!$K$10:$M$10</c:f>
              <c:numCache>
                <c:formatCode>0%</c:formatCode>
                <c:ptCount val="3"/>
                <c:pt idx="0">
                  <c:v>0.01</c:v>
                </c:pt>
                <c:pt idx="1">
                  <c:v>0.01</c:v>
                </c:pt>
                <c:pt idx="2">
                  <c:v>0</c:v>
                </c:pt>
              </c:numCache>
            </c:numRef>
          </c:val>
          <c:extLst>
            <c:ext xmlns:c16="http://schemas.microsoft.com/office/drawing/2014/chart" uri="{C3380CC4-5D6E-409C-BE32-E72D297353CC}">
              <c16:uniqueId val="{00000002-EEF5-405A-B44B-680EF242357A}"/>
            </c:ext>
          </c:extLst>
        </c:ser>
        <c:dLbls>
          <c:showLegendKey val="0"/>
          <c:showVal val="0"/>
          <c:showCatName val="0"/>
          <c:showSerName val="0"/>
          <c:showPercent val="0"/>
          <c:showBubbleSize val="0"/>
        </c:dLbls>
        <c:gapWidth val="75"/>
        <c:overlap val="100"/>
        <c:axId val="461588799"/>
        <c:axId val="461586719"/>
      </c:barChart>
      <c:catAx>
        <c:axId val="461588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61586719"/>
        <c:crosses val="autoZero"/>
        <c:auto val="1"/>
        <c:lblAlgn val="ctr"/>
        <c:lblOffset val="100"/>
        <c:noMultiLvlLbl val="0"/>
      </c:catAx>
      <c:valAx>
        <c:axId val="461586719"/>
        <c:scaling>
          <c:orientation val="minMax"/>
          <c:max val="1"/>
        </c:scaling>
        <c:delete val="1"/>
        <c:axPos val="l"/>
        <c:numFmt formatCode="0%" sourceLinked="1"/>
        <c:majorTickMark val="out"/>
        <c:minorTickMark val="none"/>
        <c:tickLblPos val="nextTo"/>
        <c:crossAx val="46158879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'Sheet 1'!$J$30</c:f>
              <c:strCache>
                <c:ptCount val="1"/>
                <c:pt idx="0">
                  <c:v>Tout à fait confiance</c:v>
                </c:pt>
              </c:strCache>
            </c:strRef>
          </c:tx>
          <c:spPr>
            <a:solidFill>
              <a:srgbClr val="70AD4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1'!$K$29:$M$29</c:f>
              <c:strCache>
                <c:ptCount val="3"/>
                <c:pt idx="0">
                  <c:v>Pas vulnérable</c:v>
                </c:pt>
                <c:pt idx="1">
                  <c:v>Déjà vulnérable</c:v>
                </c:pt>
                <c:pt idx="2">
                  <c:v>Rendu beaucoup plus vulnérable par la crise</c:v>
                </c:pt>
              </c:strCache>
            </c:strRef>
          </c:cat>
          <c:val>
            <c:numRef>
              <c:f>'Sheet 1'!$K$30:$M$30</c:f>
              <c:numCache>
                <c:formatCode>0%</c:formatCode>
                <c:ptCount val="3"/>
                <c:pt idx="0">
                  <c:v>3.73593095146647E-2</c:v>
                </c:pt>
                <c:pt idx="1">
                  <c:v>5.99553375802616E-2</c:v>
                </c:pt>
                <c:pt idx="2">
                  <c:v>0.12984034618885401</c:v>
                </c:pt>
              </c:numCache>
            </c:numRef>
          </c:val>
          <c:extLst>
            <c:ext xmlns:c16="http://schemas.microsoft.com/office/drawing/2014/chart" uri="{C3380CC4-5D6E-409C-BE32-E72D297353CC}">
              <c16:uniqueId val="{00000000-1A35-44EB-B68A-8602E5D7F0E6}"/>
            </c:ext>
          </c:extLst>
        </c:ser>
        <c:ser>
          <c:idx val="1"/>
          <c:order val="1"/>
          <c:tx>
            <c:strRef>
              <c:f>'Sheet 1'!$J$31</c:f>
              <c:strCache>
                <c:ptCount val="1"/>
                <c:pt idx="0">
                  <c:v>Plutôt confiance</c:v>
                </c:pt>
              </c:strCache>
            </c:strRef>
          </c:tx>
          <c:spPr>
            <a:solidFill>
              <a:srgbClr val="79B030">
                <a:lumMod val="40000"/>
                <a:lumOff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65000"/>
                      </a:schemeClr>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1'!$K$29:$M$29</c:f>
              <c:strCache>
                <c:ptCount val="3"/>
                <c:pt idx="0">
                  <c:v>Pas vulnérable</c:v>
                </c:pt>
                <c:pt idx="1">
                  <c:v>Déjà vulnérable</c:v>
                </c:pt>
                <c:pt idx="2">
                  <c:v>Rendu beaucoup plus vulnérable par la crise</c:v>
                </c:pt>
              </c:strCache>
            </c:strRef>
          </c:cat>
          <c:val>
            <c:numRef>
              <c:f>'Sheet 1'!$K$31:$M$31</c:f>
              <c:numCache>
                <c:formatCode>0%</c:formatCode>
                <c:ptCount val="3"/>
                <c:pt idx="0">
                  <c:v>0.31198153803495099</c:v>
                </c:pt>
                <c:pt idx="1">
                  <c:v>0.300201344162354</c:v>
                </c:pt>
                <c:pt idx="2">
                  <c:v>0.18453873155062001</c:v>
                </c:pt>
              </c:numCache>
            </c:numRef>
          </c:val>
          <c:extLst>
            <c:ext xmlns:c16="http://schemas.microsoft.com/office/drawing/2014/chart" uri="{C3380CC4-5D6E-409C-BE32-E72D297353CC}">
              <c16:uniqueId val="{00000001-1A35-44EB-B68A-8602E5D7F0E6}"/>
            </c:ext>
          </c:extLst>
        </c:ser>
        <c:ser>
          <c:idx val="2"/>
          <c:order val="2"/>
          <c:tx>
            <c:strRef>
              <c:f>'Sheet 1'!$J$32</c:f>
              <c:strCache>
                <c:ptCount val="1"/>
                <c:pt idx="0">
                  <c:v>Plutôt pas confiance </c:v>
                </c:pt>
              </c:strCache>
            </c:strRef>
          </c:tx>
          <c:spPr>
            <a:solidFill>
              <a:srgbClr val="D67CB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1'!$K$29:$M$29</c:f>
              <c:strCache>
                <c:ptCount val="3"/>
                <c:pt idx="0">
                  <c:v>Pas vulnérable</c:v>
                </c:pt>
                <c:pt idx="1">
                  <c:v>Déjà vulnérable</c:v>
                </c:pt>
                <c:pt idx="2">
                  <c:v>Rendu beaucoup plus vulnérable par la crise</c:v>
                </c:pt>
              </c:strCache>
            </c:strRef>
          </c:cat>
          <c:val>
            <c:numRef>
              <c:f>'Sheet 1'!$K$32:$M$32</c:f>
              <c:numCache>
                <c:formatCode>0%</c:formatCode>
                <c:ptCount val="3"/>
                <c:pt idx="0">
                  <c:v>0.36093900415632502</c:v>
                </c:pt>
                <c:pt idx="1">
                  <c:v>0.30453817379435599</c:v>
                </c:pt>
                <c:pt idx="2">
                  <c:v>0.28137424926778398</c:v>
                </c:pt>
              </c:numCache>
            </c:numRef>
          </c:val>
          <c:extLst>
            <c:ext xmlns:c16="http://schemas.microsoft.com/office/drawing/2014/chart" uri="{C3380CC4-5D6E-409C-BE32-E72D297353CC}">
              <c16:uniqueId val="{00000002-1A35-44EB-B68A-8602E5D7F0E6}"/>
            </c:ext>
          </c:extLst>
        </c:ser>
        <c:ser>
          <c:idx val="3"/>
          <c:order val="3"/>
          <c:tx>
            <c:strRef>
              <c:f>'Sheet 1'!$J$33</c:f>
              <c:strCache>
                <c:ptCount val="1"/>
                <c:pt idx="0">
                  <c:v>Pas du tout confiance</c:v>
                </c:pt>
              </c:strCache>
            </c:strRef>
          </c:tx>
          <c:spPr>
            <a:solidFill>
              <a:srgbClr val="9E087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1'!$K$29:$M$29</c:f>
              <c:strCache>
                <c:ptCount val="3"/>
                <c:pt idx="0">
                  <c:v>Pas vulnérable</c:v>
                </c:pt>
                <c:pt idx="1">
                  <c:v>Déjà vulnérable</c:v>
                </c:pt>
                <c:pt idx="2">
                  <c:v>Rendu beaucoup plus vulnérable par la crise</c:v>
                </c:pt>
              </c:strCache>
            </c:strRef>
          </c:cat>
          <c:val>
            <c:numRef>
              <c:f>'Sheet 1'!$K$33:$M$33</c:f>
              <c:numCache>
                <c:formatCode>0%</c:formatCode>
                <c:ptCount val="3"/>
                <c:pt idx="0">
                  <c:v>0.27857799257155902</c:v>
                </c:pt>
                <c:pt idx="1">
                  <c:v>0.32402497073286801</c:v>
                </c:pt>
                <c:pt idx="2">
                  <c:v>0.39056814182358202</c:v>
                </c:pt>
              </c:numCache>
            </c:numRef>
          </c:val>
          <c:extLst>
            <c:ext xmlns:c16="http://schemas.microsoft.com/office/drawing/2014/chart" uri="{C3380CC4-5D6E-409C-BE32-E72D297353CC}">
              <c16:uniqueId val="{00000003-1A35-44EB-B68A-8602E5D7F0E6}"/>
            </c:ext>
          </c:extLst>
        </c:ser>
        <c:ser>
          <c:idx val="4"/>
          <c:order val="4"/>
          <c:tx>
            <c:strRef>
              <c:f>'Sheet 1'!$J$34</c:f>
              <c:strCache>
                <c:ptCount val="1"/>
                <c:pt idx="0">
                  <c:v>[Ne sait pas]</c:v>
                </c:pt>
              </c:strCache>
            </c:strRef>
          </c:tx>
          <c:spPr>
            <a:solidFill>
              <a:srgbClr val="FFFFFF">
                <a:lumMod val="6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1'!$K$29:$M$29</c:f>
              <c:strCache>
                <c:ptCount val="3"/>
                <c:pt idx="0">
                  <c:v>Pas vulnérable</c:v>
                </c:pt>
                <c:pt idx="1">
                  <c:v>Déjà vulnérable</c:v>
                </c:pt>
                <c:pt idx="2">
                  <c:v>Rendu beaucoup plus vulnérable par la crise</c:v>
                </c:pt>
              </c:strCache>
            </c:strRef>
          </c:cat>
          <c:val>
            <c:numRef>
              <c:f>'Sheet 1'!$K$34:$M$34</c:f>
              <c:numCache>
                <c:formatCode>0%</c:formatCode>
                <c:ptCount val="3"/>
                <c:pt idx="0">
                  <c:v>1.1142155722500701E-2</c:v>
                </c:pt>
                <c:pt idx="1">
                  <c:v>1.12801737301607E-2</c:v>
                </c:pt>
                <c:pt idx="2">
                  <c:v>1.36785311691584E-2</c:v>
                </c:pt>
              </c:numCache>
            </c:numRef>
          </c:val>
          <c:extLst>
            <c:ext xmlns:c16="http://schemas.microsoft.com/office/drawing/2014/chart" uri="{C3380CC4-5D6E-409C-BE32-E72D297353CC}">
              <c16:uniqueId val="{00000004-1A35-44EB-B68A-8602E5D7F0E6}"/>
            </c:ext>
          </c:extLst>
        </c:ser>
        <c:dLbls>
          <c:showLegendKey val="0"/>
          <c:showVal val="0"/>
          <c:showCatName val="0"/>
          <c:showSerName val="0"/>
          <c:showPercent val="0"/>
          <c:showBubbleSize val="0"/>
        </c:dLbls>
        <c:gapWidth val="150"/>
        <c:overlap val="100"/>
        <c:axId val="461558847"/>
        <c:axId val="461567583"/>
      </c:barChart>
      <c:catAx>
        <c:axId val="461558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61567583"/>
        <c:crosses val="autoZero"/>
        <c:auto val="1"/>
        <c:lblAlgn val="ctr"/>
        <c:lblOffset val="100"/>
        <c:noMultiLvlLbl val="0"/>
      </c:catAx>
      <c:valAx>
        <c:axId val="461567583"/>
        <c:scaling>
          <c:orientation val="minMax"/>
        </c:scaling>
        <c:delete val="1"/>
        <c:axPos val="l"/>
        <c:numFmt formatCode="0%" sourceLinked="1"/>
        <c:majorTickMark val="none"/>
        <c:minorTickMark val="none"/>
        <c:tickLblPos val="nextTo"/>
        <c:crossAx val="461558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'Sheet 1'!$J$42</c:f>
              <c:strCache>
                <c:ptCount val="1"/>
                <c:pt idx="0">
                  <c:v>Oui</c:v>
                </c:pt>
              </c:strCache>
            </c:strRef>
          </c:tx>
          <c:spPr>
            <a:solidFill>
              <a:srgbClr val="70AD4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1'!$K$41:$M$41</c:f>
              <c:strCache>
                <c:ptCount val="3"/>
                <c:pt idx="0">
                  <c:v>Pas vulnérable</c:v>
                </c:pt>
                <c:pt idx="1">
                  <c:v>Déjà vulnérable</c:v>
                </c:pt>
                <c:pt idx="2">
                  <c:v>Rendu beaucoup plus vulnérable par la crise</c:v>
                </c:pt>
              </c:strCache>
            </c:strRef>
          </c:cat>
          <c:val>
            <c:numRef>
              <c:f>'Sheet 1'!$K$42:$M$42</c:f>
              <c:numCache>
                <c:formatCode>0%</c:formatCode>
                <c:ptCount val="3"/>
                <c:pt idx="0">
                  <c:v>0.79668507592690396</c:v>
                </c:pt>
                <c:pt idx="1">
                  <c:v>0.81415509932738395</c:v>
                </c:pt>
                <c:pt idx="2">
                  <c:v>0.94582096401220495</c:v>
                </c:pt>
              </c:numCache>
            </c:numRef>
          </c:val>
          <c:extLst>
            <c:ext xmlns:c16="http://schemas.microsoft.com/office/drawing/2014/chart" uri="{C3380CC4-5D6E-409C-BE32-E72D297353CC}">
              <c16:uniqueId val="{00000000-E9A8-4528-9FD6-D6AE811E1B17}"/>
            </c:ext>
          </c:extLst>
        </c:ser>
        <c:ser>
          <c:idx val="1"/>
          <c:order val="1"/>
          <c:tx>
            <c:strRef>
              <c:f>'Sheet 1'!$J$43</c:f>
              <c:strCache>
                <c:ptCount val="1"/>
                <c:pt idx="0">
                  <c:v>Non </c:v>
                </c:pt>
              </c:strCache>
            </c:strRef>
          </c:tx>
          <c:spPr>
            <a:solidFill>
              <a:srgbClr val="9C108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1'!$K$41:$M$41</c:f>
              <c:strCache>
                <c:ptCount val="3"/>
                <c:pt idx="0">
                  <c:v>Pas vulnérable</c:v>
                </c:pt>
                <c:pt idx="1">
                  <c:v>Déjà vulnérable</c:v>
                </c:pt>
                <c:pt idx="2">
                  <c:v>Rendu beaucoup plus vulnérable par la crise</c:v>
                </c:pt>
              </c:strCache>
            </c:strRef>
          </c:cat>
          <c:val>
            <c:numRef>
              <c:f>'Sheet 1'!$K$43:$M$43</c:f>
              <c:numCache>
                <c:formatCode>0%</c:formatCode>
                <c:ptCount val="3"/>
                <c:pt idx="0">
                  <c:v>0.190088702855744</c:v>
                </c:pt>
                <c:pt idx="1">
                  <c:v>0.16841702481508999</c:v>
                </c:pt>
                <c:pt idx="2">
                  <c:v>5.4179035987794798E-2</c:v>
                </c:pt>
              </c:numCache>
            </c:numRef>
          </c:val>
          <c:extLst>
            <c:ext xmlns:c16="http://schemas.microsoft.com/office/drawing/2014/chart" uri="{C3380CC4-5D6E-409C-BE32-E72D297353CC}">
              <c16:uniqueId val="{00000001-E9A8-4528-9FD6-D6AE811E1B17}"/>
            </c:ext>
          </c:extLst>
        </c:ser>
        <c:ser>
          <c:idx val="2"/>
          <c:order val="2"/>
          <c:tx>
            <c:strRef>
              <c:f>'Sheet 1'!$J$44</c:f>
              <c:strCache>
                <c:ptCount val="1"/>
                <c:pt idx="0">
                  <c:v>[Ne sait pas]</c:v>
                </c:pt>
              </c:strCache>
            </c:strRef>
          </c:tx>
          <c:spPr>
            <a:solidFill>
              <a:srgbClr val="FFFFFF">
                <a:lumMod val="6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1'!$K$41:$M$41</c:f>
              <c:strCache>
                <c:ptCount val="3"/>
                <c:pt idx="0">
                  <c:v>Pas vulnérable</c:v>
                </c:pt>
                <c:pt idx="1">
                  <c:v>Déjà vulnérable</c:v>
                </c:pt>
                <c:pt idx="2">
                  <c:v>Rendu beaucoup plus vulnérable par la crise</c:v>
                </c:pt>
              </c:strCache>
            </c:strRef>
          </c:cat>
          <c:val>
            <c:numRef>
              <c:f>'Sheet 1'!$K$44:$M$44</c:f>
              <c:numCache>
                <c:formatCode>0%</c:formatCode>
                <c:ptCount val="3"/>
                <c:pt idx="0">
                  <c:v>1.32262212173519E-2</c:v>
                </c:pt>
                <c:pt idx="1">
                  <c:v>1.74278758575264E-2</c:v>
                </c:pt>
                <c:pt idx="2">
                  <c:v>0</c:v>
                </c:pt>
              </c:numCache>
            </c:numRef>
          </c:val>
          <c:extLst>
            <c:ext xmlns:c16="http://schemas.microsoft.com/office/drawing/2014/chart" uri="{C3380CC4-5D6E-409C-BE32-E72D297353CC}">
              <c16:uniqueId val="{00000002-E9A8-4528-9FD6-D6AE811E1B17}"/>
            </c:ext>
          </c:extLst>
        </c:ser>
        <c:dLbls>
          <c:showLegendKey val="0"/>
          <c:showVal val="0"/>
          <c:showCatName val="0"/>
          <c:showSerName val="0"/>
          <c:showPercent val="0"/>
          <c:showBubbleSize val="0"/>
        </c:dLbls>
        <c:gapWidth val="150"/>
        <c:overlap val="100"/>
        <c:axId val="420832399"/>
        <c:axId val="420832815"/>
      </c:barChart>
      <c:catAx>
        <c:axId val="420832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20832815"/>
        <c:crosses val="autoZero"/>
        <c:auto val="1"/>
        <c:lblAlgn val="ctr"/>
        <c:lblOffset val="100"/>
        <c:noMultiLvlLbl val="0"/>
      </c:catAx>
      <c:valAx>
        <c:axId val="420832815"/>
        <c:scaling>
          <c:orientation val="minMax"/>
        </c:scaling>
        <c:delete val="1"/>
        <c:axPos val="l"/>
        <c:numFmt formatCode="0%" sourceLinked="1"/>
        <c:majorTickMark val="none"/>
        <c:minorTickMark val="none"/>
        <c:tickLblPos val="nextTo"/>
        <c:crossAx val="4208323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ETATCS!$A$32</c:f>
              <c:strCache>
                <c:ptCount val="1"/>
                <c:pt idx="0">
                  <c:v>Les services publics (hôpital, transports)</c:v>
                </c:pt>
              </c:strCache>
            </c:strRef>
          </c:tx>
          <c:spPr>
            <a:ln w="28575" cap="rnd">
              <a:solidFill>
                <a:srgbClr val="FFC000"/>
              </a:solidFill>
              <a:round/>
            </a:ln>
            <a:effectLst/>
          </c:spPr>
          <c:marker>
            <c:symbol val="none"/>
          </c:marker>
          <c:cat>
            <c:strRef>
              <c:f>ETATCS!$B$30:$I$30</c:f>
              <c:strCache>
                <c:ptCount val="8"/>
                <c:pt idx="0">
                  <c:v>2011</c:v>
                </c:pt>
                <c:pt idx="1">
                  <c:v>2012</c:v>
                </c:pt>
                <c:pt idx="2">
                  <c:v>2013</c:v>
                </c:pt>
                <c:pt idx="3">
                  <c:v>2014</c:v>
                </c:pt>
                <c:pt idx="4">
                  <c:v>2016</c:v>
                </c:pt>
                <c:pt idx="5">
                  <c:v>2020-avril</c:v>
                </c:pt>
                <c:pt idx="6">
                  <c:v>2020-sept</c:v>
                </c:pt>
                <c:pt idx="7">
                  <c:v>2021-mai</c:v>
                </c:pt>
              </c:strCache>
            </c:strRef>
          </c:cat>
          <c:val>
            <c:numRef>
              <c:f>ETATCS!$B$32:$I$32</c:f>
              <c:numCache>
                <c:formatCode>0</c:formatCode>
                <c:ptCount val="8"/>
                <c:pt idx="0">
                  <c:v>4.32</c:v>
                </c:pt>
                <c:pt idx="1">
                  <c:v>3.74</c:v>
                </c:pt>
                <c:pt idx="2">
                  <c:v>5.93</c:v>
                </c:pt>
                <c:pt idx="3">
                  <c:v>5.95</c:v>
                </c:pt>
                <c:pt idx="4">
                  <c:v>4.83</c:v>
                </c:pt>
                <c:pt idx="5">
                  <c:v>11.19</c:v>
                </c:pt>
                <c:pt idx="6">
                  <c:v>8.02</c:v>
                </c:pt>
                <c:pt idx="7">
                  <c:v>5.79</c:v>
                </c:pt>
              </c:numCache>
            </c:numRef>
          </c:val>
          <c:smooth val="0"/>
          <c:extLst>
            <c:ext xmlns:c16="http://schemas.microsoft.com/office/drawing/2014/chart" uri="{C3380CC4-5D6E-409C-BE32-E72D297353CC}">
              <c16:uniqueId val="{00000000-A1BD-40F7-AA97-1E3387B6FBB6}"/>
            </c:ext>
          </c:extLst>
        </c:ser>
        <c:ser>
          <c:idx val="2"/>
          <c:order val="1"/>
          <c:tx>
            <c:strRef>
              <c:f>ETATCS!$A$33</c:f>
              <c:strCache>
                <c:ptCount val="1"/>
                <c:pt idx="0">
                  <c:v>L'engagement de certains citoyens dans des associations</c:v>
                </c:pt>
              </c:strCache>
            </c:strRef>
          </c:tx>
          <c:spPr>
            <a:ln w="28575" cap="rnd">
              <a:solidFill>
                <a:schemeClr val="accent3"/>
              </a:solidFill>
              <a:round/>
            </a:ln>
            <a:effectLst/>
          </c:spPr>
          <c:marker>
            <c:symbol val="none"/>
          </c:marker>
          <c:cat>
            <c:strRef>
              <c:f>ETATCS!$B$30:$I$30</c:f>
              <c:strCache>
                <c:ptCount val="8"/>
                <c:pt idx="0">
                  <c:v>2011</c:v>
                </c:pt>
                <c:pt idx="1">
                  <c:v>2012</c:v>
                </c:pt>
                <c:pt idx="2">
                  <c:v>2013</c:v>
                </c:pt>
                <c:pt idx="3">
                  <c:v>2014</c:v>
                </c:pt>
                <c:pt idx="4">
                  <c:v>2016</c:v>
                </c:pt>
                <c:pt idx="5">
                  <c:v>2020-avril</c:v>
                </c:pt>
                <c:pt idx="6">
                  <c:v>2020-sept</c:v>
                </c:pt>
                <c:pt idx="7">
                  <c:v>2021-mai</c:v>
                </c:pt>
              </c:strCache>
            </c:strRef>
          </c:cat>
          <c:val>
            <c:numRef>
              <c:f>ETATCS!$B$33:$I$33</c:f>
              <c:numCache>
                <c:formatCode>0</c:formatCode>
                <c:ptCount val="8"/>
                <c:pt idx="0">
                  <c:v>11.92</c:v>
                </c:pt>
                <c:pt idx="1">
                  <c:v>12.68</c:v>
                </c:pt>
                <c:pt idx="2">
                  <c:v>9.1999999999999993</c:v>
                </c:pt>
                <c:pt idx="3">
                  <c:v>10.25</c:v>
                </c:pt>
                <c:pt idx="4">
                  <c:v>10.54</c:v>
                </c:pt>
                <c:pt idx="5">
                  <c:v>12.33</c:v>
                </c:pt>
                <c:pt idx="6">
                  <c:v>9.68</c:v>
                </c:pt>
                <c:pt idx="7">
                  <c:v>6.59</c:v>
                </c:pt>
              </c:numCache>
            </c:numRef>
          </c:val>
          <c:smooth val="0"/>
          <c:extLst>
            <c:ext xmlns:c16="http://schemas.microsoft.com/office/drawing/2014/chart" uri="{C3380CC4-5D6E-409C-BE32-E72D297353CC}">
              <c16:uniqueId val="{00000001-A1BD-40F7-AA97-1E3387B6FBB6}"/>
            </c:ext>
          </c:extLst>
        </c:ser>
        <c:ser>
          <c:idx val="3"/>
          <c:order val="2"/>
          <c:tx>
            <c:strRef>
              <c:f>ETATCS!$A$34</c:f>
              <c:strCache>
                <c:ptCount val="1"/>
                <c:pt idx="0">
                  <c:v>La protection sociale (maladie, chômage, vieillesse)</c:v>
                </c:pt>
              </c:strCache>
            </c:strRef>
          </c:tx>
          <c:spPr>
            <a:ln w="28575" cap="rnd">
              <a:solidFill>
                <a:schemeClr val="accent4"/>
              </a:solidFill>
              <a:round/>
            </a:ln>
            <a:effectLst/>
          </c:spPr>
          <c:marker>
            <c:symbol val="none"/>
          </c:marker>
          <c:dLbls>
            <c:dLbl>
              <c:idx val="0"/>
              <c:layout>
                <c:manualLayout>
                  <c:x val="-5.499999187992246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1BD-40F7-AA97-1E3387B6FBB6}"/>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1BD-40F7-AA97-1E3387B6FBB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ETATCS!$B$30:$I$30</c:f>
              <c:strCache>
                <c:ptCount val="8"/>
                <c:pt idx="0">
                  <c:v>2011</c:v>
                </c:pt>
                <c:pt idx="1">
                  <c:v>2012</c:v>
                </c:pt>
                <c:pt idx="2">
                  <c:v>2013</c:v>
                </c:pt>
                <c:pt idx="3">
                  <c:v>2014</c:v>
                </c:pt>
                <c:pt idx="4">
                  <c:v>2016</c:v>
                </c:pt>
                <c:pt idx="5">
                  <c:v>2020-avril</c:v>
                </c:pt>
                <c:pt idx="6">
                  <c:v>2020-sept</c:v>
                </c:pt>
                <c:pt idx="7">
                  <c:v>2021-mai</c:v>
                </c:pt>
              </c:strCache>
            </c:strRef>
          </c:cat>
          <c:val>
            <c:numRef>
              <c:f>ETATCS!$B$34:$I$34</c:f>
              <c:numCache>
                <c:formatCode>0</c:formatCode>
                <c:ptCount val="8"/>
                <c:pt idx="0">
                  <c:v>16.72</c:v>
                </c:pt>
                <c:pt idx="1">
                  <c:v>16.71</c:v>
                </c:pt>
                <c:pt idx="2">
                  <c:v>16.09</c:v>
                </c:pt>
                <c:pt idx="3">
                  <c:v>13.53</c:v>
                </c:pt>
                <c:pt idx="4">
                  <c:v>8.98</c:v>
                </c:pt>
                <c:pt idx="5">
                  <c:v>11.22</c:v>
                </c:pt>
                <c:pt idx="6">
                  <c:v>10.18</c:v>
                </c:pt>
                <c:pt idx="7">
                  <c:v>9.08</c:v>
                </c:pt>
              </c:numCache>
            </c:numRef>
          </c:val>
          <c:smooth val="0"/>
          <c:extLst>
            <c:ext xmlns:c16="http://schemas.microsoft.com/office/drawing/2014/chart" uri="{C3380CC4-5D6E-409C-BE32-E72D297353CC}">
              <c16:uniqueId val="{00000002-A1BD-40F7-AA97-1E3387B6FBB6}"/>
            </c:ext>
          </c:extLst>
        </c:ser>
        <c:ser>
          <c:idx val="4"/>
          <c:order val="3"/>
          <c:tx>
            <c:strRef>
              <c:f>ETATCS!$A$35</c:f>
              <c:strCache>
                <c:ptCount val="1"/>
                <c:pt idx="0">
                  <c:v>L'entraide au sein des familles</c:v>
                </c:pt>
              </c:strCache>
            </c:strRef>
          </c:tx>
          <c:spPr>
            <a:ln w="28575" cap="rnd">
              <a:solidFill>
                <a:schemeClr val="accent5"/>
              </a:solidFill>
              <a:round/>
            </a:ln>
            <a:effectLst/>
          </c:spPr>
          <c:marker>
            <c:symbol val="none"/>
          </c:marker>
          <c:cat>
            <c:strRef>
              <c:f>ETATCS!$B$30:$I$30</c:f>
              <c:strCache>
                <c:ptCount val="8"/>
                <c:pt idx="0">
                  <c:v>2011</c:v>
                </c:pt>
                <c:pt idx="1">
                  <c:v>2012</c:v>
                </c:pt>
                <c:pt idx="2">
                  <c:v>2013</c:v>
                </c:pt>
                <c:pt idx="3">
                  <c:v>2014</c:v>
                </c:pt>
                <c:pt idx="4">
                  <c:v>2016</c:v>
                </c:pt>
                <c:pt idx="5">
                  <c:v>2020-avril</c:v>
                </c:pt>
                <c:pt idx="6">
                  <c:v>2020-sept</c:v>
                </c:pt>
                <c:pt idx="7">
                  <c:v>2021-mai</c:v>
                </c:pt>
              </c:strCache>
            </c:strRef>
          </c:cat>
          <c:val>
            <c:numRef>
              <c:f>ETATCS!$B$35:$I$35</c:f>
              <c:numCache>
                <c:formatCode>0</c:formatCode>
                <c:ptCount val="8"/>
                <c:pt idx="0">
                  <c:v>11.67</c:v>
                </c:pt>
                <c:pt idx="1">
                  <c:v>11.52</c:v>
                </c:pt>
                <c:pt idx="2">
                  <c:v>11</c:v>
                </c:pt>
                <c:pt idx="3">
                  <c:v>9.75</c:v>
                </c:pt>
                <c:pt idx="4">
                  <c:v>12.92</c:v>
                </c:pt>
                <c:pt idx="5">
                  <c:v>10.96</c:v>
                </c:pt>
                <c:pt idx="6">
                  <c:v>13.74</c:v>
                </c:pt>
                <c:pt idx="7">
                  <c:v>11.36</c:v>
                </c:pt>
              </c:numCache>
            </c:numRef>
          </c:val>
          <c:smooth val="0"/>
          <c:extLst>
            <c:ext xmlns:c16="http://schemas.microsoft.com/office/drawing/2014/chart" uri="{C3380CC4-5D6E-409C-BE32-E72D297353CC}">
              <c16:uniqueId val="{00000003-A1BD-40F7-AA97-1E3387B6FBB6}"/>
            </c:ext>
          </c:extLst>
        </c:ser>
        <c:ser>
          <c:idx val="5"/>
          <c:order val="4"/>
          <c:tx>
            <c:strRef>
              <c:f>ETATCS!$A$36</c:f>
              <c:strCache>
                <c:ptCount val="1"/>
                <c:pt idx="0">
                  <c:v>L'école</c:v>
                </c:pt>
              </c:strCache>
            </c:strRef>
          </c:tx>
          <c:spPr>
            <a:ln w="28575" cap="rnd">
              <a:solidFill>
                <a:schemeClr val="accent6"/>
              </a:solidFill>
              <a:round/>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1BD-40F7-AA97-1E3387B6FBB6}"/>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1BD-40F7-AA97-1E3387B6FBB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6"/>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ETATCS!$B$30:$I$30</c:f>
              <c:strCache>
                <c:ptCount val="8"/>
                <c:pt idx="0">
                  <c:v>2011</c:v>
                </c:pt>
                <c:pt idx="1">
                  <c:v>2012</c:v>
                </c:pt>
                <c:pt idx="2">
                  <c:v>2013</c:v>
                </c:pt>
                <c:pt idx="3">
                  <c:v>2014</c:v>
                </c:pt>
                <c:pt idx="4">
                  <c:v>2016</c:v>
                </c:pt>
                <c:pt idx="5">
                  <c:v>2020-avril</c:v>
                </c:pt>
                <c:pt idx="6">
                  <c:v>2020-sept</c:v>
                </c:pt>
                <c:pt idx="7">
                  <c:v>2021-mai</c:v>
                </c:pt>
              </c:strCache>
            </c:strRef>
          </c:cat>
          <c:val>
            <c:numRef>
              <c:f>ETATCS!$B$36:$I$36</c:f>
              <c:numCache>
                <c:formatCode>0</c:formatCode>
                <c:ptCount val="8"/>
                <c:pt idx="0">
                  <c:v>19.79</c:v>
                </c:pt>
                <c:pt idx="1">
                  <c:v>19.649999999999999</c:v>
                </c:pt>
                <c:pt idx="2">
                  <c:v>25.19</c:v>
                </c:pt>
                <c:pt idx="3">
                  <c:v>22.87</c:v>
                </c:pt>
                <c:pt idx="4">
                  <c:v>24.83</c:v>
                </c:pt>
                <c:pt idx="5">
                  <c:v>13.93</c:v>
                </c:pt>
                <c:pt idx="6">
                  <c:v>13.68</c:v>
                </c:pt>
                <c:pt idx="7">
                  <c:v>15.64</c:v>
                </c:pt>
              </c:numCache>
            </c:numRef>
          </c:val>
          <c:smooth val="0"/>
          <c:extLst>
            <c:ext xmlns:c16="http://schemas.microsoft.com/office/drawing/2014/chart" uri="{C3380CC4-5D6E-409C-BE32-E72D297353CC}">
              <c16:uniqueId val="{00000004-A1BD-40F7-AA97-1E3387B6FBB6}"/>
            </c:ext>
          </c:extLst>
        </c:ser>
        <c:ser>
          <c:idx val="6"/>
          <c:order val="5"/>
          <c:tx>
            <c:strRef>
              <c:f>ETATCS!$A$37</c:f>
              <c:strCache>
                <c:ptCount val="1"/>
                <c:pt idx="0">
                  <c:v>Les efforts de chacun pour vivre ensemble</c:v>
                </c:pt>
              </c:strCache>
            </c:strRef>
          </c:tx>
          <c:spPr>
            <a:ln w="28575" cap="rnd">
              <a:solidFill>
                <a:schemeClr val="accent1">
                  <a:lumMod val="60000"/>
                </a:schemeClr>
              </a:solidFill>
              <a:round/>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1BD-40F7-AA97-1E3387B6FBB6}"/>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1BD-40F7-AA97-1E3387B6FBB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ETATCS!$B$30:$I$30</c:f>
              <c:strCache>
                <c:ptCount val="8"/>
                <c:pt idx="0">
                  <c:v>2011</c:v>
                </c:pt>
                <c:pt idx="1">
                  <c:v>2012</c:v>
                </c:pt>
                <c:pt idx="2">
                  <c:v>2013</c:v>
                </c:pt>
                <c:pt idx="3">
                  <c:v>2014</c:v>
                </c:pt>
                <c:pt idx="4">
                  <c:v>2016</c:v>
                </c:pt>
                <c:pt idx="5">
                  <c:v>2020-avril</c:v>
                </c:pt>
                <c:pt idx="6">
                  <c:v>2020-sept</c:v>
                </c:pt>
                <c:pt idx="7">
                  <c:v>2021-mai</c:v>
                </c:pt>
              </c:strCache>
            </c:strRef>
          </c:cat>
          <c:val>
            <c:numRef>
              <c:f>ETATCS!$B$37:$I$37</c:f>
              <c:numCache>
                <c:formatCode>0</c:formatCode>
                <c:ptCount val="8"/>
                <c:pt idx="0">
                  <c:v>32.64</c:v>
                </c:pt>
                <c:pt idx="1">
                  <c:v>33.81</c:v>
                </c:pt>
                <c:pt idx="2">
                  <c:v>30.92</c:v>
                </c:pt>
                <c:pt idx="3">
                  <c:v>35.299999999999997</c:v>
                </c:pt>
                <c:pt idx="4">
                  <c:v>32.11</c:v>
                </c:pt>
                <c:pt idx="5">
                  <c:v>31.41</c:v>
                </c:pt>
                <c:pt idx="6">
                  <c:v>37.270000000000003</c:v>
                </c:pt>
                <c:pt idx="7">
                  <c:v>44.48</c:v>
                </c:pt>
              </c:numCache>
            </c:numRef>
          </c:val>
          <c:smooth val="0"/>
          <c:extLst>
            <c:ext xmlns:c16="http://schemas.microsoft.com/office/drawing/2014/chart" uri="{C3380CC4-5D6E-409C-BE32-E72D297353CC}">
              <c16:uniqueId val="{00000005-A1BD-40F7-AA97-1E3387B6FBB6}"/>
            </c:ext>
          </c:extLst>
        </c:ser>
        <c:dLbls>
          <c:showLegendKey val="0"/>
          <c:showVal val="0"/>
          <c:showCatName val="0"/>
          <c:showSerName val="0"/>
          <c:showPercent val="0"/>
          <c:showBubbleSize val="0"/>
        </c:dLbls>
        <c:smooth val="0"/>
        <c:axId val="384749072"/>
        <c:axId val="384755312"/>
      </c:lineChart>
      <c:catAx>
        <c:axId val="38474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4755312"/>
        <c:crosses val="autoZero"/>
        <c:auto val="1"/>
        <c:lblAlgn val="ctr"/>
        <c:lblOffset val="100"/>
        <c:noMultiLvlLbl val="0"/>
      </c:catAx>
      <c:valAx>
        <c:axId val="384755312"/>
        <c:scaling>
          <c:orientation val="minMax"/>
        </c:scaling>
        <c:delete val="1"/>
        <c:axPos val="l"/>
        <c:numFmt formatCode="0" sourceLinked="1"/>
        <c:majorTickMark val="none"/>
        <c:minorTickMark val="none"/>
        <c:tickLblPos val="nextTo"/>
        <c:crossAx val="38474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SANOAID!$Z$21</c:f>
              <c:strCache>
                <c:ptCount val="1"/>
                <c:pt idx="0">
                  <c:v>Besoin exprimé</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B0F0"/>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SANOAID!$Y$22:$Y$30</c:f>
              <c:strCache>
                <c:ptCount val="9"/>
                <c:pt idx="0">
                  <c:v>Une demande d'ouverture de droits</c:v>
                </c:pt>
                <c:pt idx="1">
                  <c:v>Une aide financière exceptionnelle</c:v>
                </c:pt>
                <c:pt idx="2">
                  <c:v>Le règlement des loyers ou des charges</c:v>
                </c:pt>
                <c:pt idx="3">
                  <c:v>Accéder à un logement</c:v>
                </c:pt>
                <c:pt idx="4">
                  <c:v>Un report ou une baisse des impôts</c:v>
                </c:pt>
                <c:pt idx="5">
                  <c:v>Un soutien psychologique </c:v>
                </c:pt>
                <c:pt idx="6">
                  <c:v>Une aide en nature</c:v>
                </c:pt>
                <c:pt idx="7">
                  <c:v>Une aide à l'équipement ou l'utilisation des outils numériques</c:v>
                </c:pt>
                <c:pt idx="8">
                  <c:v>Une aide pour faire face à des violences</c:v>
                </c:pt>
              </c:strCache>
            </c:strRef>
          </c:cat>
          <c:val>
            <c:numRef>
              <c:f>SANOAID!$Z$22:$Z$30</c:f>
              <c:numCache>
                <c:formatCode>0</c:formatCode>
                <c:ptCount val="9"/>
                <c:pt idx="0">
                  <c:v>10.02</c:v>
                </c:pt>
                <c:pt idx="1">
                  <c:v>9.91</c:v>
                </c:pt>
                <c:pt idx="2">
                  <c:v>8.83</c:v>
                </c:pt>
                <c:pt idx="3">
                  <c:v>8.02</c:v>
                </c:pt>
                <c:pt idx="4">
                  <c:v>7.4</c:v>
                </c:pt>
                <c:pt idx="5">
                  <c:v>7.21</c:v>
                </c:pt>
                <c:pt idx="6">
                  <c:v>6.09</c:v>
                </c:pt>
                <c:pt idx="7">
                  <c:v>5.64</c:v>
                </c:pt>
                <c:pt idx="8">
                  <c:v>5.34</c:v>
                </c:pt>
              </c:numCache>
            </c:numRef>
          </c:val>
          <c:extLst>
            <c:ext xmlns:c16="http://schemas.microsoft.com/office/drawing/2014/chart" uri="{C3380CC4-5D6E-409C-BE32-E72D297353CC}">
              <c16:uniqueId val="{00000000-55A4-484B-B461-DDAD1BE71048}"/>
            </c:ext>
          </c:extLst>
        </c:ser>
        <c:dLbls>
          <c:showLegendKey val="0"/>
          <c:showVal val="0"/>
          <c:showCatName val="0"/>
          <c:showSerName val="0"/>
          <c:showPercent val="0"/>
          <c:showBubbleSize val="0"/>
        </c:dLbls>
        <c:gapWidth val="219"/>
        <c:overlap val="-27"/>
        <c:axId val="108235311"/>
        <c:axId val="108234895"/>
      </c:barChart>
      <c:lineChart>
        <c:grouping val="standard"/>
        <c:varyColors val="0"/>
        <c:ser>
          <c:idx val="2"/>
          <c:order val="1"/>
          <c:tx>
            <c:strRef>
              <c:f>SANOAID!$AB$21</c:f>
              <c:strCache>
                <c:ptCount val="1"/>
                <c:pt idx="0">
                  <c:v>Taux d'obtention</c:v>
                </c:pt>
              </c:strCache>
            </c:strRef>
          </c:tx>
          <c:spPr>
            <a:ln w="28575" cap="rnd">
              <a:solidFill>
                <a:srgbClr val="002060"/>
              </a:solidFill>
              <a:round/>
            </a:ln>
            <a:effectLst/>
          </c:spPr>
          <c:marker>
            <c:symbol val="none"/>
          </c:marker>
          <c:cat>
            <c:strRef>
              <c:f>SANOAID!$Y$22:$Y$30</c:f>
              <c:strCache>
                <c:ptCount val="9"/>
                <c:pt idx="0">
                  <c:v>Une demande d'ouverture de droits</c:v>
                </c:pt>
                <c:pt idx="1">
                  <c:v>Une aide financière exceptionnelle</c:v>
                </c:pt>
                <c:pt idx="2">
                  <c:v>Le règlement des loyers ou des charges</c:v>
                </c:pt>
                <c:pt idx="3">
                  <c:v>Accéder à un logement</c:v>
                </c:pt>
                <c:pt idx="4">
                  <c:v>Un report ou une baisse des impôts</c:v>
                </c:pt>
                <c:pt idx="5">
                  <c:v>Un soutien psychologique </c:v>
                </c:pt>
                <c:pt idx="6">
                  <c:v>Une aide en nature</c:v>
                </c:pt>
                <c:pt idx="7">
                  <c:v>Une aide à l'équipement ou l'utilisation des outils numériques</c:v>
                </c:pt>
                <c:pt idx="8">
                  <c:v>Une aide pour faire face à des violences</c:v>
                </c:pt>
              </c:strCache>
            </c:strRef>
          </c:cat>
          <c:val>
            <c:numRef>
              <c:f>SANOAID!$AB$22:$AB$30</c:f>
              <c:numCache>
                <c:formatCode>0</c:formatCode>
                <c:ptCount val="9"/>
                <c:pt idx="0">
                  <c:v>54.990019960079842</c:v>
                </c:pt>
                <c:pt idx="1">
                  <c:v>58.829465186680117</c:v>
                </c:pt>
                <c:pt idx="2">
                  <c:v>57.757644394110983</c:v>
                </c:pt>
                <c:pt idx="3">
                  <c:v>52.369077306733168</c:v>
                </c:pt>
                <c:pt idx="4">
                  <c:v>50.67567567567567</c:v>
                </c:pt>
                <c:pt idx="5">
                  <c:v>63.106796116504846</c:v>
                </c:pt>
                <c:pt idx="6">
                  <c:v>51.231527093596064</c:v>
                </c:pt>
                <c:pt idx="7">
                  <c:v>44.50354609929078</c:v>
                </c:pt>
                <c:pt idx="8">
                  <c:v>44.194756554307112</c:v>
                </c:pt>
              </c:numCache>
            </c:numRef>
          </c:val>
          <c:smooth val="0"/>
          <c:extLst>
            <c:ext xmlns:c16="http://schemas.microsoft.com/office/drawing/2014/chart" uri="{C3380CC4-5D6E-409C-BE32-E72D297353CC}">
              <c16:uniqueId val="{00000001-55A4-484B-B461-DDAD1BE71048}"/>
            </c:ext>
          </c:extLst>
        </c:ser>
        <c:dLbls>
          <c:showLegendKey val="0"/>
          <c:showVal val="0"/>
          <c:showCatName val="0"/>
          <c:showSerName val="0"/>
          <c:showPercent val="0"/>
          <c:showBubbleSize val="0"/>
        </c:dLbls>
        <c:marker val="1"/>
        <c:smooth val="0"/>
        <c:axId val="108232815"/>
        <c:axId val="108234479"/>
      </c:lineChart>
      <c:catAx>
        <c:axId val="1082353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08234895"/>
        <c:crosses val="autoZero"/>
        <c:auto val="1"/>
        <c:lblAlgn val="ctr"/>
        <c:lblOffset val="100"/>
        <c:noMultiLvlLbl val="0"/>
      </c:catAx>
      <c:valAx>
        <c:axId val="1082348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rgbClr val="00B0F0"/>
                </a:solidFill>
                <a:latin typeface="Verdana" panose="020B0604030504040204" pitchFamily="34" charset="0"/>
                <a:ea typeface="Verdana" panose="020B0604030504040204" pitchFamily="34" charset="0"/>
                <a:cs typeface="+mn-cs"/>
              </a:defRPr>
            </a:pPr>
            <a:endParaRPr lang="en-US"/>
          </a:p>
        </c:txPr>
        <c:crossAx val="108235311"/>
        <c:crosses val="autoZero"/>
        <c:crossBetween val="between"/>
      </c:valAx>
      <c:valAx>
        <c:axId val="108234479"/>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002060"/>
                </a:solidFill>
                <a:latin typeface="Verdana" panose="020B0604030504040204" pitchFamily="34" charset="0"/>
                <a:ea typeface="Verdana" panose="020B0604030504040204" pitchFamily="34" charset="0"/>
                <a:cs typeface="+mn-cs"/>
              </a:defRPr>
            </a:pPr>
            <a:endParaRPr lang="en-US"/>
          </a:p>
        </c:txPr>
        <c:crossAx val="108232815"/>
        <c:crosses val="max"/>
        <c:crossBetween val="between"/>
      </c:valAx>
      <c:catAx>
        <c:axId val="108232815"/>
        <c:scaling>
          <c:orientation val="minMax"/>
        </c:scaling>
        <c:delete val="1"/>
        <c:axPos val="b"/>
        <c:numFmt formatCode="General" sourceLinked="1"/>
        <c:majorTickMark val="none"/>
        <c:minorTickMark val="none"/>
        <c:tickLblPos val="nextTo"/>
        <c:crossAx val="10823447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800">
          <a:latin typeface="Verdana" panose="020B0604030504040204" pitchFamily="34" charset="0"/>
          <a:ea typeface="Verdan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0.11579</cdr:x>
      <cdr:y>0.18086</cdr:y>
    </cdr:from>
    <cdr:to>
      <cdr:x>0.1421</cdr:x>
      <cdr:y>0.22472</cdr:y>
    </cdr:to>
    <cdr:sp macro="" textlink="">
      <cdr:nvSpPr>
        <cdr:cNvPr id="3" name="Étoile : 6 branches 2">
          <a:extLst xmlns:a="http://schemas.openxmlformats.org/drawingml/2006/main">
            <a:ext uri="{FF2B5EF4-FFF2-40B4-BE49-F238E27FC236}">
              <a16:creationId xmlns:a16="http://schemas.microsoft.com/office/drawing/2014/main" id="{EF97D2B9-1AA2-46B0-A997-CA40F6AF3599}"/>
            </a:ext>
          </a:extLst>
        </cdr:cNvPr>
        <cdr:cNvSpPr/>
      </cdr:nvSpPr>
      <cdr:spPr>
        <a:xfrm xmlns:a="http://schemas.openxmlformats.org/drawingml/2006/main">
          <a:off x="529371" y="496126"/>
          <a:ext cx="120316" cy="120316"/>
        </a:xfrm>
        <a:prstGeom xmlns:a="http://schemas.openxmlformats.org/drawingml/2006/main" prst="star6">
          <a:avLst/>
        </a:prstGeom>
        <a:solidFill xmlns:a="http://schemas.openxmlformats.org/drawingml/2006/main">
          <a:schemeClr val="accent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0.14575</cdr:x>
      <cdr:y>0.09218</cdr:y>
    </cdr:from>
    <cdr:to>
      <cdr:x>0.17207</cdr:x>
      <cdr:y>0.13604</cdr:y>
    </cdr:to>
    <cdr:sp macro="" textlink="">
      <cdr:nvSpPr>
        <cdr:cNvPr id="4" name="Étoile : 6 branches 3">
          <a:extLst xmlns:a="http://schemas.openxmlformats.org/drawingml/2006/main">
            <a:ext uri="{FF2B5EF4-FFF2-40B4-BE49-F238E27FC236}">
              <a16:creationId xmlns:a16="http://schemas.microsoft.com/office/drawing/2014/main" id="{289F8734-0DB5-47D4-B705-DDD45C9F6D10}"/>
            </a:ext>
          </a:extLst>
        </cdr:cNvPr>
        <cdr:cNvSpPr/>
      </cdr:nvSpPr>
      <cdr:spPr>
        <a:xfrm xmlns:a="http://schemas.openxmlformats.org/drawingml/2006/main">
          <a:off x="666367" y="252881"/>
          <a:ext cx="120316" cy="120316"/>
        </a:xfrm>
        <a:prstGeom xmlns:a="http://schemas.openxmlformats.org/drawingml/2006/main" prst="star6">
          <a:avLst/>
        </a:prstGeom>
        <a:solidFill xmlns:a="http://schemas.openxmlformats.org/drawingml/2006/main">
          <a:schemeClr val="accent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userShapes>
</file>

<file path=ppt/drawings/drawing2.xml><?xml version="1.0" encoding="utf-8"?>
<c:userShapes xmlns:c="http://schemas.openxmlformats.org/drawingml/2006/chart">
  <cdr:relSizeAnchor xmlns:cdr="http://schemas.openxmlformats.org/drawingml/2006/chartDrawing">
    <cdr:from>
      <cdr:x>0.03512</cdr:x>
      <cdr:y>0.14647</cdr:y>
    </cdr:from>
    <cdr:to>
      <cdr:x>0.06133</cdr:x>
      <cdr:y>0.17869</cdr:y>
    </cdr:to>
    <cdr:sp macro="" textlink="">
      <cdr:nvSpPr>
        <cdr:cNvPr id="2" name="Étoile : 6 branches 1">
          <a:extLst xmlns:a="http://schemas.openxmlformats.org/drawingml/2006/main">
            <a:ext uri="{FF2B5EF4-FFF2-40B4-BE49-F238E27FC236}">
              <a16:creationId xmlns:a16="http://schemas.microsoft.com/office/drawing/2014/main" id="{F30126AA-8990-4671-9FCB-C6B9F24DEAE9}"/>
            </a:ext>
          </a:extLst>
        </cdr:cNvPr>
        <cdr:cNvSpPr/>
      </cdr:nvSpPr>
      <cdr:spPr>
        <a:xfrm xmlns:a="http://schemas.openxmlformats.org/drawingml/2006/main">
          <a:off x="161239" y="546894"/>
          <a:ext cx="120316" cy="120316"/>
        </a:xfrm>
        <a:prstGeom xmlns:a="http://schemas.openxmlformats.org/drawingml/2006/main" prst="star6">
          <a:avLst/>
        </a:prstGeom>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cdr:x>
      <cdr:y>0.22556</cdr:y>
    </cdr:from>
    <cdr:to>
      <cdr:x>0.02621</cdr:x>
      <cdr:y>0.25778</cdr:y>
    </cdr:to>
    <cdr:sp macro="" textlink="">
      <cdr:nvSpPr>
        <cdr:cNvPr id="3" name="Étoile : 6 branches 2">
          <a:extLst xmlns:a="http://schemas.openxmlformats.org/drawingml/2006/main">
            <a:ext uri="{FF2B5EF4-FFF2-40B4-BE49-F238E27FC236}">
              <a16:creationId xmlns:a16="http://schemas.microsoft.com/office/drawing/2014/main" id="{F30126AA-8990-4671-9FCB-C6B9F24DEAE9}"/>
            </a:ext>
          </a:extLst>
        </cdr:cNvPr>
        <cdr:cNvSpPr/>
      </cdr:nvSpPr>
      <cdr:spPr>
        <a:xfrm xmlns:a="http://schemas.openxmlformats.org/drawingml/2006/main">
          <a:off x="0" y="842184"/>
          <a:ext cx="120316" cy="120316"/>
        </a:xfrm>
        <a:prstGeom xmlns:a="http://schemas.openxmlformats.org/drawingml/2006/main" prst="star6">
          <a:avLst/>
        </a:prstGeom>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0.09278</cdr:x>
      <cdr:y>0.40425</cdr:y>
    </cdr:from>
    <cdr:to>
      <cdr:x>0.11898</cdr:x>
      <cdr:y>0.43647</cdr:y>
    </cdr:to>
    <cdr:sp macro="" textlink="">
      <cdr:nvSpPr>
        <cdr:cNvPr id="4" name="Étoile : 6 branches 3">
          <a:extLst xmlns:a="http://schemas.openxmlformats.org/drawingml/2006/main">
            <a:ext uri="{FF2B5EF4-FFF2-40B4-BE49-F238E27FC236}">
              <a16:creationId xmlns:a16="http://schemas.microsoft.com/office/drawing/2014/main" id="{F30126AA-8990-4671-9FCB-C6B9F24DEAE9}"/>
            </a:ext>
          </a:extLst>
        </cdr:cNvPr>
        <cdr:cNvSpPr/>
      </cdr:nvSpPr>
      <cdr:spPr>
        <a:xfrm xmlns:a="http://schemas.openxmlformats.org/drawingml/2006/main">
          <a:off x="425935" y="1509394"/>
          <a:ext cx="120316" cy="120316"/>
        </a:xfrm>
        <a:prstGeom xmlns:a="http://schemas.openxmlformats.org/drawingml/2006/main" prst="star6">
          <a:avLst/>
        </a:prstGeom>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0.07552</cdr:x>
      <cdr:y>0.31936</cdr:y>
    </cdr:from>
    <cdr:to>
      <cdr:x>0.10173</cdr:x>
      <cdr:y>0.35158</cdr:y>
    </cdr:to>
    <cdr:sp macro="" textlink="">
      <cdr:nvSpPr>
        <cdr:cNvPr id="5" name="Étoile : 6 branches 4">
          <a:extLst xmlns:a="http://schemas.openxmlformats.org/drawingml/2006/main">
            <a:ext uri="{FF2B5EF4-FFF2-40B4-BE49-F238E27FC236}">
              <a16:creationId xmlns:a16="http://schemas.microsoft.com/office/drawing/2014/main" id="{D53A0402-06D9-46D8-9424-46633819B539}"/>
            </a:ext>
          </a:extLst>
        </cdr:cNvPr>
        <cdr:cNvSpPr/>
      </cdr:nvSpPr>
      <cdr:spPr>
        <a:xfrm xmlns:a="http://schemas.openxmlformats.org/drawingml/2006/main">
          <a:off x="346727" y="1192423"/>
          <a:ext cx="120316" cy="120316"/>
        </a:xfrm>
        <a:prstGeom xmlns:a="http://schemas.openxmlformats.org/drawingml/2006/main" prst="star6">
          <a:avLst/>
        </a:prstGeom>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8470918-4039-47EA-9CEB-A25BB4491B06}"/>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9AD2318-32C8-4902-8D04-ACAF839C8F62}"/>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8F6FD5D-3297-4E47-871D-E7358BE4BBFA}" type="datetimeFigureOut">
              <a:rPr lang="fr-FR" smtClean="0"/>
              <a:t>18/11/2021</a:t>
            </a:fld>
            <a:endParaRPr lang="fr-FR"/>
          </a:p>
        </p:txBody>
      </p:sp>
      <p:sp>
        <p:nvSpPr>
          <p:cNvPr id="4" name="Espace réservé du pied de page 3">
            <a:extLst>
              <a:ext uri="{FF2B5EF4-FFF2-40B4-BE49-F238E27FC236}">
                <a16:creationId xmlns:a16="http://schemas.microsoft.com/office/drawing/2014/main" id="{B3AD54E3-6F0C-461E-8CE0-F7F058B54409}"/>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E273461F-4C56-4A41-812E-22262795C8F6}"/>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D2423D1-6407-4382-A6AC-A351F6C3E0BD}" type="slidenum">
              <a:rPr lang="fr-FR" smtClean="0"/>
              <a:t>‹#›</a:t>
            </a:fld>
            <a:endParaRPr lang="fr-FR"/>
          </a:p>
        </p:txBody>
      </p:sp>
    </p:spTree>
    <p:extLst>
      <p:ext uri="{BB962C8B-B14F-4D97-AF65-F5344CB8AC3E}">
        <p14:creationId xmlns:p14="http://schemas.microsoft.com/office/powerpoint/2010/main" val="5407933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450CDEF-80C3-49B5-8BEF-40A400C6F023}" type="datetimeFigureOut">
              <a:rPr lang="fr-FR" smtClean="0"/>
              <a:t>18/11/2021</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45C54D5-B7EA-413F-93CC-955B58AD3EF7}" type="slidenum">
              <a:rPr lang="fr-FR" smtClean="0"/>
              <a:t>‹#›</a:t>
            </a:fld>
            <a:endParaRPr lang="fr-FR"/>
          </a:p>
        </p:txBody>
      </p:sp>
    </p:spTree>
    <p:extLst>
      <p:ext uri="{BB962C8B-B14F-4D97-AF65-F5344CB8AC3E}">
        <p14:creationId xmlns:p14="http://schemas.microsoft.com/office/powerpoint/2010/main" val="4205729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5C54D5-B7EA-413F-93CC-955B58AD3EF7}" type="slidenum">
              <a:rPr lang="fr-FR" smtClean="0"/>
              <a:t>6</a:t>
            </a:fld>
            <a:endParaRPr lang="fr-FR"/>
          </a:p>
        </p:txBody>
      </p:sp>
    </p:spTree>
    <p:extLst>
      <p:ext uri="{BB962C8B-B14F-4D97-AF65-F5344CB8AC3E}">
        <p14:creationId xmlns:p14="http://schemas.microsoft.com/office/powerpoint/2010/main" val="2226850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5C54D5-B7EA-413F-93CC-955B58AD3EF7}" type="slidenum">
              <a:rPr lang="fr-FR" smtClean="0"/>
              <a:t>11</a:t>
            </a:fld>
            <a:endParaRPr lang="fr-FR"/>
          </a:p>
        </p:txBody>
      </p:sp>
    </p:spTree>
    <p:extLst>
      <p:ext uri="{BB962C8B-B14F-4D97-AF65-F5344CB8AC3E}">
        <p14:creationId xmlns:p14="http://schemas.microsoft.com/office/powerpoint/2010/main" val="3506537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5C54D5-B7EA-413F-93CC-955B58AD3EF7}" type="slidenum">
              <a:rPr lang="fr-FR" smtClean="0"/>
              <a:t>29</a:t>
            </a:fld>
            <a:endParaRPr lang="fr-FR"/>
          </a:p>
        </p:txBody>
      </p:sp>
    </p:spTree>
    <p:extLst>
      <p:ext uri="{BB962C8B-B14F-4D97-AF65-F5344CB8AC3E}">
        <p14:creationId xmlns:p14="http://schemas.microsoft.com/office/powerpoint/2010/main" val="2453607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5C54D5-B7EA-413F-93CC-955B58AD3EF7}" type="slidenum">
              <a:rPr lang="fr-FR" smtClean="0"/>
              <a:t>58</a:t>
            </a:fld>
            <a:endParaRPr lang="fr-FR"/>
          </a:p>
        </p:txBody>
      </p:sp>
    </p:spTree>
    <p:extLst>
      <p:ext uri="{BB962C8B-B14F-4D97-AF65-F5344CB8AC3E}">
        <p14:creationId xmlns:p14="http://schemas.microsoft.com/office/powerpoint/2010/main" val="3131147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5C54D5-B7EA-413F-93CC-955B58AD3EF7}" type="slidenum">
              <a:rPr lang="fr-FR" smtClean="0"/>
              <a:t>67</a:t>
            </a:fld>
            <a:endParaRPr lang="fr-FR"/>
          </a:p>
        </p:txBody>
      </p:sp>
    </p:spTree>
    <p:extLst>
      <p:ext uri="{BB962C8B-B14F-4D97-AF65-F5344CB8AC3E}">
        <p14:creationId xmlns:p14="http://schemas.microsoft.com/office/powerpoint/2010/main" val="1031616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5C54D5-B7EA-413F-93CC-955B58AD3EF7}" type="slidenum">
              <a:rPr lang="fr-FR" smtClean="0"/>
              <a:t>69</a:t>
            </a:fld>
            <a:endParaRPr lang="fr-FR"/>
          </a:p>
        </p:txBody>
      </p:sp>
    </p:spTree>
    <p:extLst>
      <p:ext uri="{BB962C8B-B14F-4D97-AF65-F5344CB8AC3E}">
        <p14:creationId xmlns:p14="http://schemas.microsoft.com/office/powerpoint/2010/main" val="2619991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5C54D5-B7EA-413F-93CC-955B58AD3EF7}" type="slidenum">
              <a:rPr lang="fr-FR" smtClean="0"/>
              <a:t>88</a:t>
            </a:fld>
            <a:endParaRPr lang="fr-FR"/>
          </a:p>
        </p:txBody>
      </p:sp>
    </p:spTree>
    <p:extLst>
      <p:ext uri="{BB962C8B-B14F-4D97-AF65-F5344CB8AC3E}">
        <p14:creationId xmlns:p14="http://schemas.microsoft.com/office/powerpoint/2010/main" val="328598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83314659-17A7-4173-AF75-7557258404AA}"/>
              </a:ext>
            </a:extLst>
          </p:cNvPr>
          <p:cNvSpPr>
            <a:spLocks/>
          </p:cNvSpPr>
          <p:nvPr userDrawn="1"/>
        </p:nvSpPr>
        <p:spPr bwMode="auto">
          <a:xfrm>
            <a:off x="1378617" y="1"/>
            <a:ext cx="8833077" cy="6857998"/>
          </a:xfrm>
          <a:custGeom>
            <a:avLst/>
            <a:gdLst>
              <a:gd name="connsiteX0" fmla="*/ 4209931 w 8833077"/>
              <a:gd name="connsiteY0" fmla="*/ 0 h 6857998"/>
              <a:gd name="connsiteX1" fmla="*/ 7190666 w 8833077"/>
              <a:gd name="connsiteY1" fmla="*/ 0 h 6857998"/>
              <a:gd name="connsiteX2" fmla="*/ 7267853 w 8833077"/>
              <a:gd name="connsiteY2" fmla="*/ 62041 h 6857998"/>
              <a:gd name="connsiteX3" fmla="*/ 7412131 w 8833077"/>
              <a:gd name="connsiteY3" fmla="*/ 195977 h 6857998"/>
              <a:gd name="connsiteX4" fmla="*/ 8818837 w 8833077"/>
              <a:gd name="connsiteY4" fmla="*/ 3673795 h 6857998"/>
              <a:gd name="connsiteX5" fmla="*/ 7786007 w 8833077"/>
              <a:gd name="connsiteY5" fmla="*/ 6707536 h 6857998"/>
              <a:gd name="connsiteX6" fmla="*/ 7639540 w 8833077"/>
              <a:gd name="connsiteY6" fmla="*/ 6810131 h 6857998"/>
              <a:gd name="connsiteX7" fmla="*/ 7557471 w 8833077"/>
              <a:gd name="connsiteY7" fmla="*/ 6857998 h 6857998"/>
              <a:gd name="connsiteX8" fmla="*/ 3663670 w 8833077"/>
              <a:gd name="connsiteY8" fmla="*/ 6857998 h 6857998"/>
              <a:gd name="connsiteX9" fmla="*/ 3475488 w 8833077"/>
              <a:gd name="connsiteY9" fmla="*/ 6802560 h 6857998"/>
              <a:gd name="connsiteX10" fmla="*/ 976804 w 8833077"/>
              <a:gd name="connsiteY10" fmla="*/ 5595008 h 6857998"/>
              <a:gd name="connsiteX11" fmla="*/ 88850 w 8833077"/>
              <a:gd name="connsiteY11" fmla="*/ 3743912 h 6857998"/>
              <a:gd name="connsiteX12" fmla="*/ 1855411 w 8833077"/>
              <a:gd name="connsiteY12" fmla="*/ 1691812 h 6857998"/>
              <a:gd name="connsiteX13" fmla="*/ 3914427 w 8833077"/>
              <a:gd name="connsiteY13" fmla="*/ 164132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33077" h="6857998">
                <a:moveTo>
                  <a:pt x="4209931" y="0"/>
                </a:moveTo>
                <a:lnTo>
                  <a:pt x="7190666" y="0"/>
                </a:lnTo>
                <a:lnTo>
                  <a:pt x="7267853" y="62041"/>
                </a:lnTo>
                <a:cubicBezTo>
                  <a:pt x="7316709" y="104295"/>
                  <a:pt x="7364812" y="148940"/>
                  <a:pt x="7412131" y="195977"/>
                </a:cubicBezTo>
                <a:cubicBezTo>
                  <a:pt x="8164555" y="925197"/>
                  <a:pt x="8720695" y="2266774"/>
                  <a:pt x="8818837" y="3673795"/>
                </a:cubicBezTo>
                <a:cubicBezTo>
                  <a:pt x="8912306" y="5052768"/>
                  <a:pt x="8543104" y="6141923"/>
                  <a:pt x="7786007" y="6707536"/>
                </a:cubicBezTo>
                <a:cubicBezTo>
                  <a:pt x="7738688" y="6743764"/>
                  <a:pt x="7689855" y="6777946"/>
                  <a:pt x="7639540" y="6810131"/>
                </a:cubicBezTo>
                <a:lnTo>
                  <a:pt x="7557471" y="6857998"/>
                </a:lnTo>
                <a:lnTo>
                  <a:pt x="3663670" y="6857998"/>
                </a:lnTo>
                <a:lnTo>
                  <a:pt x="3475488" y="6802560"/>
                </a:lnTo>
                <a:cubicBezTo>
                  <a:pt x="2484865" y="6482869"/>
                  <a:pt x="1590193" y="6029736"/>
                  <a:pt x="976804" y="5595008"/>
                </a:cubicBezTo>
                <a:cubicBezTo>
                  <a:pt x="149605" y="4992000"/>
                  <a:pt x="-172863" y="4417038"/>
                  <a:pt x="88850" y="3743912"/>
                </a:cubicBezTo>
                <a:cubicBezTo>
                  <a:pt x="336542" y="3094158"/>
                  <a:pt x="1037558" y="2411683"/>
                  <a:pt x="1855411" y="1691812"/>
                </a:cubicBezTo>
                <a:cubicBezTo>
                  <a:pt x="2479315" y="1158921"/>
                  <a:pt x="3171569" y="602365"/>
                  <a:pt x="3914427" y="164132"/>
                </a:cubicBezTo>
                <a:close/>
              </a:path>
            </a:pathLst>
          </a:custGeom>
          <a:solidFill>
            <a:schemeClr val="bg1">
              <a:alpha val="70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fr-FR"/>
          </a:p>
        </p:txBody>
      </p:sp>
      <p:sp>
        <p:nvSpPr>
          <p:cNvPr id="2" name="Titre 1">
            <a:extLst>
              <a:ext uri="{FF2B5EF4-FFF2-40B4-BE49-F238E27FC236}">
                <a16:creationId xmlns:a16="http://schemas.microsoft.com/office/drawing/2014/main" id="{13BE61DD-4183-4577-B636-9AFA3DA8274F}"/>
              </a:ext>
            </a:extLst>
          </p:cNvPr>
          <p:cNvSpPr>
            <a:spLocks noGrp="1"/>
          </p:cNvSpPr>
          <p:nvPr>
            <p:ph type="ctrTitle" hasCustomPrompt="1"/>
          </p:nvPr>
        </p:nvSpPr>
        <p:spPr>
          <a:xfrm>
            <a:off x="1524000" y="3014749"/>
            <a:ext cx="9144000" cy="646331"/>
          </a:xfrm>
        </p:spPr>
        <p:txBody>
          <a:bodyPr anchor="b"/>
          <a:lstStyle>
            <a:lvl1pPr algn="ctr">
              <a:defRPr lang="fr-FR" sz="4000" b="1" kern="1200" dirty="0">
                <a:solidFill>
                  <a:schemeClr val="accent3"/>
                </a:solidFill>
                <a:latin typeface="+mn-lt"/>
                <a:ea typeface="+mn-ea"/>
                <a:cs typeface="+mn-cs"/>
              </a:defRPr>
            </a:lvl1pPr>
          </a:lstStyle>
          <a:p>
            <a:r>
              <a:rPr lang="fr-FR"/>
              <a:t>Titre de la présentation</a:t>
            </a:r>
          </a:p>
        </p:txBody>
      </p:sp>
      <p:sp>
        <p:nvSpPr>
          <p:cNvPr id="3" name="Sous-titre 2">
            <a:extLst>
              <a:ext uri="{FF2B5EF4-FFF2-40B4-BE49-F238E27FC236}">
                <a16:creationId xmlns:a16="http://schemas.microsoft.com/office/drawing/2014/main" id="{D44DAA11-CC4F-4A51-B802-E61B2B9C93FF}"/>
              </a:ext>
            </a:extLst>
          </p:cNvPr>
          <p:cNvSpPr>
            <a:spLocks noGrp="1"/>
          </p:cNvSpPr>
          <p:nvPr>
            <p:ph type="subTitle" idx="1" hasCustomPrompt="1"/>
          </p:nvPr>
        </p:nvSpPr>
        <p:spPr>
          <a:xfrm>
            <a:off x="1524000" y="3716908"/>
            <a:ext cx="9144000" cy="1655762"/>
          </a:xfrm>
        </p:spPr>
        <p:txBody>
          <a:bodyPr>
            <a:normAutofit/>
          </a:bodyPr>
          <a:lstStyle>
            <a:lvl1pPr marL="0" indent="0" algn="ctr">
              <a:buNone/>
              <a:defRPr lang="fr-FR" sz="1800" b="0" kern="120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Sous-titre de la présentation</a:t>
            </a:r>
          </a:p>
        </p:txBody>
      </p:sp>
    </p:spTree>
    <p:extLst>
      <p:ext uri="{BB962C8B-B14F-4D97-AF65-F5344CB8AC3E}">
        <p14:creationId xmlns:p14="http://schemas.microsoft.com/office/powerpoint/2010/main" val="3438724431"/>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Intercalaire">
    <p:spTree>
      <p:nvGrpSpPr>
        <p:cNvPr id="1" name=""/>
        <p:cNvGrpSpPr/>
        <p:nvPr/>
      </p:nvGrpSpPr>
      <p:grpSpPr>
        <a:xfrm>
          <a:off x="0" y="0"/>
          <a:ext cx="0" cy="0"/>
          <a:chOff x="0" y="0"/>
          <a:chExt cx="0" cy="0"/>
        </a:xfrm>
      </p:grpSpPr>
      <p:sp>
        <p:nvSpPr>
          <p:cNvPr id="7" name="Forme libre : forme 6">
            <a:extLst>
              <a:ext uri="{FF2B5EF4-FFF2-40B4-BE49-F238E27FC236}">
                <a16:creationId xmlns:a16="http://schemas.microsoft.com/office/drawing/2014/main" id="{30513E8C-C38D-4308-BEDE-1DC5084A703D}"/>
              </a:ext>
            </a:extLst>
          </p:cNvPr>
          <p:cNvSpPr>
            <a:spLocks/>
          </p:cNvSpPr>
          <p:nvPr userDrawn="1"/>
        </p:nvSpPr>
        <p:spPr bwMode="auto">
          <a:xfrm>
            <a:off x="0" y="0"/>
            <a:ext cx="7434649" cy="6857999"/>
          </a:xfrm>
          <a:custGeom>
            <a:avLst/>
            <a:gdLst>
              <a:gd name="connsiteX0" fmla="*/ 68277 w 7502926"/>
              <a:gd name="connsiteY0" fmla="*/ 50101 h 6908100"/>
              <a:gd name="connsiteX1" fmla="*/ 6281096 w 7502926"/>
              <a:gd name="connsiteY1" fmla="*/ 50101 h 6908100"/>
              <a:gd name="connsiteX2" fmla="*/ 6347680 w 7502926"/>
              <a:gd name="connsiteY2" fmla="*/ 148945 h 6908100"/>
              <a:gd name="connsiteX3" fmla="*/ 7484597 w 7502926"/>
              <a:gd name="connsiteY3" fmla="*/ 3784678 h 6908100"/>
              <a:gd name="connsiteX4" fmla="*/ 6919570 w 7502926"/>
              <a:gd name="connsiteY4" fmla="*/ 6818794 h 6908100"/>
              <a:gd name="connsiteX5" fmla="*/ 6863010 w 7502926"/>
              <a:gd name="connsiteY5" fmla="*/ 6908100 h 6908100"/>
              <a:gd name="connsiteX6" fmla="*/ 68277 w 7502926"/>
              <a:gd name="connsiteY6" fmla="*/ 6908100 h 6908100"/>
              <a:gd name="connsiteX7" fmla="*/ 68277 w 7502926"/>
              <a:gd name="connsiteY7" fmla="*/ 0 h 6908100"/>
              <a:gd name="connsiteX8" fmla="*/ 68277 w 7502926"/>
              <a:gd name="connsiteY8" fmla="*/ 50100 h 6908100"/>
              <a:gd name="connsiteX9" fmla="*/ 0 w 7502926"/>
              <a:gd name="connsiteY9" fmla="*/ 50100 h 6908100"/>
              <a:gd name="connsiteX0" fmla="*/ 0 w 7434649"/>
              <a:gd name="connsiteY0" fmla="*/ 50101 h 6908100"/>
              <a:gd name="connsiteX1" fmla="*/ 6212819 w 7434649"/>
              <a:gd name="connsiteY1" fmla="*/ 50101 h 6908100"/>
              <a:gd name="connsiteX2" fmla="*/ 6279403 w 7434649"/>
              <a:gd name="connsiteY2" fmla="*/ 148945 h 6908100"/>
              <a:gd name="connsiteX3" fmla="*/ 7416320 w 7434649"/>
              <a:gd name="connsiteY3" fmla="*/ 3784678 h 6908100"/>
              <a:gd name="connsiteX4" fmla="*/ 6851293 w 7434649"/>
              <a:gd name="connsiteY4" fmla="*/ 6818794 h 6908100"/>
              <a:gd name="connsiteX5" fmla="*/ 6794733 w 7434649"/>
              <a:gd name="connsiteY5" fmla="*/ 6908100 h 6908100"/>
              <a:gd name="connsiteX6" fmla="*/ 0 w 7434649"/>
              <a:gd name="connsiteY6" fmla="*/ 6908100 h 6908100"/>
              <a:gd name="connsiteX7" fmla="*/ 0 w 7434649"/>
              <a:gd name="connsiteY7" fmla="*/ 50101 h 6908100"/>
              <a:gd name="connsiteX8" fmla="*/ 0 w 7434649"/>
              <a:gd name="connsiteY8" fmla="*/ 0 h 6908100"/>
              <a:gd name="connsiteX9" fmla="*/ 0 w 7434649"/>
              <a:gd name="connsiteY9" fmla="*/ 50100 h 6908100"/>
              <a:gd name="connsiteX10" fmla="*/ 0 w 7434649"/>
              <a:gd name="connsiteY10" fmla="*/ 0 h 6908100"/>
              <a:gd name="connsiteX0" fmla="*/ 0 w 7434649"/>
              <a:gd name="connsiteY0" fmla="*/ 0 h 6857999"/>
              <a:gd name="connsiteX1" fmla="*/ 6212819 w 7434649"/>
              <a:gd name="connsiteY1" fmla="*/ 0 h 6857999"/>
              <a:gd name="connsiteX2" fmla="*/ 6279403 w 7434649"/>
              <a:gd name="connsiteY2" fmla="*/ 98844 h 6857999"/>
              <a:gd name="connsiteX3" fmla="*/ 7416320 w 7434649"/>
              <a:gd name="connsiteY3" fmla="*/ 3734577 h 6857999"/>
              <a:gd name="connsiteX4" fmla="*/ 6851293 w 7434649"/>
              <a:gd name="connsiteY4" fmla="*/ 6768693 h 6857999"/>
              <a:gd name="connsiteX5" fmla="*/ 6794733 w 7434649"/>
              <a:gd name="connsiteY5" fmla="*/ 6857999 h 6857999"/>
              <a:gd name="connsiteX6" fmla="*/ 0 w 7434649"/>
              <a:gd name="connsiteY6" fmla="*/ 6857999 h 6857999"/>
              <a:gd name="connsiteX7" fmla="*/ 0 w 743464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4649" h="6857999">
                <a:moveTo>
                  <a:pt x="0" y="0"/>
                </a:moveTo>
                <a:lnTo>
                  <a:pt x="6212819" y="0"/>
                </a:lnTo>
                <a:lnTo>
                  <a:pt x="6279403" y="98844"/>
                </a:lnTo>
                <a:cubicBezTo>
                  <a:pt x="6895233" y="1065383"/>
                  <a:pt x="7321577" y="2376289"/>
                  <a:pt x="7416320" y="3734577"/>
                </a:cubicBezTo>
                <a:cubicBezTo>
                  <a:pt x="7499033" y="4954855"/>
                  <a:pt x="7300265" y="5998813"/>
                  <a:pt x="6851293" y="6768693"/>
                </a:cubicBezTo>
                <a:lnTo>
                  <a:pt x="6794733" y="6857999"/>
                </a:lnTo>
                <a:lnTo>
                  <a:pt x="0" y="6857999"/>
                </a:lnTo>
                <a:lnTo>
                  <a:pt x="0" y="0"/>
                </a:lnTo>
                <a:close/>
              </a:path>
            </a:pathLst>
          </a:custGeom>
          <a:solidFill>
            <a:schemeClr val="accent3"/>
          </a:solidFill>
          <a:ln w="3175"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fr-FR"/>
          </a:p>
        </p:txBody>
      </p:sp>
      <p:grpSp>
        <p:nvGrpSpPr>
          <p:cNvPr id="10" name="Groupe 9">
            <a:extLst>
              <a:ext uri="{FF2B5EF4-FFF2-40B4-BE49-F238E27FC236}">
                <a16:creationId xmlns:a16="http://schemas.microsoft.com/office/drawing/2014/main" id="{28C71255-EB9D-4C43-82F0-1C01B92D4FFD}"/>
              </a:ext>
            </a:extLst>
          </p:cNvPr>
          <p:cNvGrpSpPr/>
          <p:nvPr userDrawn="1"/>
        </p:nvGrpSpPr>
        <p:grpSpPr>
          <a:xfrm>
            <a:off x="5063709" y="0"/>
            <a:ext cx="2546850" cy="6858000"/>
            <a:chOff x="5063709" y="0"/>
            <a:chExt cx="2546850" cy="6858000"/>
          </a:xfrm>
        </p:grpSpPr>
        <p:sp>
          <p:nvSpPr>
            <p:cNvPr id="11" name="Forme libre : forme 10">
              <a:extLst>
                <a:ext uri="{FF2B5EF4-FFF2-40B4-BE49-F238E27FC236}">
                  <a16:creationId xmlns:a16="http://schemas.microsoft.com/office/drawing/2014/main" id="{BC4F9ACB-DBF5-4904-801F-14575D04594D}"/>
                </a:ext>
              </a:extLst>
            </p:cNvPr>
            <p:cNvSpPr>
              <a:spLocks/>
            </p:cNvSpPr>
            <p:nvPr/>
          </p:nvSpPr>
          <p:spPr bwMode="auto">
            <a:xfrm>
              <a:off x="5063709" y="0"/>
              <a:ext cx="2546850" cy="6858000"/>
            </a:xfrm>
            <a:custGeom>
              <a:avLst/>
              <a:gdLst>
                <a:gd name="connsiteX0" fmla="*/ 0 w 7610557"/>
                <a:gd name="connsiteY0" fmla="*/ 0 h 6858000"/>
                <a:gd name="connsiteX1" fmla="*/ 5539701 w 7610557"/>
                <a:gd name="connsiteY1" fmla="*/ 0 h 6858000"/>
                <a:gd name="connsiteX2" fmla="*/ 5682493 w 7610557"/>
                <a:gd name="connsiteY2" fmla="*/ 96049 h 6858000"/>
                <a:gd name="connsiteX3" fmla="*/ 7257202 w 7610557"/>
                <a:gd name="connsiteY3" fmla="*/ 1772580 h 6858000"/>
                <a:gd name="connsiteX4" fmla="*/ 7177969 w 7610557"/>
                <a:gd name="connsiteY4" fmla="*/ 4595785 h 6858000"/>
                <a:gd name="connsiteX5" fmla="*/ 5212194 w 7610557"/>
                <a:gd name="connsiteY5" fmla="*/ 6748726 h 6858000"/>
                <a:gd name="connsiteX6" fmla="*/ 5063707 w 7610557"/>
                <a:gd name="connsiteY6" fmla="*/ 6858000 h 6858000"/>
                <a:gd name="connsiteX7" fmla="*/ 0 w 7610557"/>
                <a:gd name="connsiteY7" fmla="*/ 6858000 h 6858000"/>
                <a:gd name="connsiteX0" fmla="*/ 0 w 7610557"/>
                <a:gd name="connsiteY0" fmla="*/ 9525 h 6867525"/>
                <a:gd name="connsiteX1" fmla="*/ 4010024 w 7610557"/>
                <a:gd name="connsiteY1" fmla="*/ 0 h 6867525"/>
                <a:gd name="connsiteX2" fmla="*/ 5539701 w 7610557"/>
                <a:gd name="connsiteY2" fmla="*/ 9525 h 6867525"/>
                <a:gd name="connsiteX3" fmla="*/ 5682493 w 7610557"/>
                <a:gd name="connsiteY3" fmla="*/ 105574 h 6867525"/>
                <a:gd name="connsiteX4" fmla="*/ 7257202 w 7610557"/>
                <a:gd name="connsiteY4" fmla="*/ 1782105 h 6867525"/>
                <a:gd name="connsiteX5" fmla="*/ 7177969 w 7610557"/>
                <a:gd name="connsiteY5" fmla="*/ 4605310 h 6867525"/>
                <a:gd name="connsiteX6" fmla="*/ 5212194 w 7610557"/>
                <a:gd name="connsiteY6" fmla="*/ 6758251 h 6867525"/>
                <a:gd name="connsiteX7" fmla="*/ 5063707 w 7610557"/>
                <a:gd name="connsiteY7" fmla="*/ 6867525 h 6867525"/>
                <a:gd name="connsiteX8" fmla="*/ 0 w 7610557"/>
                <a:gd name="connsiteY8" fmla="*/ 6867525 h 6867525"/>
                <a:gd name="connsiteX9" fmla="*/ 0 w 7610557"/>
                <a:gd name="connsiteY9" fmla="*/ 9525 h 6867525"/>
                <a:gd name="connsiteX0" fmla="*/ 4010024 w 7610557"/>
                <a:gd name="connsiteY0" fmla="*/ 0 h 6867525"/>
                <a:gd name="connsiteX1" fmla="*/ 5539701 w 7610557"/>
                <a:gd name="connsiteY1" fmla="*/ 9525 h 6867525"/>
                <a:gd name="connsiteX2" fmla="*/ 5682493 w 7610557"/>
                <a:gd name="connsiteY2" fmla="*/ 105574 h 6867525"/>
                <a:gd name="connsiteX3" fmla="*/ 7257202 w 7610557"/>
                <a:gd name="connsiteY3" fmla="*/ 1782105 h 6867525"/>
                <a:gd name="connsiteX4" fmla="*/ 7177969 w 7610557"/>
                <a:gd name="connsiteY4" fmla="*/ 4605310 h 6867525"/>
                <a:gd name="connsiteX5" fmla="*/ 5212194 w 7610557"/>
                <a:gd name="connsiteY5" fmla="*/ 6758251 h 6867525"/>
                <a:gd name="connsiteX6" fmla="*/ 5063707 w 7610557"/>
                <a:gd name="connsiteY6" fmla="*/ 6867525 h 6867525"/>
                <a:gd name="connsiteX7" fmla="*/ 0 w 7610557"/>
                <a:gd name="connsiteY7" fmla="*/ 6867525 h 6867525"/>
                <a:gd name="connsiteX8" fmla="*/ 0 w 7610557"/>
                <a:gd name="connsiteY8" fmla="*/ 9525 h 6867525"/>
                <a:gd name="connsiteX9" fmla="*/ 4101464 w 7610557"/>
                <a:gd name="connsiteY9" fmla="*/ 91440 h 6867525"/>
                <a:gd name="connsiteX0" fmla="*/ 4010024 w 7610557"/>
                <a:gd name="connsiteY0" fmla="*/ 0 h 6867525"/>
                <a:gd name="connsiteX1" fmla="*/ 5539701 w 7610557"/>
                <a:gd name="connsiteY1" fmla="*/ 9525 h 6867525"/>
                <a:gd name="connsiteX2" fmla="*/ 5682493 w 7610557"/>
                <a:gd name="connsiteY2" fmla="*/ 105574 h 6867525"/>
                <a:gd name="connsiteX3" fmla="*/ 7257202 w 7610557"/>
                <a:gd name="connsiteY3" fmla="*/ 1782105 h 6867525"/>
                <a:gd name="connsiteX4" fmla="*/ 7177969 w 7610557"/>
                <a:gd name="connsiteY4" fmla="*/ 4605310 h 6867525"/>
                <a:gd name="connsiteX5" fmla="*/ 5212194 w 7610557"/>
                <a:gd name="connsiteY5" fmla="*/ 6758251 h 6867525"/>
                <a:gd name="connsiteX6" fmla="*/ 5063707 w 7610557"/>
                <a:gd name="connsiteY6" fmla="*/ 6867525 h 6867525"/>
                <a:gd name="connsiteX7" fmla="*/ 0 w 7610557"/>
                <a:gd name="connsiteY7" fmla="*/ 6867525 h 6867525"/>
                <a:gd name="connsiteX8" fmla="*/ 0 w 7610557"/>
                <a:gd name="connsiteY8" fmla="*/ 9525 h 6867525"/>
                <a:gd name="connsiteX0" fmla="*/ 5539701 w 7610557"/>
                <a:gd name="connsiteY0" fmla="*/ 0 h 6858000"/>
                <a:gd name="connsiteX1" fmla="*/ 5682493 w 7610557"/>
                <a:gd name="connsiteY1" fmla="*/ 96049 h 6858000"/>
                <a:gd name="connsiteX2" fmla="*/ 7257202 w 7610557"/>
                <a:gd name="connsiteY2" fmla="*/ 1772580 h 6858000"/>
                <a:gd name="connsiteX3" fmla="*/ 7177969 w 7610557"/>
                <a:gd name="connsiteY3" fmla="*/ 4595785 h 6858000"/>
                <a:gd name="connsiteX4" fmla="*/ 5212194 w 7610557"/>
                <a:gd name="connsiteY4" fmla="*/ 6748726 h 6858000"/>
                <a:gd name="connsiteX5" fmla="*/ 5063707 w 7610557"/>
                <a:gd name="connsiteY5" fmla="*/ 6858000 h 6858000"/>
                <a:gd name="connsiteX6" fmla="*/ 0 w 7610557"/>
                <a:gd name="connsiteY6" fmla="*/ 6858000 h 6858000"/>
                <a:gd name="connsiteX7" fmla="*/ 0 w 7610557"/>
                <a:gd name="connsiteY7" fmla="*/ 0 h 6858000"/>
                <a:gd name="connsiteX0" fmla="*/ 5539701 w 7610557"/>
                <a:gd name="connsiteY0" fmla="*/ 0 h 6858000"/>
                <a:gd name="connsiteX1" fmla="*/ 5682493 w 7610557"/>
                <a:gd name="connsiteY1" fmla="*/ 96049 h 6858000"/>
                <a:gd name="connsiteX2" fmla="*/ 7257202 w 7610557"/>
                <a:gd name="connsiteY2" fmla="*/ 1772580 h 6858000"/>
                <a:gd name="connsiteX3" fmla="*/ 7177969 w 7610557"/>
                <a:gd name="connsiteY3" fmla="*/ 4595785 h 6858000"/>
                <a:gd name="connsiteX4" fmla="*/ 5212194 w 7610557"/>
                <a:gd name="connsiteY4" fmla="*/ 6748726 h 6858000"/>
                <a:gd name="connsiteX5" fmla="*/ 5063707 w 7610557"/>
                <a:gd name="connsiteY5" fmla="*/ 6858000 h 6858000"/>
                <a:gd name="connsiteX6" fmla="*/ 0 w 7610557"/>
                <a:gd name="connsiteY6" fmla="*/ 6858000 h 6858000"/>
                <a:gd name="connsiteX0" fmla="*/ 475994 w 2546850"/>
                <a:gd name="connsiteY0" fmla="*/ 0 h 6858000"/>
                <a:gd name="connsiteX1" fmla="*/ 618786 w 2546850"/>
                <a:gd name="connsiteY1" fmla="*/ 96049 h 6858000"/>
                <a:gd name="connsiteX2" fmla="*/ 2193495 w 2546850"/>
                <a:gd name="connsiteY2" fmla="*/ 1772580 h 6858000"/>
                <a:gd name="connsiteX3" fmla="*/ 2114262 w 2546850"/>
                <a:gd name="connsiteY3" fmla="*/ 4595785 h 6858000"/>
                <a:gd name="connsiteX4" fmla="*/ 148487 w 2546850"/>
                <a:gd name="connsiteY4" fmla="*/ 6748726 h 6858000"/>
                <a:gd name="connsiteX5" fmla="*/ 0 w 254685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6850" h="6858000">
                  <a:moveTo>
                    <a:pt x="475994" y="0"/>
                  </a:moveTo>
                  <a:lnTo>
                    <a:pt x="618786" y="96049"/>
                  </a:lnTo>
                  <a:cubicBezTo>
                    <a:pt x="1330937" y="593276"/>
                    <a:pt x="1870552" y="1173568"/>
                    <a:pt x="2193495" y="1772580"/>
                  </a:cubicBezTo>
                  <a:cubicBezTo>
                    <a:pt x="2668889" y="2660843"/>
                    <a:pt x="2685867" y="3583052"/>
                    <a:pt x="2114262" y="4595785"/>
                  </a:cubicBezTo>
                  <a:cubicBezTo>
                    <a:pt x="1689803" y="5334118"/>
                    <a:pt x="997936" y="6088364"/>
                    <a:pt x="148487" y="6748726"/>
                  </a:cubicBezTo>
                  <a:lnTo>
                    <a:pt x="0" y="6858000"/>
                  </a:lnTo>
                </a:path>
              </a:pathLst>
            </a:custGeom>
            <a:noFill/>
            <a:ln w="6350">
              <a:solidFill>
                <a:schemeClr val="accent4"/>
              </a:solidFill>
              <a:round/>
              <a:headEnd/>
              <a:tailEnd/>
            </a:ln>
          </p:spPr>
          <p:txBody>
            <a:bodyPr vert="horz" wrap="square" lIns="91440" tIns="45720" rIns="91440" bIns="45720" numCol="1" anchor="t" anchorCtr="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5FD90A87-0B50-4640-9FA4-0B2105747EC6}"/>
                </a:ext>
              </a:extLst>
            </p:cNvPr>
            <p:cNvSpPr>
              <a:spLocks/>
            </p:cNvSpPr>
            <p:nvPr/>
          </p:nvSpPr>
          <p:spPr bwMode="auto">
            <a:xfrm rot="16200000">
              <a:off x="3243518" y="2525219"/>
              <a:ext cx="6858000" cy="1807561"/>
            </a:xfrm>
            <a:custGeom>
              <a:avLst/>
              <a:gdLst>
                <a:gd name="connsiteX0" fmla="*/ 6858000 w 6858000"/>
                <a:gd name="connsiteY0" fmla="*/ 0 h 7576299"/>
                <a:gd name="connsiteX1" fmla="*/ 6858000 w 6858000"/>
                <a:gd name="connsiteY1" fmla="*/ 6142203 h 7576299"/>
                <a:gd name="connsiteX2" fmla="*/ 6849856 w 6858000"/>
                <a:gd name="connsiteY2" fmla="*/ 6152955 h 7576299"/>
                <a:gd name="connsiteX3" fmla="*/ 3132100 w 6858000"/>
                <a:gd name="connsiteY3" fmla="*/ 7364348 h 7576299"/>
                <a:gd name="connsiteX4" fmla="*/ 324223 w 6858000"/>
                <a:gd name="connsiteY4" fmla="*/ 5997167 h 7576299"/>
                <a:gd name="connsiteX5" fmla="*/ 0 w 6858000"/>
                <a:gd name="connsiteY5" fmla="*/ 5768738 h 7576299"/>
                <a:gd name="connsiteX6" fmla="*/ 0 w 6858000"/>
                <a:gd name="connsiteY6" fmla="*/ 0 h 7576299"/>
                <a:gd name="connsiteX0" fmla="*/ 6858000 w 6949440"/>
                <a:gd name="connsiteY0" fmla="*/ 0 h 7576299"/>
                <a:gd name="connsiteX1" fmla="*/ 6858000 w 6949440"/>
                <a:gd name="connsiteY1" fmla="*/ 6142203 h 7576299"/>
                <a:gd name="connsiteX2" fmla="*/ 6849856 w 6949440"/>
                <a:gd name="connsiteY2" fmla="*/ 6152955 h 7576299"/>
                <a:gd name="connsiteX3" fmla="*/ 3132100 w 6949440"/>
                <a:gd name="connsiteY3" fmla="*/ 7364348 h 7576299"/>
                <a:gd name="connsiteX4" fmla="*/ 324223 w 6949440"/>
                <a:gd name="connsiteY4" fmla="*/ 5997167 h 7576299"/>
                <a:gd name="connsiteX5" fmla="*/ 0 w 6949440"/>
                <a:gd name="connsiteY5" fmla="*/ 5768738 h 7576299"/>
                <a:gd name="connsiteX6" fmla="*/ 0 w 6949440"/>
                <a:gd name="connsiteY6" fmla="*/ 0 h 7576299"/>
                <a:gd name="connsiteX7" fmla="*/ 6949440 w 6949440"/>
                <a:gd name="connsiteY7" fmla="*/ 91440 h 7576299"/>
                <a:gd name="connsiteX0" fmla="*/ 6858000 w 6858000"/>
                <a:gd name="connsiteY0" fmla="*/ 0 h 7576299"/>
                <a:gd name="connsiteX1" fmla="*/ 6858000 w 6858000"/>
                <a:gd name="connsiteY1" fmla="*/ 6142203 h 7576299"/>
                <a:gd name="connsiteX2" fmla="*/ 6849856 w 6858000"/>
                <a:gd name="connsiteY2" fmla="*/ 6152955 h 7576299"/>
                <a:gd name="connsiteX3" fmla="*/ 3132100 w 6858000"/>
                <a:gd name="connsiteY3" fmla="*/ 7364348 h 7576299"/>
                <a:gd name="connsiteX4" fmla="*/ 324223 w 6858000"/>
                <a:gd name="connsiteY4" fmla="*/ 5997167 h 7576299"/>
                <a:gd name="connsiteX5" fmla="*/ 0 w 6858000"/>
                <a:gd name="connsiteY5" fmla="*/ 5768738 h 7576299"/>
                <a:gd name="connsiteX6" fmla="*/ 0 w 6858000"/>
                <a:gd name="connsiteY6" fmla="*/ 0 h 7576299"/>
                <a:gd name="connsiteX0" fmla="*/ 6858000 w 6858000"/>
                <a:gd name="connsiteY0" fmla="*/ 6142203 h 7576299"/>
                <a:gd name="connsiteX1" fmla="*/ 6849856 w 6858000"/>
                <a:gd name="connsiteY1" fmla="*/ 6152955 h 7576299"/>
                <a:gd name="connsiteX2" fmla="*/ 3132100 w 6858000"/>
                <a:gd name="connsiteY2" fmla="*/ 7364348 h 7576299"/>
                <a:gd name="connsiteX3" fmla="*/ 324223 w 6858000"/>
                <a:gd name="connsiteY3" fmla="*/ 5997167 h 7576299"/>
                <a:gd name="connsiteX4" fmla="*/ 0 w 6858000"/>
                <a:gd name="connsiteY4" fmla="*/ 5768738 h 7576299"/>
                <a:gd name="connsiteX5" fmla="*/ 0 w 6858000"/>
                <a:gd name="connsiteY5" fmla="*/ 0 h 7576299"/>
                <a:gd name="connsiteX0" fmla="*/ 6858000 w 6858000"/>
                <a:gd name="connsiteY0" fmla="*/ 373465 h 1807561"/>
                <a:gd name="connsiteX1" fmla="*/ 6849856 w 6858000"/>
                <a:gd name="connsiteY1" fmla="*/ 384217 h 1807561"/>
                <a:gd name="connsiteX2" fmla="*/ 3132100 w 6858000"/>
                <a:gd name="connsiteY2" fmla="*/ 1595610 h 1807561"/>
                <a:gd name="connsiteX3" fmla="*/ 324223 w 6858000"/>
                <a:gd name="connsiteY3" fmla="*/ 228429 h 1807561"/>
                <a:gd name="connsiteX4" fmla="*/ 0 w 6858000"/>
                <a:gd name="connsiteY4" fmla="*/ 0 h 1807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1807561">
                  <a:moveTo>
                    <a:pt x="6858000" y="373465"/>
                  </a:moveTo>
                  <a:lnTo>
                    <a:pt x="6849856" y="384217"/>
                  </a:lnTo>
                  <a:cubicBezTo>
                    <a:pt x="5930753" y="1535718"/>
                    <a:pt x="4605134" y="2162598"/>
                    <a:pt x="3132100" y="1595610"/>
                  </a:cubicBezTo>
                  <a:cubicBezTo>
                    <a:pt x="2092312" y="1195383"/>
                    <a:pt x="1125976" y="757635"/>
                    <a:pt x="324223" y="228429"/>
                  </a:cubicBezTo>
                  <a:lnTo>
                    <a:pt x="0" y="0"/>
                  </a:lnTo>
                </a:path>
              </a:pathLst>
            </a:custGeom>
            <a:noFill/>
            <a:ln>
              <a:solidFill>
                <a:schemeClr val="accent4"/>
              </a:solidFill>
            </a:ln>
          </p:spPr>
          <p:txBody>
            <a:bodyPr vert="horz" wrap="square" lIns="91440" tIns="45720" rIns="91440" bIns="45720" numCol="1" anchor="t" anchorCtr="0" compatLnSpc="1">
              <a:prstTxWarp prst="textNoShape">
                <a:avLst/>
              </a:prstTxWarp>
              <a:noAutofit/>
            </a:bodyPr>
            <a:lstStyle/>
            <a:p>
              <a:endParaRPr lang="fr-FR"/>
            </a:p>
          </p:txBody>
        </p:sp>
      </p:grpSp>
      <p:sp>
        <p:nvSpPr>
          <p:cNvPr id="2" name="Titre 1">
            <a:extLst>
              <a:ext uri="{FF2B5EF4-FFF2-40B4-BE49-F238E27FC236}">
                <a16:creationId xmlns:a16="http://schemas.microsoft.com/office/drawing/2014/main" id="{C405028D-671B-439E-A4D6-1B0A039AEEB0}"/>
              </a:ext>
            </a:extLst>
          </p:cNvPr>
          <p:cNvSpPr>
            <a:spLocks noGrp="1"/>
          </p:cNvSpPr>
          <p:nvPr>
            <p:ph type="title" hasCustomPrompt="1"/>
          </p:nvPr>
        </p:nvSpPr>
        <p:spPr>
          <a:xfrm>
            <a:off x="608949" y="884255"/>
            <a:ext cx="6216780" cy="2767853"/>
          </a:xfrm>
        </p:spPr>
        <p:txBody>
          <a:bodyPr anchor="b"/>
          <a:lstStyle>
            <a:lvl1pPr algn="l">
              <a:defRPr lang="fr-FR" sz="4000" b="1" kern="1200" dirty="0">
                <a:solidFill>
                  <a:schemeClr val="bg1"/>
                </a:solidFill>
                <a:latin typeface="+mn-lt"/>
                <a:ea typeface="+mn-ea"/>
                <a:cs typeface="+mn-cs"/>
              </a:defRPr>
            </a:lvl1pPr>
          </a:lstStyle>
          <a:p>
            <a:r>
              <a:rPr lang="fr-FR"/>
              <a:t>Titre de la partie</a:t>
            </a:r>
          </a:p>
        </p:txBody>
      </p:sp>
      <p:sp>
        <p:nvSpPr>
          <p:cNvPr id="3" name="Espace réservé du texte 2">
            <a:extLst>
              <a:ext uri="{FF2B5EF4-FFF2-40B4-BE49-F238E27FC236}">
                <a16:creationId xmlns:a16="http://schemas.microsoft.com/office/drawing/2014/main" id="{5CC4DC46-1D59-4411-8225-C5A324D9805C}"/>
              </a:ext>
            </a:extLst>
          </p:cNvPr>
          <p:cNvSpPr>
            <a:spLocks noGrp="1"/>
          </p:cNvSpPr>
          <p:nvPr>
            <p:ph type="body" idx="1" hasCustomPrompt="1"/>
          </p:nvPr>
        </p:nvSpPr>
        <p:spPr>
          <a:xfrm>
            <a:off x="608949" y="3714582"/>
            <a:ext cx="6216780" cy="2151098"/>
          </a:xfrm>
        </p:spPr>
        <p:txBody>
          <a:bodyPr>
            <a:normAutofit/>
          </a:bodyPr>
          <a:lstStyle>
            <a:lvl1pPr marL="0" indent="0">
              <a:buNone/>
              <a:defRPr lang="fr-FR" sz="1800" b="0" kern="1200" dirty="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Sous-titre de la partie</a:t>
            </a:r>
          </a:p>
        </p:txBody>
      </p:sp>
      <p:sp>
        <p:nvSpPr>
          <p:cNvPr id="14" name="Freeform 5">
            <a:extLst>
              <a:ext uri="{FF2B5EF4-FFF2-40B4-BE49-F238E27FC236}">
                <a16:creationId xmlns:a16="http://schemas.microsoft.com/office/drawing/2014/main" id="{A7435047-1EA3-4EA0-9E47-3DD8BE63A4CA}"/>
              </a:ext>
            </a:extLst>
          </p:cNvPr>
          <p:cNvSpPr>
            <a:spLocks/>
          </p:cNvSpPr>
          <p:nvPr userDrawn="1"/>
        </p:nvSpPr>
        <p:spPr bwMode="auto">
          <a:xfrm>
            <a:off x="10859608" y="5718034"/>
            <a:ext cx="985437" cy="872084"/>
          </a:xfrm>
          <a:custGeom>
            <a:avLst/>
            <a:gdLst>
              <a:gd name="T0" fmla="*/ 1924 w 1944"/>
              <a:gd name="T1" fmla="*/ 935 h 1720"/>
              <a:gd name="T2" fmla="*/ 1703 w 1944"/>
              <a:gd name="T3" fmla="*/ 1584 h 1720"/>
              <a:gd name="T4" fmla="*/ 998 w 1944"/>
              <a:gd name="T5" fmla="*/ 1662 h 1720"/>
              <a:gd name="T6" fmla="*/ 246 w 1944"/>
              <a:gd name="T7" fmla="*/ 1346 h 1720"/>
              <a:gd name="T8" fmla="*/ 56 w 1944"/>
              <a:gd name="T9" fmla="*/ 950 h 1720"/>
              <a:gd name="T10" fmla="*/ 434 w 1944"/>
              <a:gd name="T11" fmla="*/ 511 h 1720"/>
              <a:gd name="T12" fmla="*/ 1037 w 1944"/>
              <a:gd name="T13" fmla="*/ 100 h 1720"/>
              <a:gd name="T14" fmla="*/ 1623 w 1944"/>
              <a:gd name="T15" fmla="*/ 191 h 1720"/>
              <a:gd name="T16" fmla="*/ 1924 w 1944"/>
              <a:gd name="T17" fmla="*/ 935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4" h="1720">
                <a:moveTo>
                  <a:pt x="1924" y="935"/>
                </a:moveTo>
                <a:cubicBezTo>
                  <a:pt x="1944" y="1230"/>
                  <a:pt x="1865" y="1463"/>
                  <a:pt x="1703" y="1584"/>
                </a:cubicBezTo>
                <a:cubicBezTo>
                  <a:pt x="1541" y="1708"/>
                  <a:pt x="1296" y="1720"/>
                  <a:pt x="998" y="1662"/>
                </a:cubicBezTo>
                <a:cubicBezTo>
                  <a:pt x="703" y="1601"/>
                  <a:pt x="421" y="1470"/>
                  <a:pt x="246" y="1346"/>
                </a:cubicBezTo>
                <a:cubicBezTo>
                  <a:pt x="69" y="1217"/>
                  <a:pt x="0" y="1094"/>
                  <a:pt x="56" y="950"/>
                </a:cubicBezTo>
                <a:cubicBezTo>
                  <a:pt x="109" y="811"/>
                  <a:pt x="259" y="665"/>
                  <a:pt x="434" y="511"/>
                </a:cubicBezTo>
                <a:cubicBezTo>
                  <a:pt x="612" y="359"/>
                  <a:pt x="816" y="198"/>
                  <a:pt x="1037" y="100"/>
                </a:cubicBezTo>
                <a:cubicBezTo>
                  <a:pt x="1256" y="0"/>
                  <a:pt x="1461" y="30"/>
                  <a:pt x="1623" y="191"/>
                </a:cubicBezTo>
                <a:cubicBezTo>
                  <a:pt x="1784" y="347"/>
                  <a:pt x="1903" y="634"/>
                  <a:pt x="1924" y="935"/>
                </a:cubicBezTo>
                <a:close/>
              </a:path>
            </a:pathLst>
          </a:custGeom>
          <a:solidFill>
            <a:schemeClr val="accent3"/>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grpSp>
        <p:nvGrpSpPr>
          <p:cNvPr id="15" name="Groupe 14">
            <a:extLst>
              <a:ext uri="{FF2B5EF4-FFF2-40B4-BE49-F238E27FC236}">
                <a16:creationId xmlns:a16="http://schemas.microsoft.com/office/drawing/2014/main" id="{DDCDB4D4-2C0B-4A04-83C7-0740F6C5FD94}"/>
              </a:ext>
            </a:extLst>
          </p:cNvPr>
          <p:cNvGrpSpPr/>
          <p:nvPr userDrawn="1"/>
        </p:nvGrpSpPr>
        <p:grpSpPr>
          <a:xfrm>
            <a:off x="10979764" y="6057213"/>
            <a:ext cx="775890" cy="196541"/>
            <a:chOff x="1479883" y="1650108"/>
            <a:chExt cx="3134094" cy="793901"/>
          </a:xfrm>
          <a:solidFill>
            <a:schemeClr val="bg1"/>
          </a:solidFill>
        </p:grpSpPr>
        <p:sp>
          <p:nvSpPr>
            <p:cNvPr id="16" name="Forme libre : forme 15">
              <a:extLst>
                <a:ext uri="{FF2B5EF4-FFF2-40B4-BE49-F238E27FC236}">
                  <a16:creationId xmlns:a16="http://schemas.microsoft.com/office/drawing/2014/main" id="{AA654549-68DB-496E-8683-7EA597E8019A}"/>
                </a:ext>
              </a:extLst>
            </p:cNvPr>
            <p:cNvSpPr/>
            <p:nvPr/>
          </p:nvSpPr>
          <p:spPr>
            <a:xfrm>
              <a:off x="3544884" y="1839614"/>
              <a:ext cx="568173" cy="594396"/>
            </a:xfrm>
            <a:custGeom>
              <a:avLst/>
              <a:gdLst>
                <a:gd name="connsiteX0" fmla="*/ 3749 w 438513"/>
                <a:gd name="connsiteY0" fmla="*/ 229879 h 458752"/>
                <a:gd name="connsiteX1" fmla="*/ 63117 w 438513"/>
                <a:gd name="connsiteY1" fmla="*/ 67292 h 458752"/>
                <a:gd name="connsiteX2" fmla="*/ 191298 w 438513"/>
                <a:gd name="connsiteY2" fmla="*/ 5225 h 458752"/>
                <a:gd name="connsiteX3" fmla="*/ 361980 w 438513"/>
                <a:gd name="connsiteY3" fmla="*/ 55148 h 458752"/>
                <a:gd name="connsiteX4" fmla="*/ 426746 w 438513"/>
                <a:gd name="connsiteY4" fmla="*/ 164439 h 458752"/>
                <a:gd name="connsiteX5" fmla="*/ 417301 w 438513"/>
                <a:gd name="connsiteY5" fmla="*/ 328376 h 458752"/>
                <a:gd name="connsiteX6" fmla="*/ 230426 w 438513"/>
                <a:gd name="connsiteY6" fmla="*/ 457232 h 458752"/>
                <a:gd name="connsiteX7" fmla="*/ 100896 w 438513"/>
                <a:gd name="connsiteY7" fmla="*/ 424849 h 458752"/>
                <a:gd name="connsiteX8" fmla="*/ 7796 w 438513"/>
                <a:gd name="connsiteY8" fmla="*/ 277104 h 458752"/>
                <a:gd name="connsiteX9" fmla="*/ 3749 w 438513"/>
                <a:gd name="connsiteY9" fmla="*/ 229879 h 458752"/>
                <a:gd name="connsiteX10" fmla="*/ 348488 w 438513"/>
                <a:gd name="connsiteY10" fmla="*/ 230554 h 458752"/>
                <a:gd name="connsiteX11" fmla="*/ 345115 w 438513"/>
                <a:gd name="connsiteY11" fmla="*/ 193449 h 458752"/>
                <a:gd name="connsiteX12" fmla="*/ 326899 w 438513"/>
                <a:gd name="connsiteY12" fmla="*/ 140827 h 458752"/>
                <a:gd name="connsiteX13" fmla="*/ 222331 w 438513"/>
                <a:gd name="connsiteY13" fmla="*/ 80784 h 458752"/>
                <a:gd name="connsiteX14" fmla="*/ 96848 w 438513"/>
                <a:gd name="connsiteY14" fmla="*/ 172535 h 458752"/>
                <a:gd name="connsiteX15" fmla="*/ 96174 w 438513"/>
                <a:gd name="connsiteY15" fmla="*/ 286549 h 458752"/>
                <a:gd name="connsiteX16" fmla="*/ 134628 w 438513"/>
                <a:gd name="connsiteY16" fmla="*/ 351988 h 458752"/>
                <a:gd name="connsiteX17" fmla="*/ 239871 w 438513"/>
                <a:gd name="connsiteY17" fmla="*/ 379648 h 458752"/>
                <a:gd name="connsiteX18" fmla="*/ 326899 w 438513"/>
                <a:gd name="connsiteY18" fmla="*/ 320955 h 458752"/>
                <a:gd name="connsiteX19" fmla="*/ 348488 w 438513"/>
                <a:gd name="connsiteY19" fmla="*/ 230554 h 45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513" h="458752">
                  <a:moveTo>
                    <a:pt x="3749" y="229879"/>
                  </a:moveTo>
                  <a:cubicBezTo>
                    <a:pt x="3749" y="168487"/>
                    <a:pt x="19940" y="113167"/>
                    <a:pt x="63117" y="67292"/>
                  </a:cubicBezTo>
                  <a:cubicBezTo>
                    <a:pt x="97523" y="30187"/>
                    <a:pt x="141374" y="10622"/>
                    <a:pt x="191298" y="5225"/>
                  </a:cubicBezTo>
                  <a:cubicBezTo>
                    <a:pt x="254713" y="-1521"/>
                    <a:pt x="312732" y="11971"/>
                    <a:pt x="361980" y="55148"/>
                  </a:cubicBezTo>
                  <a:cubicBezTo>
                    <a:pt x="395712" y="84158"/>
                    <a:pt x="416626" y="121937"/>
                    <a:pt x="426746" y="164439"/>
                  </a:cubicBezTo>
                  <a:cubicBezTo>
                    <a:pt x="439564" y="219760"/>
                    <a:pt x="438214" y="274405"/>
                    <a:pt x="417301" y="328376"/>
                  </a:cubicBezTo>
                  <a:cubicBezTo>
                    <a:pt x="386942" y="405959"/>
                    <a:pt x="313407" y="455208"/>
                    <a:pt x="230426" y="457232"/>
                  </a:cubicBezTo>
                  <a:cubicBezTo>
                    <a:pt x="183876" y="458581"/>
                    <a:pt x="140025" y="450485"/>
                    <a:pt x="100896" y="424849"/>
                  </a:cubicBezTo>
                  <a:cubicBezTo>
                    <a:pt x="46925" y="390443"/>
                    <a:pt x="18591" y="339170"/>
                    <a:pt x="7796" y="277104"/>
                  </a:cubicBezTo>
                  <a:cubicBezTo>
                    <a:pt x="4423" y="261587"/>
                    <a:pt x="3074" y="246070"/>
                    <a:pt x="3749" y="229879"/>
                  </a:cubicBezTo>
                  <a:close/>
                  <a:moveTo>
                    <a:pt x="348488" y="230554"/>
                  </a:moveTo>
                  <a:cubicBezTo>
                    <a:pt x="348488" y="218410"/>
                    <a:pt x="347138" y="205592"/>
                    <a:pt x="345115" y="193449"/>
                  </a:cubicBezTo>
                  <a:cubicBezTo>
                    <a:pt x="341741" y="175234"/>
                    <a:pt x="336344" y="157018"/>
                    <a:pt x="326899" y="140827"/>
                  </a:cubicBezTo>
                  <a:cubicBezTo>
                    <a:pt x="303962" y="99674"/>
                    <a:pt x="268206" y="81459"/>
                    <a:pt x="222331" y="80784"/>
                  </a:cubicBezTo>
                  <a:cubicBezTo>
                    <a:pt x="159590" y="79435"/>
                    <a:pt x="113714" y="112492"/>
                    <a:pt x="96848" y="172535"/>
                  </a:cubicBezTo>
                  <a:cubicBezTo>
                    <a:pt x="86054" y="210315"/>
                    <a:pt x="86054" y="248769"/>
                    <a:pt x="96174" y="286549"/>
                  </a:cubicBezTo>
                  <a:cubicBezTo>
                    <a:pt x="102920" y="311510"/>
                    <a:pt x="115064" y="334448"/>
                    <a:pt x="134628" y="351988"/>
                  </a:cubicBezTo>
                  <a:cubicBezTo>
                    <a:pt x="164987" y="378974"/>
                    <a:pt x="201417" y="384371"/>
                    <a:pt x="239871" y="379648"/>
                  </a:cubicBezTo>
                  <a:cubicBezTo>
                    <a:pt x="278326" y="374926"/>
                    <a:pt x="308010" y="354687"/>
                    <a:pt x="326899" y="320955"/>
                  </a:cubicBezTo>
                  <a:cubicBezTo>
                    <a:pt x="343765" y="292620"/>
                    <a:pt x="348488" y="262262"/>
                    <a:pt x="348488" y="230554"/>
                  </a:cubicBezTo>
                  <a:close/>
                </a:path>
              </a:pathLst>
            </a:custGeom>
            <a:grpFill/>
            <a:ln w="6739"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100E8841-1998-432D-B6EC-3068E766428E}"/>
                </a:ext>
              </a:extLst>
            </p:cNvPr>
            <p:cNvSpPr/>
            <p:nvPr/>
          </p:nvSpPr>
          <p:spPr>
            <a:xfrm>
              <a:off x="2984797" y="1853983"/>
              <a:ext cx="498244" cy="568173"/>
            </a:xfrm>
            <a:custGeom>
              <a:avLst/>
              <a:gdLst>
                <a:gd name="connsiteX0" fmla="*/ 3580 w 384542"/>
                <a:gd name="connsiteY0" fmla="*/ 222162 h 438513"/>
                <a:gd name="connsiteX1" fmla="*/ 3580 w 384542"/>
                <a:gd name="connsiteY1" fmla="*/ 11676 h 438513"/>
                <a:gd name="connsiteX2" fmla="*/ 12350 w 384542"/>
                <a:gd name="connsiteY2" fmla="*/ 3580 h 438513"/>
                <a:gd name="connsiteX3" fmla="*/ 176287 w 384542"/>
                <a:gd name="connsiteY3" fmla="*/ 3580 h 438513"/>
                <a:gd name="connsiteX4" fmla="*/ 384749 w 384542"/>
                <a:gd name="connsiteY4" fmla="*/ 207320 h 438513"/>
                <a:gd name="connsiteX5" fmla="*/ 364510 w 384542"/>
                <a:gd name="connsiteY5" fmla="*/ 324032 h 438513"/>
                <a:gd name="connsiteX6" fmla="*/ 212042 w 384542"/>
                <a:gd name="connsiteY6" fmla="*/ 437371 h 438513"/>
                <a:gd name="connsiteX7" fmla="*/ 170890 w 384542"/>
                <a:gd name="connsiteY7" fmla="*/ 440744 h 438513"/>
                <a:gd name="connsiteX8" fmla="*/ 13699 w 384542"/>
                <a:gd name="connsiteY8" fmla="*/ 441419 h 438513"/>
                <a:gd name="connsiteX9" fmla="*/ 4929 w 384542"/>
                <a:gd name="connsiteY9" fmla="*/ 432649 h 438513"/>
                <a:gd name="connsiteX10" fmla="*/ 4929 w 384542"/>
                <a:gd name="connsiteY10" fmla="*/ 222162 h 438513"/>
                <a:gd name="connsiteX11" fmla="*/ 3580 w 384542"/>
                <a:gd name="connsiteY11" fmla="*/ 222162 h 438513"/>
                <a:gd name="connsiteX12" fmla="*/ 135809 w 384542"/>
                <a:gd name="connsiteY12" fmla="*/ 79814 h 438513"/>
                <a:gd name="connsiteX13" fmla="*/ 91283 w 384542"/>
                <a:gd name="connsiteY13" fmla="*/ 79814 h 438513"/>
                <a:gd name="connsiteX14" fmla="*/ 83187 w 384542"/>
                <a:gd name="connsiteY14" fmla="*/ 87909 h 438513"/>
                <a:gd name="connsiteX15" fmla="*/ 84536 w 384542"/>
                <a:gd name="connsiteY15" fmla="*/ 355740 h 438513"/>
                <a:gd name="connsiteX16" fmla="*/ 84536 w 384542"/>
                <a:gd name="connsiteY16" fmla="*/ 359788 h 438513"/>
                <a:gd name="connsiteX17" fmla="*/ 89259 w 384542"/>
                <a:gd name="connsiteY17" fmla="*/ 364510 h 438513"/>
                <a:gd name="connsiteX18" fmla="*/ 191803 w 384542"/>
                <a:gd name="connsiteY18" fmla="*/ 362487 h 438513"/>
                <a:gd name="connsiteX19" fmla="*/ 286927 w 384542"/>
                <a:gd name="connsiteY19" fmla="*/ 289626 h 438513"/>
                <a:gd name="connsiteX20" fmla="*/ 286252 w 384542"/>
                <a:gd name="connsiteY20" fmla="*/ 153349 h 438513"/>
                <a:gd name="connsiteX21" fmla="*/ 199899 w 384542"/>
                <a:gd name="connsiteY21" fmla="*/ 82512 h 438513"/>
                <a:gd name="connsiteX22" fmla="*/ 135809 w 384542"/>
                <a:gd name="connsiteY22" fmla="*/ 79814 h 4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4542" h="438513">
                  <a:moveTo>
                    <a:pt x="3580" y="222162"/>
                  </a:moveTo>
                  <a:cubicBezTo>
                    <a:pt x="3580" y="152000"/>
                    <a:pt x="3580" y="81838"/>
                    <a:pt x="3580" y="11676"/>
                  </a:cubicBezTo>
                  <a:cubicBezTo>
                    <a:pt x="3580" y="4929"/>
                    <a:pt x="5604" y="3580"/>
                    <a:pt x="12350" y="3580"/>
                  </a:cubicBezTo>
                  <a:cubicBezTo>
                    <a:pt x="66996" y="3580"/>
                    <a:pt x="121641" y="3580"/>
                    <a:pt x="176287" y="3580"/>
                  </a:cubicBezTo>
                  <a:cubicBezTo>
                    <a:pt x="294348" y="3580"/>
                    <a:pt x="381376" y="89259"/>
                    <a:pt x="384749" y="207320"/>
                  </a:cubicBezTo>
                  <a:cubicBezTo>
                    <a:pt x="386099" y="247798"/>
                    <a:pt x="382051" y="286927"/>
                    <a:pt x="364510" y="324032"/>
                  </a:cubicBezTo>
                  <a:cubicBezTo>
                    <a:pt x="334152" y="389472"/>
                    <a:pt x="281530" y="424553"/>
                    <a:pt x="212042" y="437371"/>
                  </a:cubicBezTo>
                  <a:cubicBezTo>
                    <a:pt x="198550" y="440070"/>
                    <a:pt x="185057" y="440744"/>
                    <a:pt x="170890" y="440744"/>
                  </a:cubicBezTo>
                  <a:cubicBezTo>
                    <a:pt x="118268" y="440744"/>
                    <a:pt x="66321" y="440744"/>
                    <a:pt x="13699" y="441419"/>
                  </a:cubicBezTo>
                  <a:cubicBezTo>
                    <a:pt x="6953" y="441419"/>
                    <a:pt x="4929" y="440070"/>
                    <a:pt x="4929" y="432649"/>
                  </a:cubicBezTo>
                  <a:cubicBezTo>
                    <a:pt x="4929" y="362487"/>
                    <a:pt x="4929" y="292324"/>
                    <a:pt x="4929" y="222162"/>
                  </a:cubicBezTo>
                  <a:cubicBezTo>
                    <a:pt x="4929" y="222162"/>
                    <a:pt x="4254" y="222162"/>
                    <a:pt x="3580" y="222162"/>
                  </a:cubicBezTo>
                  <a:close/>
                  <a:moveTo>
                    <a:pt x="135809" y="79814"/>
                  </a:moveTo>
                  <a:cubicBezTo>
                    <a:pt x="120967" y="79814"/>
                    <a:pt x="106125" y="80488"/>
                    <a:pt x="91283" y="79814"/>
                  </a:cubicBezTo>
                  <a:cubicBezTo>
                    <a:pt x="84536" y="79814"/>
                    <a:pt x="82512" y="81163"/>
                    <a:pt x="83187" y="87909"/>
                  </a:cubicBezTo>
                  <a:cubicBezTo>
                    <a:pt x="83862" y="176962"/>
                    <a:pt x="83862" y="266688"/>
                    <a:pt x="84536" y="355740"/>
                  </a:cubicBezTo>
                  <a:cubicBezTo>
                    <a:pt x="84536" y="357089"/>
                    <a:pt x="84536" y="358439"/>
                    <a:pt x="84536" y="359788"/>
                  </a:cubicBezTo>
                  <a:cubicBezTo>
                    <a:pt x="84536" y="363161"/>
                    <a:pt x="85885" y="364510"/>
                    <a:pt x="89259" y="364510"/>
                  </a:cubicBezTo>
                  <a:cubicBezTo>
                    <a:pt x="123665" y="363836"/>
                    <a:pt x="158072" y="366534"/>
                    <a:pt x="191803" y="362487"/>
                  </a:cubicBezTo>
                  <a:cubicBezTo>
                    <a:pt x="237679" y="357089"/>
                    <a:pt x="270736" y="333477"/>
                    <a:pt x="286927" y="289626"/>
                  </a:cubicBezTo>
                  <a:cubicBezTo>
                    <a:pt x="303793" y="244425"/>
                    <a:pt x="303118" y="198550"/>
                    <a:pt x="286252" y="153349"/>
                  </a:cubicBezTo>
                  <a:cubicBezTo>
                    <a:pt x="271410" y="113546"/>
                    <a:pt x="241727" y="89933"/>
                    <a:pt x="199899" y="82512"/>
                  </a:cubicBezTo>
                  <a:cubicBezTo>
                    <a:pt x="178985" y="78465"/>
                    <a:pt x="157397" y="79814"/>
                    <a:pt x="135809" y="79814"/>
                  </a:cubicBezTo>
                  <a:close/>
                </a:path>
              </a:pathLst>
            </a:custGeom>
            <a:grpFill/>
            <a:ln w="6739"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72400833-345C-43E8-8387-1A086FD9A5AB}"/>
                </a:ext>
              </a:extLst>
            </p:cNvPr>
            <p:cNvSpPr/>
            <p:nvPr/>
          </p:nvSpPr>
          <p:spPr>
            <a:xfrm>
              <a:off x="2011910" y="1856606"/>
              <a:ext cx="437056" cy="568173"/>
            </a:xfrm>
            <a:custGeom>
              <a:avLst/>
              <a:gdLst>
                <a:gd name="connsiteX0" fmla="*/ 97354 w 337318"/>
                <a:gd name="connsiteY0" fmla="*/ 4929 h 438513"/>
                <a:gd name="connsiteX1" fmla="*/ 195177 w 337318"/>
                <a:gd name="connsiteY1" fmla="*/ 6278 h 438513"/>
                <a:gd name="connsiteX2" fmla="*/ 245774 w 337318"/>
                <a:gd name="connsiteY2" fmla="*/ 19097 h 438513"/>
                <a:gd name="connsiteX3" fmla="*/ 305817 w 337318"/>
                <a:gd name="connsiteY3" fmla="*/ 88584 h 438513"/>
                <a:gd name="connsiteX4" fmla="*/ 284903 w 337318"/>
                <a:gd name="connsiteY4" fmla="*/ 218114 h 438513"/>
                <a:gd name="connsiteX5" fmla="*/ 245774 w 337318"/>
                <a:gd name="connsiteY5" fmla="*/ 253870 h 438513"/>
                <a:gd name="connsiteX6" fmla="*/ 243076 w 337318"/>
                <a:gd name="connsiteY6" fmla="*/ 265339 h 438513"/>
                <a:gd name="connsiteX7" fmla="*/ 334152 w 337318"/>
                <a:gd name="connsiteY7" fmla="*/ 431299 h 438513"/>
                <a:gd name="connsiteX8" fmla="*/ 328755 w 337318"/>
                <a:gd name="connsiteY8" fmla="*/ 440744 h 438513"/>
                <a:gd name="connsiteX9" fmla="*/ 263989 w 337318"/>
                <a:gd name="connsiteY9" fmla="*/ 441419 h 438513"/>
                <a:gd name="connsiteX10" fmla="*/ 251171 w 337318"/>
                <a:gd name="connsiteY10" fmla="*/ 433998 h 438513"/>
                <a:gd name="connsiteX11" fmla="*/ 166842 w 337318"/>
                <a:gd name="connsiteY11" fmla="*/ 285578 h 438513"/>
                <a:gd name="connsiteX12" fmla="*/ 156722 w 337318"/>
                <a:gd name="connsiteY12" fmla="*/ 279506 h 438513"/>
                <a:gd name="connsiteX13" fmla="*/ 93307 w 337318"/>
                <a:gd name="connsiteY13" fmla="*/ 279506 h 438513"/>
                <a:gd name="connsiteX14" fmla="*/ 84536 w 337318"/>
                <a:gd name="connsiteY14" fmla="*/ 287602 h 438513"/>
                <a:gd name="connsiteX15" fmla="*/ 85211 w 337318"/>
                <a:gd name="connsiteY15" fmla="*/ 430625 h 438513"/>
                <a:gd name="connsiteX16" fmla="*/ 74417 w 337318"/>
                <a:gd name="connsiteY16" fmla="*/ 441419 h 438513"/>
                <a:gd name="connsiteX17" fmla="*/ 12350 w 337318"/>
                <a:gd name="connsiteY17" fmla="*/ 441419 h 438513"/>
                <a:gd name="connsiteX18" fmla="*/ 5604 w 337318"/>
                <a:gd name="connsiteY18" fmla="*/ 434673 h 438513"/>
                <a:gd name="connsiteX19" fmla="*/ 3580 w 337318"/>
                <a:gd name="connsiteY19" fmla="*/ 11001 h 438513"/>
                <a:gd name="connsiteX20" fmla="*/ 11676 w 337318"/>
                <a:gd name="connsiteY20" fmla="*/ 3580 h 438513"/>
                <a:gd name="connsiteX21" fmla="*/ 97354 w 337318"/>
                <a:gd name="connsiteY21" fmla="*/ 4929 h 438513"/>
                <a:gd name="connsiteX22" fmla="*/ 85211 w 337318"/>
                <a:gd name="connsiteY22" fmla="*/ 136483 h 438513"/>
                <a:gd name="connsiteX23" fmla="*/ 85885 w 337318"/>
                <a:gd name="connsiteY23" fmla="*/ 136483 h 438513"/>
                <a:gd name="connsiteX24" fmla="*/ 85885 w 337318"/>
                <a:gd name="connsiteY24" fmla="*/ 197201 h 438513"/>
                <a:gd name="connsiteX25" fmla="*/ 91283 w 337318"/>
                <a:gd name="connsiteY25" fmla="*/ 203947 h 438513"/>
                <a:gd name="connsiteX26" fmla="*/ 169540 w 337318"/>
                <a:gd name="connsiteY26" fmla="*/ 202598 h 438513"/>
                <a:gd name="connsiteX27" fmla="*/ 229583 w 337318"/>
                <a:gd name="connsiteY27" fmla="*/ 139182 h 438513"/>
                <a:gd name="connsiteX28" fmla="*/ 212043 w 337318"/>
                <a:gd name="connsiteY28" fmla="*/ 87909 h 438513"/>
                <a:gd name="connsiteX29" fmla="*/ 172914 w 337318"/>
                <a:gd name="connsiteY29" fmla="*/ 72393 h 438513"/>
                <a:gd name="connsiteX30" fmla="*/ 90608 w 337318"/>
                <a:gd name="connsiteY30" fmla="*/ 71044 h 438513"/>
                <a:gd name="connsiteX31" fmla="*/ 85211 w 337318"/>
                <a:gd name="connsiteY31" fmla="*/ 77115 h 438513"/>
                <a:gd name="connsiteX32" fmla="*/ 85211 w 337318"/>
                <a:gd name="connsiteY32" fmla="*/ 136483 h 4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7318" h="438513">
                  <a:moveTo>
                    <a:pt x="97354" y="4929"/>
                  </a:moveTo>
                  <a:cubicBezTo>
                    <a:pt x="129737" y="5604"/>
                    <a:pt x="162794" y="2905"/>
                    <a:pt x="195177" y="6278"/>
                  </a:cubicBezTo>
                  <a:cubicBezTo>
                    <a:pt x="212717" y="8302"/>
                    <a:pt x="229583" y="12350"/>
                    <a:pt x="245774" y="19097"/>
                  </a:cubicBezTo>
                  <a:cubicBezTo>
                    <a:pt x="276808" y="32589"/>
                    <a:pt x="297721" y="55527"/>
                    <a:pt x="305817" y="88584"/>
                  </a:cubicBezTo>
                  <a:cubicBezTo>
                    <a:pt x="317286" y="134459"/>
                    <a:pt x="313913" y="178311"/>
                    <a:pt x="284903" y="218114"/>
                  </a:cubicBezTo>
                  <a:cubicBezTo>
                    <a:pt x="274109" y="232956"/>
                    <a:pt x="260616" y="244425"/>
                    <a:pt x="245774" y="253870"/>
                  </a:cubicBezTo>
                  <a:cubicBezTo>
                    <a:pt x="240377" y="257243"/>
                    <a:pt x="239703" y="259267"/>
                    <a:pt x="243076" y="265339"/>
                  </a:cubicBezTo>
                  <a:cubicBezTo>
                    <a:pt x="273434" y="320659"/>
                    <a:pt x="303793" y="375979"/>
                    <a:pt x="334152" y="431299"/>
                  </a:cubicBezTo>
                  <a:cubicBezTo>
                    <a:pt x="338874" y="440744"/>
                    <a:pt x="338874" y="440744"/>
                    <a:pt x="328755" y="440744"/>
                  </a:cubicBezTo>
                  <a:cubicBezTo>
                    <a:pt x="307166" y="440744"/>
                    <a:pt x="285578" y="440744"/>
                    <a:pt x="263989" y="441419"/>
                  </a:cubicBezTo>
                  <a:cubicBezTo>
                    <a:pt x="257918" y="441419"/>
                    <a:pt x="254545" y="440070"/>
                    <a:pt x="251171" y="433998"/>
                  </a:cubicBezTo>
                  <a:cubicBezTo>
                    <a:pt x="223511" y="384075"/>
                    <a:pt x="195177" y="334826"/>
                    <a:pt x="166842" y="285578"/>
                  </a:cubicBezTo>
                  <a:cubicBezTo>
                    <a:pt x="164143" y="281530"/>
                    <a:pt x="162119" y="279506"/>
                    <a:pt x="156722" y="279506"/>
                  </a:cubicBezTo>
                  <a:cubicBezTo>
                    <a:pt x="135809" y="280181"/>
                    <a:pt x="114895" y="280181"/>
                    <a:pt x="93307" y="279506"/>
                  </a:cubicBezTo>
                  <a:cubicBezTo>
                    <a:pt x="86560" y="279506"/>
                    <a:pt x="84536" y="280856"/>
                    <a:pt x="84536" y="287602"/>
                  </a:cubicBezTo>
                  <a:cubicBezTo>
                    <a:pt x="85211" y="335501"/>
                    <a:pt x="85211" y="383400"/>
                    <a:pt x="85211" y="430625"/>
                  </a:cubicBezTo>
                  <a:cubicBezTo>
                    <a:pt x="85211" y="441419"/>
                    <a:pt x="85211" y="441419"/>
                    <a:pt x="74417" y="441419"/>
                  </a:cubicBezTo>
                  <a:cubicBezTo>
                    <a:pt x="53503" y="441419"/>
                    <a:pt x="32589" y="441419"/>
                    <a:pt x="12350" y="441419"/>
                  </a:cubicBezTo>
                  <a:cubicBezTo>
                    <a:pt x="6953" y="441419"/>
                    <a:pt x="5604" y="440070"/>
                    <a:pt x="5604" y="434673"/>
                  </a:cubicBezTo>
                  <a:cubicBezTo>
                    <a:pt x="4929" y="293674"/>
                    <a:pt x="4255" y="152675"/>
                    <a:pt x="3580" y="11001"/>
                  </a:cubicBezTo>
                  <a:cubicBezTo>
                    <a:pt x="3580" y="4929"/>
                    <a:pt x="5604" y="3580"/>
                    <a:pt x="11676" y="3580"/>
                  </a:cubicBezTo>
                  <a:cubicBezTo>
                    <a:pt x="40685" y="4929"/>
                    <a:pt x="69020" y="4929"/>
                    <a:pt x="97354" y="4929"/>
                  </a:cubicBezTo>
                  <a:close/>
                  <a:moveTo>
                    <a:pt x="85211" y="136483"/>
                  </a:moveTo>
                  <a:cubicBezTo>
                    <a:pt x="85211" y="136483"/>
                    <a:pt x="85885" y="136483"/>
                    <a:pt x="85885" y="136483"/>
                  </a:cubicBezTo>
                  <a:cubicBezTo>
                    <a:pt x="85885" y="156722"/>
                    <a:pt x="85885" y="176962"/>
                    <a:pt x="85885" y="197201"/>
                  </a:cubicBezTo>
                  <a:cubicBezTo>
                    <a:pt x="85885" y="201248"/>
                    <a:pt x="85885" y="203947"/>
                    <a:pt x="91283" y="203947"/>
                  </a:cubicBezTo>
                  <a:cubicBezTo>
                    <a:pt x="117593" y="203272"/>
                    <a:pt x="143904" y="205296"/>
                    <a:pt x="169540" y="202598"/>
                  </a:cubicBezTo>
                  <a:cubicBezTo>
                    <a:pt x="207995" y="198550"/>
                    <a:pt x="228234" y="177636"/>
                    <a:pt x="229583" y="139182"/>
                  </a:cubicBezTo>
                  <a:cubicBezTo>
                    <a:pt x="230258" y="120292"/>
                    <a:pt x="226884" y="102077"/>
                    <a:pt x="212043" y="87909"/>
                  </a:cubicBezTo>
                  <a:cubicBezTo>
                    <a:pt x="201248" y="77790"/>
                    <a:pt x="187081" y="74417"/>
                    <a:pt x="172914" y="72393"/>
                  </a:cubicBezTo>
                  <a:cubicBezTo>
                    <a:pt x="145254" y="69020"/>
                    <a:pt x="118268" y="71718"/>
                    <a:pt x="90608" y="71044"/>
                  </a:cubicBezTo>
                  <a:cubicBezTo>
                    <a:pt x="85211" y="71044"/>
                    <a:pt x="85211" y="73067"/>
                    <a:pt x="85211" y="77115"/>
                  </a:cubicBezTo>
                  <a:cubicBezTo>
                    <a:pt x="85211" y="97354"/>
                    <a:pt x="85211" y="116919"/>
                    <a:pt x="85211" y="136483"/>
                  </a:cubicBezTo>
                  <a:close/>
                </a:path>
              </a:pathLst>
            </a:custGeom>
            <a:grpFill/>
            <a:ln w="6739" cap="flat">
              <a:noFill/>
              <a:prstDash val="solid"/>
              <a:miter/>
            </a:ln>
          </p:spPr>
          <p:txBody>
            <a:bodyPr rtlCol="0" anchor="ctr"/>
            <a:lstStyle/>
            <a:p>
              <a:endParaRPr lang="fr-FR"/>
            </a:p>
          </p:txBody>
        </p:sp>
        <p:sp>
          <p:nvSpPr>
            <p:cNvPr id="19" name="Forme libre : forme 18">
              <a:extLst>
                <a:ext uri="{FF2B5EF4-FFF2-40B4-BE49-F238E27FC236}">
                  <a16:creationId xmlns:a16="http://schemas.microsoft.com/office/drawing/2014/main" id="{0F40AB0D-EC63-46E3-B21C-D9C2EE6630B1}"/>
                </a:ext>
              </a:extLst>
            </p:cNvPr>
            <p:cNvSpPr/>
            <p:nvPr/>
          </p:nvSpPr>
          <p:spPr>
            <a:xfrm>
              <a:off x="2521517" y="1853109"/>
              <a:ext cx="375868" cy="576914"/>
            </a:xfrm>
            <a:custGeom>
              <a:avLst/>
              <a:gdLst>
                <a:gd name="connsiteX0" fmla="*/ 3580 w 290093"/>
                <a:gd name="connsiteY0" fmla="*/ 224186 h 445260"/>
                <a:gd name="connsiteX1" fmla="*/ 3580 w 290093"/>
                <a:gd name="connsiteY1" fmla="*/ 14374 h 445260"/>
                <a:gd name="connsiteX2" fmla="*/ 12350 w 290093"/>
                <a:gd name="connsiteY2" fmla="*/ 4929 h 445260"/>
                <a:gd name="connsiteX3" fmla="*/ 272085 w 290093"/>
                <a:gd name="connsiteY3" fmla="*/ 3580 h 445260"/>
                <a:gd name="connsiteX4" fmla="*/ 281530 w 290093"/>
                <a:gd name="connsiteY4" fmla="*/ 13025 h 445260"/>
                <a:gd name="connsiteX5" fmla="*/ 281530 w 290093"/>
                <a:gd name="connsiteY5" fmla="*/ 73067 h 445260"/>
                <a:gd name="connsiteX6" fmla="*/ 274109 w 290093"/>
                <a:gd name="connsiteY6" fmla="*/ 80488 h 445260"/>
                <a:gd name="connsiteX7" fmla="*/ 93307 w 290093"/>
                <a:gd name="connsiteY7" fmla="*/ 81163 h 445260"/>
                <a:gd name="connsiteX8" fmla="*/ 83862 w 290093"/>
                <a:gd name="connsiteY8" fmla="*/ 90608 h 445260"/>
                <a:gd name="connsiteX9" fmla="*/ 84536 w 290093"/>
                <a:gd name="connsiteY9" fmla="*/ 168191 h 445260"/>
                <a:gd name="connsiteX10" fmla="*/ 93307 w 290093"/>
                <a:gd name="connsiteY10" fmla="*/ 176961 h 445260"/>
                <a:gd name="connsiteX11" fmla="*/ 230932 w 290093"/>
                <a:gd name="connsiteY11" fmla="*/ 175612 h 445260"/>
                <a:gd name="connsiteX12" fmla="*/ 239703 w 290093"/>
                <a:gd name="connsiteY12" fmla="*/ 183708 h 445260"/>
                <a:gd name="connsiteX13" fmla="*/ 240377 w 290093"/>
                <a:gd name="connsiteY13" fmla="*/ 243751 h 445260"/>
                <a:gd name="connsiteX14" fmla="*/ 231607 w 290093"/>
                <a:gd name="connsiteY14" fmla="*/ 252521 h 445260"/>
                <a:gd name="connsiteX15" fmla="*/ 94656 w 290093"/>
                <a:gd name="connsiteY15" fmla="*/ 252521 h 445260"/>
                <a:gd name="connsiteX16" fmla="*/ 84536 w 290093"/>
                <a:gd name="connsiteY16" fmla="*/ 261966 h 445260"/>
                <a:gd name="connsiteX17" fmla="*/ 84536 w 290093"/>
                <a:gd name="connsiteY17" fmla="*/ 357764 h 445260"/>
                <a:gd name="connsiteX18" fmla="*/ 93307 w 290093"/>
                <a:gd name="connsiteY18" fmla="*/ 365860 h 445260"/>
                <a:gd name="connsiteX19" fmla="*/ 279506 w 290093"/>
                <a:gd name="connsiteY19" fmla="*/ 364510 h 445260"/>
                <a:gd name="connsiteX20" fmla="*/ 288951 w 290093"/>
                <a:gd name="connsiteY20" fmla="*/ 373955 h 445260"/>
                <a:gd name="connsiteX21" fmla="*/ 288951 w 290093"/>
                <a:gd name="connsiteY21" fmla="*/ 433998 h 445260"/>
                <a:gd name="connsiteX22" fmla="*/ 282205 w 290093"/>
                <a:gd name="connsiteY22" fmla="*/ 441419 h 445260"/>
                <a:gd name="connsiteX23" fmla="*/ 12350 w 290093"/>
                <a:gd name="connsiteY23" fmla="*/ 442768 h 445260"/>
                <a:gd name="connsiteX24" fmla="*/ 4929 w 290093"/>
                <a:gd name="connsiteY24" fmla="*/ 433998 h 445260"/>
                <a:gd name="connsiteX25" fmla="*/ 4929 w 290093"/>
                <a:gd name="connsiteY25" fmla="*/ 223511 h 445260"/>
                <a:gd name="connsiteX26" fmla="*/ 3580 w 290093"/>
                <a:gd name="connsiteY26" fmla="*/ 224186 h 44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0093" h="445260">
                  <a:moveTo>
                    <a:pt x="3580" y="224186"/>
                  </a:moveTo>
                  <a:cubicBezTo>
                    <a:pt x="3580" y="154024"/>
                    <a:pt x="3580" y="84536"/>
                    <a:pt x="3580" y="14374"/>
                  </a:cubicBezTo>
                  <a:cubicBezTo>
                    <a:pt x="3580" y="7628"/>
                    <a:pt x="4929" y="4929"/>
                    <a:pt x="12350" y="4929"/>
                  </a:cubicBezTo>
                  <a:cubicBezTo>
                    <a:pt x="98704" y="4929"/>
                    <a:pt x="185732" y="4255"/>
                    <a:pt x="272085" y="3580"/>
                  </a:cubicBezTo>
                  <a:cubicBezTo>
                    <a:pt x="279506" y="3580"/>
                    <a:pt x="281530" y="4929"/>
                    <a:pt x="281530" y="13025"/>
                  </a:cubicBezTo>
                  <a:cubicBezTo>
                    <a:pt x="280855" y="33264"/>
                    <a:pt x="281530" y="52828"/>
                    <a:pt x="281530" y="73067"/>
                  </a:cubicBezTo>
                  <a:cubicBezTo>
                    <a:pt x="281530" y="79139"/>
                    <a:pt x="279506" y="80488"/>
                    <a:pt x="274109" y="80488"/>
                  </a:cubicBezTo>
                  <a:cubicBezTo>
                    <a:pt x="214066" y="80488"/>
                    <a:pt x="154024" y="81163"/>
                    <a:pt x="93307" y="81163"/>
                  </a:cubicBezTo>
                  <a:cubicBezTo>
                    <a:pt x="85885" y="81163"/>
                    <a:pt x="83862" y="83187"/>
                    <a:pt x="83862" y="90608"/>
                  </a:cubicBezTo>
                  <a:cubicBezTo>
                    <a:pt x="84536" y="116244"/>
                    <a:pt x="84536" y="142555"/>
                    <a:pt x="84536" y="168191"/>
                  </a:cubicBezTo>
                  <a:cubicBezTo>
                    <a:pt x="84536" y="174938"/>
                    <a:pt x="86560" y="176961"/>
                    <a:pt x="93307" y="176961"/>
                  </a:cubicBezTo>
                  <a:cubicBezTo>
                    <a:pt x="139182" y="176287"/>
                    <a:pt x="185057" y="176287"/>
                    <a:pt x="230932" y="175612"/>
                  </a:cubicBezTo>
                  <a:cubicBezTo>
                    <a:pt x="237679" y="175612"/>
                    <a:pt x="239703" y="176961"/>
                    <a:pt x="239703" y="183708"/>
                  </a:cubicBezTo>
                  <a:cubicBezTo>
                    <a:pt x="239703" y="203947"/>
                    <a:pt x="239703" y="223511"/>
                    <a:pt x="240377" y="243751"/>
                  </a:cubicBezTo>
                  <a:cubicBezTo>
                    <a:pt x="240377" y="250497"/>
                    <a:pt x="239028" y="252521"/>
                    <a:pt x="231607" y="252521"/>
                  </a:cubicBezTo>
                  <a:cubicBezTo>
                    <a:pt x="185732" y="252521"/>
                    <a:pt x="140531" y="253195"/>
                    <a:pt x="94656" y="252521"/>
                  </a:cubicBezTo>
                  <a:cubicBezTo>
                    <a:pt x="87235" y="252521"/>
                    <a:pt x="84536" y="253870"/>
                    <a:pt x="84536" y="261966"/>
                  </a:cubicBezTo>
                  <a:cubicBezTo>
                    <a:pt x="85211" y="293674"/>
                    <a:pt x="85211" y="325382"/>
                    <a:pt x="84536" y="357764"/>
                  </a:cubicBezTo>
                  <a:cubicBezTo>
                    <a:pt x="84536" y="364510"/>
                    <a:pt x="86560" y="366534"/>
                    <a:pt x="93307" y="365860"/>
                  </a:cubicBezTo>
                  <a:cubicBezTo>
                    <a:pt x="155373" y="365185"/>
                    <a:pt x="217440" y="365185"/>
                    <a:pt x="279506" y="364510"/>
                  </a:cubicBezTo>
                  <a:cubicBezTo>
                    <a:pt x="286927" y="364510"/>
                    <a:pt x="288951" y="366534"/>
                    <a:pt x="288951" y="373955"/>
                  </a:cubicBezTo>
                  <a:cubicBezTo>
                    <a:pt x="288276" y="394194"/>
                    <a:pt x="288951" y="413759"/>
                    <a:pt x="288951" y="433998"/>
                  </a:cubicBezTo>
                  <a:cubicBezTo>
                    <a:pt x="288951" y="439395"/>
                    <a:pt x="287602" y="441419"/>
                    <a:pt x="282205" y="441419"/>
                  </a:cubicBezTo>
                  <a:cubicBezTo>
                    <a:pt x="192478" y="441419"/>
                    <a:pt x="102751" y="442094"/>
                    <a:pt x="12350" y="442768"/>
                  </a:cubicBezTo>
                  <a:cubicBezTo>
                    <a:pt x="5604" y="442768"/>
                    <a:pt x="4929" y="440070"/>
                    <a:pt x="4929" y="433998"/>
                  </a:cubicBezTo>
                  <a:cubicBezTo>
                    <a:pt x="4929" y="363836"/>
                    <a:pt x="4929" y="293674"/>
                    <a:pt x="4929" y="223511"/>
                  </a:cubicBezTo>
                  <a:cubicBezTo>
                    <a:pt x="4255" y="224186"/>
                    <a:pt x="3580" y="224186"/>
                    <a:pt x="3580" y="224186"/>
                  </a:cubicBezTo>
                  <a:close/>
                </a:path>
              </a:pathLst>
            </a:custGeom>
            <a:grpFill/>
            <a:ln w="6739"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5CCBA636-C34E-4158-BA68-473C184D5938}"/>
                </a:ext>
              </a:extLst>
            </p:cNvPr>
            <p:cNvSpPr/>
            <p:nvPr/>
          </p:nvSpPr>
          <p:spPr>
            <a:xfrm>
              <a:off x="4168181" y="1836328"/>
              <a:ext cx="445796" cy="594396"/>
            </a:xfrm>
            <a:custGeom>
              <a:avLst/>
              <a:gdLst>
                <a:gd name="connsiteX0" fmla="*/ 239153 w 344064"/>
                <a:gd name="connsiteY0" fmla="*/ 457743 h 458752"/>
                <a:gd name="connsiteX1" fmla="*/ 73867 w 344064"/>
                <a:gd name="connsiteY1" fmla="*/ 404447 h 458752"/>
                <a:gd name="connsiteX2" fmla="*/ 8428 w 344064"/>
                <a:gd name="connsiteY2" fmla="*/ 282338 h 458752"/>
                <a:gd name="connsiteX3" fmla="*/ 27317 w 344064"/>
                <a:gd name="connsiteY3" fmla="*/ 121774 h 458752"/>
                <a:gd name="connsiteX4" fmla="*/ 191254 w 344064"/>
                <a:gd name="connsiteY4" fmla="*/ 5737 h 458752"/>
                <a:gd name="connsiteX5" fmla="*/ 337650 w 344064"/>
                <a:gd name="connsiteY5" fmla="*/ 25976 h 458752"/>
                <a:gd name="connsiteX6" fmla="*/ 343722 w 344064"/>
                <a:gd name="connsiteY6" fmla="*/ 36770 h 458752"/>
                <a:gd name="connsiteX7" fmla="*/ 336301 w 344064"/>
                <a:gd name="connsiteY7" fmla="*/ 99511 h 458752"/>
                <a:gd name="connsiteX8" fmla="*/ 329554 w 344064"/>
                <a:gd name="connsiteY8" fmla="*/ 103559 h 458752"/>
                <a:gd name="connsiteX9" fmla="*/ 236455 w 344064"/>
                <a:gd name="connsiteY9" fmla="*/ 81296 h 458752"/>
                <a:gd name="connsiteX10" fmla="*/ 94106 w 344064"/>
                <a:gd name="connsiteY10" fmla="*/ 185865 h 458752"/>
                <a:gd name="connsiteX11" fmla="*/ 104226 w 344064"/>
                <a:gd name="connsiteY11" fmla="*/ 307974 h 458752"/>
                <a:gd name="connsiteX12" fmla="*/ 214866 w 344064"/>
                <a:gd name="connsiteY12" fmla="*/ 380835 h 458752"/>
                <a:gd name="connsiteX13" fmla="*/ 328880 w 344064"/>
                <a:gd name="connsiteY13" fmla="*/ 357897 h 458752"/>
                <a:gd name="connsiteX14" fmla="*/ 337650 w 344064"/>
                <a:gd name="connsiteY14" fmla="*/ 363294 h 458752"/>
                <a:gd name="connsiteX15" fmla="*/ 345071 w 344064"/>
                <a:gd name="connsiteY15" fmla="*/ 424012 h 458752"/>
                <a:gd name="connsiteX16" fmla="*/ 338999 w 344064"/>
                <a:gd name="connsiteY16" fmla="*/ 434806 h 458752"/>
                <a:gd name="connsiteX17" fmla="*/ 239153 w 344064"/>
                <a:gd name="connsiteY17" fmla="*/ 457743 h 45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064" h="458752">
                  <a:moveTo>
                    <a:pt x="239153" y="457743"/>
                  </a:moveTo>
                  <a:cubicBezTo>
                    <a:pt x="166292" y="458418"/>
                    <a:pt x="115695" y="442901"/>
                    <a:pt x="73867" y="404447"/>
                  </a:cubicBezTo>
                  <a:cubicBezTo>
                    <a:pt x="37437" y="371390"/>
                    <a:pt x="16523" y="330237"/>
                    <a:pt x="8428" y="282338"/>
                  </a:cubicBezTo>
                  <a:cubicBezTo>
                    <a:pt x="-1017" y="227018"/>
                    <a:pt x="2356" y="173047"/>
                    <a:pt x="27317" y="121774"/>
                  </a:cubicBezTo>
                  <a:cubicBezTo>
                    <a:pt x="60375" y="52962"/>
                    <a:pt x="116369" y="15182"/>
                    <a:pt x="191254" y="5737"/>
                  </a:cubicBezTo>
                  <a:cubicBezTo>
                    <a:pt x="241852" y="-335"/>
                    <a:pt x="290426" y="6412"/>
                    <a:pt x="337650" y="25976"/>
                  </a:cubicBezTo>
                  <a:cubicBezTo>
                    <a:pt x="343047" y="28000"/>
                    <a:pt x="344396" y="30699"/>
                    <a:pt x="343722" y="36770"/>
                  </a:cubicBezTo>
                  <a:cubicBezTo>
                    <a:pt x="341023" y="57684"/>
                    <a:pt x="338325" y="78598"/>
                    <a:pt x="336301" y="99511"/>
                  </a:cubicBezTo>
                  <a:cubicBezTo>
                    <a:pt x="335626" y="104909"/>
                    <a:pt x="334277" y="105583"/>
                    <a:pt x="329554" y="103559"/>
                  </a:cubicBezTo>
                  <a:cubicBezTo>
                    <a:pt x="299196" y="93440"/>
                    <a:pt x="268162" y="84669"/>
                    <a:pt x="236455" y="81296"/>
                  </a:cubicBezTo>
                  <a:cubicBezTo>
                    <a:pt x="162245" y="73875"/>
                    <a:pt x="108948" y="113004"/>
                    <a:pt x="94106" y="185865"/>
                  </a:cubicBezTo>
                  <a:cubicBezTo>
                    <a:pt x="86011" y="227692"/>
                    <a:pt x="87360" y="268845"/>
                    <a:pt x="104226" y="307974"/>
                  </a:cubicBezTo>
                  <a:cubicBezTo>
                    <a:pt x="125140" y="355873"/>
                    <a:pt x="163594" y="378811"/>
                    <a:pt x="214866" y="380835"/>
                  </a:cubicBezTo>
                  <a:cubicBezTo>
                    <a:pt x="254670" y="382184"/>
                    <a:pt x="291775" y="370715"/>
                    <a:pt x="328880" y="357897"/>
                  </a:cubicBezTo>
                  <a:cubicBezTo>
                    <a:pt x="335626" y="355199"/>
                    <a:pt x="336975" y="356548"/>
                    <a:pt x="337650" y="363294"/>
                  </a:cubicBezTo>
                  <a:cubicBezTo>
                    <a:pt x="339674" y="383533"/>
                    <a:pt x="342372" y="403773"/>
                    <a:pt x="345071" y="424012"/>
                  </a:cubicBezTo>
                  <a:cubicBezTo>
                    <a:pt x="345746" y="430083"/>
                    <a:pt x="343722" y="432107"/>
                    <a:pt x="338999" y="434806"/>
                  </a:cubicBezTo>
                  <a:cubicBezTo>
                    <a:pt x="301894" y="451672"/>
                    <a:pt x="262765" y="457743"/>
                    <a:pt x="239153" y="457743"/>
                  </a:cubicBezTo>
                  <a:close/>
                </a:path>
              </a:pathLst>
            </a:custGeom>
            <a:grpFill/>
            <a:ln w="6739"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66E71C8F-4B95-4289-917B-583CCC533538}"/>
                </a:ext>
              </a:extLst>
            </p:cNvPr>
            <p:cNvSpPr/>
            <p:nvPr/>
          </p:nvSpPr>
          <p:spPr>
            <a:xfrm>
              <a:off x="1479883" y="1849613"/>
              <a:ext cx="445796" cy="594396"/>
            </a:xfrm>
            <a:custGeom>
              <a:avLst/>
              <a:gdLst>
                <a:gd name="connsiteX0" fmla="*/ 224624 w 344064"/>
                <a:gd name="connsiteY0" fmla="*/ 3580 h 458752"/>
                <a:gd name="connsiteX1" fmla="*/ 336613 w 344064"/>
                <a:gd name="connsiteY1" fmla="*/ 24494 h 458752"/>
                <a:gd name="connsiteX2" fmla="*/ 344034 w 344064"/>
                <a:gd name="connsiteY2" fmla="*/ 36637 h 458752"/>
                <a:gd name="connsiteX3" fmla="*/ 337288 w 344064"/>
                <a:gd name="connsiteY3" fmla="*/ 98029 h 458752"/>
                <a:gd name="connsiteX4" fmla="*/ 329867 w 344064"/>
                <a:gd name="connsiteY4" fmla="*/ 102751 h 458752"/>
                <a:gd name="connsiteX5" fmla="*/ 236093 w 344064"/>
                <a:gd name="connsiteY5" fmla="*/ 80488 h 458752"/>
                <a:gd name="connsiteX6" fmla="*/ 126127 w 344064"/>
                <a:gd name="connsiteY6" fmla="*/ 118268 h 458752"/>
                <a:gd name="connsiteX7" fmla="*/ 91721 w 344064"/>
                <a:gd name="connsiteY7" fmla="*/ 197201 h 458752"/>
                <a:gd name="connsiteX8" fmla="*/ 103864 w 344064"/>
                <a:gd name="connsiteY8" fmla="*/ 307166 h 458752"/>
                <a:gd name="connsiteX9" fmla="*/ 215179 w 344064"/>
                <a:gd name="connsiteY9" fmla="*/ 380027 h 458752"/>
                <a:gd name="connsiteX10" fmla="*/ 327169 w 344064"/>
                <a:gd name="connsiteY10" fmla="*/ 357089 h 458752"/>
                <a:gd name="connsiteX11" fmla="*/ 337288 w 344064"/>
                <a:gd name="connsiteY11" fmla="*/ 363161 h 458752"/>
                <a:gd name="connsiteX12" fmla="*/ 344709 w 344064"/>
                <a:gd name="connsiteY12" fmla="*/ 423879 h 458752"/>
                <a:gd name="connsiteX13" fmla="*/ 340661 w 344064"/>
                <a:gd name="connsiteY13" fmla="*/ 431974 h 458752"/>
                <a:gd name="connsiteX14" fmla="*/ 122079 w 344064"/>
                <a:gd name="connsiteY14" fmla="*/ 434673 h 458752"/>
                <a:gd name="connsiteX15" fmla="*/ 10764 w 344064"/>
                <a:gd name="connsiteY15" fmla="*/ 289626 h 458752"/>
                <a:gd name="connsiteX16" fmla="*/ 31678 w 344064"/>
                <a:gd name="connsiteY16" fmla="*/ 112196 h 458752"/>
                <a:gd name="connsiteX17" fmla="*/ 188868 w 344064"/>
                <a:gd name="connsiteY17" fmla="*/ 5604 h 458752"/>
                <a:gd name="connsiteX18" fmla="*/ 206409 w 344064"/>
                <a:gd name="connsiteY18" fmla="*/ 4255 h 458752"/>
                <a:gd name="connsiteX19" fmla="*/ 224624 w 344064"/>
                <a:gd name="connsiteY19" fmla="*/ 3580 h 45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064" h="458752">
                  <a:moveTo>
                    <a:pt x="224624" y="3580"/>
                  </a:moveTo>
                  <a:cubicBezTo>
                    <a:pt x="263078" y="3580"/>
                    <a:pt x="300858" y="9652"/>
                    <a:pt x="336613" y="24494"/>
                  </a:cubicBezTo>
                  <a:cubicBezTo>
                    <a:pt x="342685" y="27192"/>
                    <a:pt x="344709" y="29891"/>
                    <a:pt x="344034" y="36637"/>
                  </a:cubicBezTo>
                  <a:cubicBezTo>
                    <a:pt x="341336" y="56876"/>
                    <a:pt x="339312" y="77115"/>
                    <a:pt x="337288" y="98029"/>
                  </a:cubicBezTo>
                  <a:cubicBezTo>
                    <a:pt x="336613" y="104101"/>
                    <a:pt x="335264" y="104101"/>
                    <a:pt x="329867" y="102751"/>
                  </a:cubicBezTo>
                  <a:cubicBezTo>
                    <a:pt x="299508" y="91957"/>
                    <a:pt x="268475" y="83187"/>
                    <a:pt x="236093" y="80488"/>
                  </a:cubicBezTo>
                  <a:cubicBezTo>
                    <a:pt x="194265" y="77115"/>
                    <a:pt x="155811" y="85886"/>
                    <a:pt x="126127" y="118268"/>
                  </a:cubicBezTo>
                  <a:cubicBezTo>
                    <a:pt x="105213" y="140531"/>
                    <a:pt x="95768" y="167517"/>
                    <a:pt x="91721" y="197201"/>
                  </a:cubicBezTo>
                  <a:cubicBezTo>
                    <a:pt x="86998" y="234980"/>
                    <a:pt x="88347" y="272085"/>
                    <a:pt x="103864" y="307166"/>
                  </a:cubicBezTo>
                  <a:cubicBezTo>
                    <a:pt x="124778" y="355066"/>
                    <a:pt x="163232" y="378678"/>
                    <a:pt x="215179" y="380027"/>
                  </a:cubicBezTo>
                  <a:cubicBezTo>
                    <a:pt x="254308" y="381376"/>
                    <a:pt x="290738" y="369908"/>
                    <a:pt x="327169" y="357089"/>
                  </a:cubicBezTo>
                  <a:cubicBezTo>
                    <a:pt x="335939" y="353716"/>
                    <a:pt x="336613" y="353716"/>
                    <a:pt x="337288" y="363161"/>
                  </a:cubicBezTo>
                  <a:cubicBezTo>
                    <a:pt x="339987" y="383400"/>
                    <a:pt x="342011" y="403639"/>
                    <a:pt x="344709" y="423879"/>
                  </a:cubicBezTo>
                  <a:cubicBezTo>
                    <a:pt x="345384" y="427252"/>
                    <a:pt x="345384" y="430625"/>
                    <a:pt x="340661" y="431974"/>
                  </a:cubicBezTo>
                  <a:cubicBezTo>
                    <a:pt x="269150" y="462333"/>
                    <a:pt x="194940" y="469079"/>
                    <a:pt x="122079" y="434673"/>
                  </a:cubicBezTo>
                  <a:cubicBezTo>
                    <a:pt x="60013" y="406338"/>
                    <a:pt x="24932" y="355066"/>
                    <a:pt x="10764" y="289626"/>
                  </a:cubicBezTo>
                  <a:cubicBezTo>
                    <a:pt x="-2729" y="228234"/>
                    <a:pt x="1994" y="168191"/>
                    <a:pt x="31678" y="112196"/>
                  </a:cubicBezTo>
                  <a:cubicBezTo>
                    <a:pt x="65410" y="49455"/>
                    <a:pt x="118706" y="15049"/>
                    <a:pt x="188868" y="5604"/>
                  </a:cubicBezTo>
                  <a:cubicBezTo>
                    <a:pt x="194940" y="4929"/>
                    <a:pt x="200337" y="4255"/>
                    <a:pt x="206409" y="4255"/>
                  </a:cubicBezTo>
                  <a:cubicBezTo>
                    <a:pt x="213155" y="3580"/>
                    <a:pt x="218552" y="3580"/>
                    <a:pt x="224624" y="3580"/>
                  </a:cubicBezTo>
                  <a:close/>
                </a:path>
              </a:pathLst>
            </a:custGeom>
            <a:grpFill/>
            <a:ln w="6739"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41E2C27F-456C-4049-B033-DC19156D3DCA}"/>
                </a:ext>
              </a:extLst>
            </p:cNvPr>
            <p:cNvSpPr/>
            <p:nvPr/>
          </p:nvSpPr>
          <p:spPr>
            <a:xfrm>
              <a:off x="2625536" y="1650108"/>
              <a:ext cx="174822" cy="157341"/>
            </a:xfrm>
            <a:custGeom>
              <a:avLst/>
              <a:gdLst>
                <a:gd name="connsiteX0" fmla="*/ 133785 w 134927"/>
                <a:gd name="connsiteY0" fmla="*/ 39495 h 121434"/>
                <a:gd name="connsiteX1" fmla="*/ 133785 w 134927"/>
                <a:gd name="connsiteY1" fmla="*/ 70528 h 121434"/>
                <a:gd name="connsiteX2" fmla="*/ 127713 w 134927"/>
                <a:gd name="connsiteY2" fmla="*/ 79298 h 121434"/>
                <a:gd name="connsiteX3" fmla="*/ 11001 w 134927"/>
                <a:gd name="connsiteY3" fmla="*/ 118427 h 121434"/>
                <a:gd name="connsiteX4" fmla="*/ 3580 w 134927"/>
                <a:gd name="connsiteY4" fmla="*/ 113705 h 121434"/>
                <a:gd name="connsiteX5" fmla="*/ 3580 w 134927"/>
                <a:gd name="connsiteY5" fmla="*/ 72552 h 121434"/>
                <a:gd name="connsiteX6" fmla="*/ 8977 w 134927"/>
                <a:gd name="connsiteY6" fmla="*/ 63782 h 121434"/>
                <a:gd name="connsiteX7" fmla="*/ 127038 w 134927"/>
                <a:gd name="connsiteY7" fmla="*/ 5088 h 121434"/>
                <a:gd name="connsiteX8" fmla="*/ 133785 w 134927"/>
                <a:gd name="connsiteY8" fmla="*/ 9136 h 121434"/>
                <a:gd name="connsiteX9" fmla="*/ 133785 w 134927"/>
                <a:gd name="connsiteY9" fmla="*/ 39495 h 121434"/>
                <a:gd name="connsiteX10" fmla="*/ 133785 w 134927"/>
                <a:gd name="connsiteY10" fmla="*/ 39495 h 12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927" h="121434">
                  <a:moveTo>
                    <a:pt x="133785" y="39495"/>
                  </a:moveTo>
                  <a:cubicBezTo>
                    <a:pt x="133785" y="49614"/>
                    <a:pt x="133785" y="59734"/>
                    <a:pt x="133785" y="70528"/>
                  </a:cubicBezTo>
                  <a:cubicBezTo>
                    <a:pt x="133785" y="75251"/>
                    <a:pt x="132435" y="77275"/>
                    <a:pt x="127713" y="79298"/>
                  </a:cubicBezTo>
                  <a:cubicBezTo>
                    <a:pt x="88584" y="92117"/>
                    <a:pt x="50130" y="104935"/>
                    <a:pt x="11001" y="118427"/>
                  </a:cubicBezTo>
                  <a:cubicBezTo>
                    <a:pt x="5604" y="120451"/>
                    <a:pt x="3580" y="119777"/>
                    <a:pt x="3580" y="113705"/>
                  </a:cubicBezTo>
                  <a:cubicBezTo>
                    <a:pt x="4255" y="100212"/>
                    <a:pt x="3580" y="86045"/>
                    <a:pt x="3580" y="72552"/>
                  </a:cubicBezTo>
                  <a:cubicBezTo>
                    <a:pt x="3580" y="67830"/>
                    <a:pt x="4929" y="65806"/>
                    <a:pt x="8977" y="63782"/>
                  </a:cubicBezTo>
                  <a:cubicBezTo>
                    <a:pt x="48106" y="44217"/>
                    <a:pt x="87909" y="24653"/>
                    <a:pt x="127038" y="5088"/>
                  </a:cubicBezTo>
                  <a:cubicBezTo>
                    <a:pt x="131761" y="2390"/>
                    <a:pt x="133785" y="3065"/>
                    <a:pt x="133785" y="9136"/>
                  </a:cubicBezTo>
                  <a:cubicBezTo>
                    <a:pt x="133785" y="17907"/>
                    <a:pt x="133785" y="28701"/>
                    <a:pt x="133785" y="39495"/>
                  </a:cubicBezTo>
                  <a:cubicBezTo>
                    <a:pt x="133785" y="39495"/>
                    <a:pt x="133785" y="39495"/>
                    <a:pt x="133785" y="39495"/>
                  </a:cubicBezTo>
                  <a:close/>
                </a:path>
              </a:pathLst>
            </a:custGeom>
            <a:grpFill/>
            <a:ln w="6739" cap="flat">
              <a:noFill/>
              <a:prstDash val="solid"/>
              <a:miter/>
            </a:ln>
          </p:spPr>
          <p:txBody>
            <a:bodyPr rtlCol="0" anchor="ctr"/>
            <a:lstStyle/>
            <a:p>
              <a:endParaRPr lang="fr-FR"/>
            </a:p>
          </p:txBody>
        </p:sp>
      </p:grpSp>
      <p:sp>
        <p:nvSpPr>
          <p:cNvPr id="23" name="Freeform 9">
            <a:extLst>
              <a:ext uri="{FF2B5EF4-FFF2-40B4-BE49-F238E27FC236}">
                <a16:creationId xmlns:a16="http://schemas.microsoft.com/office/drawing/2014/main" id="{E4DDC626-67B3-4407-B497-ED10FB9E595C}"/>
              </a:ext>
            </a:extLst>
          </p:cNvPr>
          <p:cNvSpPr>
            <a:spLocks/>
          </p:cNvSpPr>
          <p:nvPr userDrawn="1"/>
        </p:nvSpPr>
        <p:spPr bwMode="auto">
          <a:xfrm>
            <a:off x="10916499" y="5696768"/>
            <a:ext cx="1016268" cy="959213"/>
          </a:xfrm>
          <a:custGeom>
            <a:avLst/>
            <a:gdLst>
              <a:gd name="T0" fmla="*/ 1761 w 1862"/>
              <a:gd name="T1" fmla="*/ 1038 h 1758"/>
              <a:gd name="T2" fmla="*/ 1255 w 1862"/>
              <a:gd name="T3" fmla="*/ 1529 h 1758"/>
              <a:gd name="T4" fmla="*/ 541 w 1862"/>
              <a:gd name="T5" fmla="*/ 1720 h 1758"/>
              <a:gd name="T6" fmla="*/ 72 w 1862"/>
              <a:gd name="T7" fmla="*/ 1260 h 1758"/>
              <a:gd name="T8" fmla="*/ 132 w 1862"/>
              <a:gd name="T9" fmla="*/ 498 h 1758"/>
              <a:gd name="T10" fmla="*/ 639 w 1862"/>
              <a:gd name="T11" fmla="*/ 59 h 1758"/>
              <a:gd name="T12" fmla="*/ 1307 w 1862"/>
              <a:gd name="T13" fmla="*/ 133 h 1758"/>
              <a:gd name="T14" fmla="*/ 1775 w 1862"/>
              <a:gd name="T15" fmla="*/ 539 h 1758"/>
              <a:gd name="T16" fmla="*/ 1761 w 1862"/>
              <a:gd name="T17" fmla="*/ 1038 h 1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2" h="1758">
                <a:moveTo>
                  <a:pt x="1761" y="1038"/>
                </a:moveTo>
                <a:cubicBezTo>
                  <a:pt x="1661" y="1212"/>
                  <a:pt x="1477" y="1391"/>
                  <a:pt x="1255" y="1529"/>
                </a:cubicBezTo>
                <a:cubicBezTo>
                  <a:pt x="1034" y="1665"/>
                  <a:pt x="776" y="1758"/>
                  <a:pt x="541" y="1720"/>
                </a:cubicBezTo>
                <a:cubicBezTo>
                  <a:pt x="305" y="1681"/>
                  <a:pt x="143" y="1499"/>
                  <a:pt x="72" y="1260"/>
                </a:cubicBezTo>
                <a:cubicBezTo>
                  <a:pt x="0" y="1023"/>
                  <a:pt x="20" y="728"/>
                  <a:pt x="132" y="498"/>
                </a:cubicBezTo>
                <a:cubicBezTo>
                  <a:pt x="246" y="267"/>
                  <a:pt x="429" y="116"/>
                  <a:pt x="639" y="59"/>
                </a:cubicBezTo>
                <a:cubicBezTo>
                  <a:pt x="849" y="0"/>
                  <a:pt x="1085" y="34"/>
                  <a:pt x="1307" y="133"/>
                </a:cubicBezTo>
                <a:cubicBezTo>
                  <a:pt x="1528" y="238"/>
                  <a:pt x="1692" y="385"/>
                  <a:pt x="1775" y="539"/>
                </a:cubicBezTo>
                <a:cubicBezTo>
                  <a:pt x="1859" y="696"/>
                  <a:pt x="1862" y="859"/>
                  <a:pt x="1761" y="1038"/>
                </a:cubicBezTo>
                <a:close/>
              </a:path>
            </a:pathLst>
          </a:custGeom>
          <a:noFill/>
          <a:ln w="6350">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29914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C6637D-E9D4-4296-9A20-6000A6381FD8}"/>
              </a:ext>
            </a:extLst>
          </p:cNvPr>
          <p:cNvSpPr>
            <a:spLocks noGrp="1"/>
          </p:cNvSpPr>
          <p:nvPr>
            <p:ph type="title"/>
          </p:nvPr>
        </p:nvSpPr>
        <p:spPr/>
        <p:txBody>
          <a:bodyPr/>
          <a:lstStyle/>
          <a:p>
            <a:r>
              <a:rPr lang="fr-FR"/>
              <a:t>Modifiez le style du titre</a:t>
            </a:r>
          </a:p>
        </p:txBody>
      </p:sp>
      <p:sp>
        <p:nvSpPr>
          <p:cNvPr id="6" name="Espace réservé du numéro de diapositive 5">
            <a:extLst>
              <a:ext uri="{FF2B5EF4-FFF2-40B4-BE49-F238E27FC236}">
                <a16:creationId xmlns:a16="http://schemas.microsoft.com/office/drawing/2014/main" id="{3ACFCC40-4AE9-4976-9A97-AF86F60C2D51}"/>
              </a:ext>
            </a:extLst>
          </p:cNvPr>
          <p:cNvSpPr>
            <a:spLocks noGrp="1"/>
          </p:cNvSpPr>
          <p:nvPr>
            <p:ph type="sldNum" sz="quarter" idx="12"/>
          </p:nvPr>
        </p:nvSpPr>
        <p:spPr/>
        <p:txBody>
          <a:bodyPr/>
          <a:lstStyle/>
          <a:p>
            <a:fld id="{1B657BA9-EC5E-40D7-BBDA-32C61981E3FD}" type="slidenum">
              <a:rPr lang="fr-FR" smtClean="0"/>
              <a:t>‹#›</a:t>
            </a:fld>
            <a:endParaRPr lang="fr-FR"/>
          </a:p>
        </p:txBody>
      </p:sp>
      <p:sp>
        <p:nvSpPr>
          <p:cNvPr id="12" name="Espace réservé du texte 11">
            <a:extLst>
              <a:ext uri="{FF2B5EF4-FFF2-40B4-BE49-F238E27FC236}">
                <a16:creationId xmlns:a16="http://schemas.microsoft.com/office/drawing/2014/main" id="{ADC5A1EA-2961-444A-AA76-3A86355046FF}"/>
              </a:ext>
            </a:extLst>
          </p:cNvPr>
          <p:cNvSpPr>
            <a:spLocks noGrp="1"/>
          </p:cNvSpPr>
          <p:nvPr>
            <p:ph type="body" sz="quarter" idx="13"/>
          </p:nvPr>
        </p:nvSpPr>
        <p:spPr>
          <a:xfrm>
            <a:off x="838200" y="2062976"/>
            <a:ext cx="10515600" cy="407019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7" name="Image 6">
            <a:extLst>
              <a:ext uri="{FF2B5EF4-FFF2-40B4-BE49-F238E27FC236}">
                <a16:creationId xmlns:a16="http://schemas.microsoft.com/office/drawing/2014/main" id="{254EE167-7B9F-4184-BBA1-8E829E5F68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595" t="18688" r="8160" b="21287"/>
          <a:stretch/>
        </p:blipFill>
        <p:spPr>
          <a:xfrm>
            <a:off x="259233" y="5775113"/>
            <a:ext cx="2548645" cy="800122"/>
          </a:xfrm>
          <a:prstGeom prst="rect">
            <a:avLst/>
          </a:prstGeom>
        </p:spPr>
      </p:pic>
      <p:sp>
        <p:nvSpPr>
          <p:cNvPr id="8" name="Freeform 5">
            <a:extLst>
              <a:ext uri="{FF2B5EF4-FFF2-40B4-BE49-F238E27FC236}">
                <a16:creationId xmlns:a16="http://schemas.microsoft.com/office/drawing/2014/main" id="{2E78B7FE-73BA-4E20-A567-A764063899D2}"/>
              </a:ext>
            </a:extLst>
          </p:cNvPr>
          <p:cNvSpPr>
            <a:spLocks/>
          </p:cNvSpPr>
          <p:nvPr userDrawn="1"/>
        </p:nvSpPr>
        <p:spPr bwMode="auto">
          <a:xfrm>
            <a:off x="11012008" y="5870434"/>
            <a:ext cx="985437" cy="872084"/>
          </a:xfrm>
          <a:custGeom>
            <a:avLst/>
            <a:gdLst>
              <a:gd name="T0" fmla="*/ 1924 w 1944"/>
              <a:gd name="T1" fmla="*/ 935 h 1720"/>
              <a:gd name="T2" fmla="*/ 1703 w 1944"/>
              <a:gd name="T3" fmla="*/ 1584 h 1720"/>
              <a:gd name="T4" fmla="*/ 998 w 1944"/>
              <a:gd name="T5" fmla="*/ 1662 h 1720"/>
              <a:gd name="T6" fmla="*/ 246 w 1944"/>
              <a:gd name="T7" fmla="*/ 1346 h 1720"/>
              <a:gd name="T8" fmla="*/ 56 w 1944"/>
              <a:gd name="T9" fmla="*/ 950 h 1720"/>
              <a:gd name="T10" fmla="*/ 434 w 1944"/>
              <a:gd name="T11" fmla="*/ 511 h 1720"/>
              <a:gd name="T12" fmla="*/ 1037 w 1944"/>
              <a:gd name="T13" fmla="*/ 100 h 1720"/>
              <a:gd name="T14" fmla="*/ 1623 w 1944"/>
              <a:gd name="T15" fmla="*/ 191 h 1720"/>
              <a:gd name="T16" fmla="*/ 1924 w 1944"/>
              <a:gd name="T17" fmla="*/ 935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4" h="1720">
                <a:moveTo>
                  <a:pt x="1924" y="935"/>
                </a:moveTo>
                <a:cubicBezTo>
                  <a:pt x="1944" y="1230"/>
                  <a:pt x="1865" y="1463"/>
                  <a:pt x="1703" y="1584"/>
                </a:cubicBezTo>
                <a:cubicBezTo>
                  <a:pt x="1541" y="1708"/>
                  <a:pt x="1296" y="1720"/>
                  <a:pt x="998" y="1662"/>
                </a:cubicBezTo>
                <a:cubicBezTo>
                  <a:pt x="703" y="1601"/>
                  <a:pt x="421" y="1470"/>
                  <a:pt x="246" y="1346"/>
                </a:cubicBezTo>
                <a:cubicBezTo>
                  <a:pt x="69" y="1217"/>
                  <a:pt x="0" y="1094"/>
                  <a:pt x="56" y="950"/>
                </a:cubicBezTo>
                <a:cubicBezTo>
                  <a:pt x="109" y="811"/>
                  <a:pt x="259" y="665"/>
                  <a:pt x="434" y="511"/>
                </a:cubicBezTo>
                <a:cubicBezTo>
                  <a:pt x="612" y="359"/>
                  <a:pt x="816" y="198"/>
                  <a:pt x="1037" y="100"/>
                </a:cubicBezTo>
                <a:cubicBezTo>
                  <a:pt x="1256" y="0"/>
                  <a:pt x="1461" y="30"/>
                  <a:pt x="1623" y="191"/>
                </a:cubicBezTo>
                <a:cubicBezTo>
                  <a:pt x="1784" y="347"/>
                  <a:pt x="1903" y="634"/>
                  <a:pt x="1924" y="935"/>
                </a:cubicBezTo>
                <a:close/>
              </a:path>
            </a:pathLst>
          </a:custGeom>
          <a:solidFill>
            <a:schemeClr val="accent3"/>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grpSp>
        <p:nvGrpSpPr>
          <p:cNvPr id="9" name="Groupe 8">
            <a:extLst>
              <a:ext uri="{FF2B5EF4-FFF2-40B4-BE49-F238E27FC236}">
                <a16:creationId xmlns:a16="http://schemas.microsoft.com/office/drawing/2014/main" id="{29ECAC32-635B-4900-8AC3-FF2DD64B834F}"/>
              </a:ext>
            </a:extLst>
          </p:cNvPr>
          <p:cNvGrpSpPr/>
          <p:nvPr userDrawn="1"/>
        </p:nvGrpSpPr>
        <p:grpSpPr>
          <a:xfrm>
            <a:off x="11132164" y="6209613"/>
            <a:ext cx="775890" cy="196541"/>
            <a:chOff x="1479883" y="1650108"/>
            <a:chExt cx="3134094" cy="793901"/>
          </a:xfrm>
          <a:solidFill>
            <a:schemeClr val="bg1"/>
          </a:solidFill>
        </p:grpSpPr>
        <p:sp>
          <p:nvSpPr>
            <p:cNvPr id="10" name="Forme libre : forme 9">
              <a:extLst>
                <a:ext uri="{FF2B5EF4-FFF2-40B4-BE49-F238E27FC236}">
                  <a16:creationId xmlns:a16="http://schemas.microsoft.com/office/drawing/2014/main" id="{EF1C5AC5-A00E-4E9A-B531-D69D94210299}"/>
                </a:ext>
              </a:extLst>
            </p:cNvPr>
            <p:cNvSpPr/>
            <p:nvPr/>
          </p:nvSpPr>
          <p:spPr>
            <a:xfrm>
              <a:off x="3544884" y="1839614"/>
              <a:ext cx="568173" cy="594396"/>
            </a:xfrm>
            <a:custGeom>
              <a:avLst/>
              <a:gdLst>
                <a:gd name="connsiteX0" fmla="*/ 3749 w 438513"/>
                <a:gd name="connsiteY0" fmla="*/ 229879 h 458752"/>
                <a:gd name="connsiteX1" fmla="*/ 63117 w 438513"/>
                <a:gd name="connsiteY1" fmla="*/ 67292 h 458752"/>
                <a:gd name="connsiteX2" fmla="*/ 191298 w 438513"/>
                <a:gd name="connsiteY2" fmla="*/ 5225 h 458752"/>
                <a:gd name="connsiteX3" fmla="*/ 361980 w 438513"/>
                <a:gd name="connsiteY3" fmla="*/ 55148 h 458752"/>
                <a:gd name="connsiteX4" fmla="*/ 426746 w 438513"/>
                <a:gd name="connsiteY4" fmla="*/ 164439 h 458752"/>
                <a:gd name="connsiteX5" fmla="*/ 417301 w 438513"/>
                <a:gd name="connsiteY5" fmla="*/ 328376 h 458752"/>
                <a:gd name="connsiteX6" fmla="*/ 230426 w 438513"/>
                <a:gd name="connsiteY6" fmla="*/ 457232 h 458752"/>
                <a:gd name="connsiteX7" fmla="*/ 100896 w 438513"/>
                <a:gd name="connsiteY7" fmla="*/ 424849 h 458752"/>
                <a:gd name="connsiteX8" fmla="*/ 7796 w 438513"/>
                <a:gd name="connsiteY8" fmla="*/ 277104 h 458752"/>
                <a:gd name="connsiteX9" fmla="*/ 3749 w 438513"/>
                <a:gd name="connsiteY9" fmla="*/ 229879 h 458752"/>
                <a:gd name="connsiteX10" fmla="*/ 348488 w 438513"/>
                <a:gd name="connsiteY10" fmla="*/ 230554 h 458752"/>
                <a:gd name="connsiteX11" fmla="*/ 345115 w 438513"/>
                <a:gd name="connsiteY11" fmla="*/ 193449 h 458752"/>
                <a:gd name="connsiteX12" fmla="*/ 326899 w 438513"/>
                <a:gd name="connsiteY12" fmla="*/ 140827 h 458752"/>
                <a:gd name="connsiteX13" fmla="*/ 222331 w 438513"/>
                <a:gd name="connsiteY13" fmla="*/ 80784 h 458752"/>
                <a:gd name="connsiteX14" fmla="*/ 96848 w 438513"/>
                <a:gd name="connsiteY14" fmla="*/ 172535 h 458752"/>
                <a:gd name="connsiteX15" fmla="*/ 96174 w 438513"/>
                <a:gd name="connsiteY15" fmla="*/ 286549 h 458752"/>
                <a:gd name="connsiteX16" fmla="*/ 134628 w 438513"/>
                <a:gd name="connsiteY16" fmla="*/ 351988 h 458752"/>
                <a:gd name="connsiteX17" fmla="*/ 239871 w 438513"/>
                <a:gd name="connsiteY17" fmla="*/ 379648 h 458752"/>
                <a:gd name="connsiteX18" fmla="*/ 326899 w 438513"/>
                <a:gd name="connsiteY18" fmla="*/ 320955 h 458752"/>
                <a:gd name="connsiteX19" fmla="*/ 348488 w 438513"/>
                <a:gd name="connsiteY19" fmla="*/ 230554 h 45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513" h="458752">
                  <a:moveTo>
                    <a:pt x="3749" y="229879"/>
                  </a:moveTo>
                  <a:cubicBezTo>
                    <a:pt x="3749" y="168487"/>
                    <a:pt x="19940" y="113167"/>
                    <a:pt x="63117" y="67292"/>
                  </a:cubicBezTo>
                  <a:cubicBezTo>
                    <a:pt x="97523" y="30187"/>
                    <a:pt x="141374" y="10622"/>
                    <a:pt x="191298" y="5225"/>
                  </a:cubicBezTo>
                  <a:cubicBezTo>
                    <a:pt x="254713" y="-1521"/>
                    <a:pt x="312732" y="11971"/>
                    <a:pt x="361980" y="55148"/>
                  </a:cubicBezTo>
                  <a:cubicBezTo>
                    <a:pt x="395712" y="84158"/>
                    <a:pt x="416626" y="121937"/>
                    <a:pt x="426746" y="164439"/>
                  </a:cubicBezTo>
                  <a:cubicBezTo>
                    <a:pt x="439564" y="219760"/>
                    <a:pt x="438214" y="274405"/>
                    <a:pt x="417301" y="328376"/>
                  </a:cubicBezTo>
                  <a:cubicBezTo>
                    <a:pt x="386942" y="405959"/>
                    <a:pt x="313407" y="455208"/>
                    <a:pt x="230426" y="457232"/>
                  </a:cubicBezTo>
                  <a:cubicBezTo>
                    <a:pt x="183876" y="458581"/>
                    <a:pt x="140025" y="450485"/>
                    <a:pt x="100896" y="424849"/>
                  </a:cubicBezTo>
                  <a:cubicBezTo>
                    <a:pt x="46925" y="390443"/>
                    <a:pt x="18591" y="339170"/>
                    <a:pt x="7796" y="277104"/>
                  </a:cubicBezTo>
                  <a:cubicBezTo>
                    <a:pt x="4423" y="261587"/>
                    <a:pt x="3074" y="246070"/>
                    <a:pt x="3749" y="229879"/>
                  </a:cubicBezTo>
                  <a:close/>
                  <a:moveTo>
                    <a:pt x="348488" y="230554"/>
                  </a:moveTo>
                  <a:cubicBezTo>
                    <a:pt x="348488" y="218410"/>
                    <a:pt x="347138" y="205592"/>
                    <a:pt x="345115" y="193449"/>
                  </a:cubicBezTo>
                  <a:cubicBezTo>
                    <a:pt x="341741" y="175234"/>
                    <a:pt x="336344" y="157018"/>
                    <a:pt x="326899" y="140827"/>
                  </a:cubicBezTo>
                  <a:cubicBezTo>
                    <a:pt x="303962" y="99674"/>
                    <a:pt x="268206" y="81459"/>
                    <a:pt x="222331" y="80784"/>
                  </a:cubicBezTo>
                  <a:cubicBezTo>
                    <a:pt x="159590" y="79435"/>
                    <a:pt x="113714" y="112492"/>
                    <a:pt x="96848" y="172535"/>
                  </a:cubicBezTo>
                  <a:cubicBezTo>
                    <a:pt x="86054" y="210315"/>
                    <a:pt x="86054" y="248769"/>
                    <a:pt x="96174" y="286549"/>
                  </a:cubicBezTo>
                  <a:cubicBezTo>
                    <a:pt x="102920" y="311510"/>
                    <a:pt x="115064" y="334448"/>
                    <a:pt x="134628" y="351988"/>
                  </a:cubicBezTo>
                  <a:cubicBezTo>
                    <a:pt x="164987" y="378974"/>
                    <a:pt x="201417" y="384371"/>
                    <a:pt x="239871" y="379648"/>
                  </a:cubicBezTo>
                  <a:cubicBezTo>
                    <a:pt x="278326" y="374926"/>
                    <a:pt x="308010" y="354687"/>
                    <a:pt x="326899" y="320955"/>
                  </a:cubicBezTo>
                  <a:cubicBezTo>
                    <a:pt x="343765" y="292620"/>
                    <a:pt x="348488" y="262262"/>
                    <a:pt x="348488" y="230554"/>
                  </a:cubicBezTo>
                  <a:close/>
                </a:path>
              </a:pathLst>
            </a:custGeom>
            <a:grpFill/>
            <a:ln w="6739" cap="flat">
              <a:noFill/>
              <a:prstDash val="solid"/>
              <a:miter/>
            </a:ln>
          </p:spPr>
          <p:txBody>
            <a:bodyPr rtlCol="0" anchor="ctr"/>
            <a:lstStyle/>
            <a:p>
              <a:endParaRPr lang="fr-FR"/>
            </a:p>
          </p:txBody>
        </p:sp>
        <p:sp>
          <p:nvSpPr>
            <p:cNvPr id="11" name="Forme libre : forme 10">
              <a:extLst>
                <a:ext uri="{FF2B5EF4-FFF2-40B4-BE49-F238E27FC236}">
                  <a16:creationId xmlns:a16="http://schemas.microsoft.com/office/drawing/2014/main" id="{BD866EDE-B5A3-4974-8DD8-D46C5FB9754B}"/>
                </a:ext>
              </a:extLst>
            </p:cNvPr>
            <p:cNvSpPr/>
            <p:nvPr/>
          </p:nvSpPr>
          <p:spPr>
            <a:xfrm>
              <a:off x="2984797" y="1853983"/>
              <a:ext cx="498244" cy="568173"/>
            </a:xfrm>
            <a:custGeom>
              <a:avLst/>
              <a:gdLst>
                <a:gd name="connsiteX0" fmla="*/ 3580 w 384542"/>
                <a:gd name="connsiteY0" fmla="*/ 222162 h 438513"/>
                <a:gd name="connsiteX1" fmla="*/ 3580 w 384542"/>
                <a:gd name="connsiteY1" fmla="*/ 11676 h 438513"/>
                <a:gd name="connsiteX2" fmla="*/ 12350 w 384542"/>
                <a:gd name="connsiteY2" fmla="*/ 3580 h 438513"/>
                <a:gd name="connsiteX3" fmla="*/ 176287 w 384542"/>
                <a:gd name="connsiteY3" fmla="*/ 3580 h 438513"/>
                <a:gd name="connsiteX4" fmla="*/ 384749 w 384542"/>
                <a:gd name="connsiteY4" fmla="*/ 207320 h 438513"/>
                <a:gd name="connsiteX5" fmla="*/ 364510 w 384542"/>
                <a:gd name="connsiteY5" fmla="*/ 324032 h 438513"/>
                <a:gd name="connsiteX6" fmla="*/ 212042 w 384542"/>
                <a:gd name="connsiteY6" fmla="*/ 437371 h 438513"/>
                <a:gd name="connsiteX7" fmla="*/ 170890 w 384542"/>
                <a:gd name="connsiteY7" fmla="*/ 440744 h 438513"/>
                <a:gd name="connsiteX8" fmla="*/ 13699 w 384542"/>
                <a:gd name="connsiteY8" fmla="*/ 441419 h 438513"/>
                <a:gd name="connsiteX9" fmla="*/ 4929 w 384542"/>
                <a:gd name="connsiteY9" fmla="*/ 432649 h 438513"/>
                <a:gd name="connsiteX10" fmla="*/ 4929 w 384542"/>
                <a:gd name="connsiteY10" fmla="*/ 222162 h 438513"/>
                <a:gd name="connsiteX11" fmla="*/ 3580 w 384542"/>
                <a:gd name="connsiteY11" fmla="*/ 222162 h 438513"/>
                <a:gd name="connsiteX12" fmla="*/ 135809 w 384542"/>
                <a:gd name="connsiteY12" fmla="*/ 79814 h 438513"/>
                <a:gd name="connsiteX13" fmla="*/ 91283 w 384542"/>
                <a:gd name="connsiteY13" fmla="*/ 79814 h 438513"/>
                <a:gd name="connsiteX14" fmla="*/ 83187 w 384542"/>
                <a:gd name="connsiteY14" fmla="*/ 87909 h 438513"/>
                <a:gd name="connsiteX15" fmla="*/ 84536 w 384542"/>
                <a:gd name="connsiteY15" fmla="*/ 355740 h 438513"/>
                <a:gd name="connsiteX16" fmla="*/ 84536 w 384542"/>
                <a:gd name="connsiteY16" fmla="*/ 359788 h 438513"/>
                <a:gd name="connsiteX17" fmla="*/ 89259 w 384542"/>
                <a:gd name="connsiteY17" fmla="*/ 364510 h 438513"/>
                <a:gd name="connsiteX18" fmla="*/ 191803 w 384542"/>
                <a:gd name="connsiteY18" fmla="*/ 362487 h 438513"/>
                <a:gd name="connsiteX19" fmla="*/ 286927 w 384542"/>
                <a:gd name="connsiteY19" fmla="*/ 289626 h 438513"/>
                <a:gd name="connsiteX20" fmla="*/ 286252 w 384542"/>
                <a:gd name="connsiteY20" fmla="*/ 153349 h 438513"/>
                <a:gd name="connsiteX21" fmla="*/ 199899 w 384542"/>
                <a:gd name="connsiteY21" fmla="*/ 82512 h 438513"/>
                <a:gd name="connsiteX22" fmla="*/ 135809 w 384542"/>
                <a:gd name="connsiteY22" fmla="*/ 79814 h 4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4542" h="438513">
                  <a:moveTo>
                    <a:pt x="3580" y="222162"/>
                  </a:moveTo>
                  <a:cubicBezTo>
                    <a:pt x="3580" y="152000"/>
                    <a:pt x="3580" y="81838"/>
                    <a:pt x="3580" y="11676"/>
                  </a:cubicBezTo>
                  <a:cubicBezTo>
                    <a:pt x="3580" y="4929"/>
                    <a:pt x="5604" y="3580"/>
                    <a:pt x="12350" y="3580"/>
                  </a:cubicBezTo>
                  <a:cubicBezTo>
                    <a:pt x="66996" y="3580"/>
                    <a:pt x="121641" y="3580"/>
                    <a:pt x="176287" y="3580"/>
                  </a:cubicBezTo>
                  <a:cubicBezTo>
                    <a:pt x="294348" y="3580"/>
                    <a:pt x="381376" y="89259"/>
                    <a:pt x="384749" y="207320"/>
                  </a:cubicBezTo>
                  <a:cubicBezTo>
                    <a:pt x="386099" y="247798"/>
                    <a:pt x="382051" y="286927"/>
                    <a:pt x="364510" y="324032"/>
                  </a:cubicBezTo>
                  <a:cubicBezTo>
                    <a:pt x="334152" y="389472"/>
                    <a:pt x="281530" y="424553"/>
                    <a:pt x="212042" y="437371"/>
                  </a:cubicBezTo>
                  <a:cubicBezTo>
                    <a:pt x="198550" y="440070"/>
                    <a:pt x="185057" y="440744"/>
                    <a:pt x="170890" y="440744"/>
                  </a:cubicBezTo>
                  <a:cubicBezTo>
                    <a:pt x="118268" y="440744"/>
                    <a:pt x="66321" y="440744"/>
                    <a:pt x="13699" y="441419"/>
                  </a:cubicBezTo>
                  <a:cubicBezTo>
                    <a:pt x="6953" y="441419"/>
                    <a:pt x="4929" y="440070"/>
                    <a:pt x="4929" y="432649"/>
                  </a:cubicBezTo>
                  <a:cubicBezTo>
                    <a:pt x="4929" y="362487"/>
                    <a:pt x="4929" y="292324"/>
                    <a:pt x="4929" y="222162"/>
                  </a:cubicBezTo>
                  <a:cubicBezTo>
                    <a:pt x="4929" y="222162"/>
                    <a:pt x="4254" y="222162"/>
                    <a:pt x="3580" y="222162"/>
                  </a:cubicBezTo>
                  <a:close/>
                  <a:moveTo>
                    <a:pt x="135809" y="79814"/>
                  </a:moveTo>
                  <a:cubicBezTo>
                    <a:pt x="120967" y="79814"/>
                    <a:pt x="106125" y="80488"/>
                    <a:pt x="91283" y="79814"/>
                  </a:cubicBezTo>
                  <a:cubicBezTo>
                    <a:pt x="84536" y="79814"/>
                    <a:pt x="82512" y="81163"/>
                    <a:pt x="83187" y="87909"/>
                  </a:cubicBezTo>
                  <a:cubicBezTo>
                    <a:pt x="83862" y="176962"/>
                    <a:pt x="83862" y="266688"/>
                    <a:pt x="84536" y="355740"/>
                  </a:cubicBezTo>
                  <a:cubicBezTo>
                    <a:pt x="84536" y="357089"/>
                    <a:pt x="84536" y="358439"/>
                    <a:pt x="84536" y="359788"/>
                  </a:cubicBezTo>
                  <a:cubicBezTo>
                    <a:pt x="84536" y="363161"/>
                    <a:pt x="85885" y="364510"/>
                    <a:pt x="89259" y="364510"/>
                  </a:cubicBezTo>
                  <a:cubicBezTo>
                    <a:pt x="123665" y="363836"/>
                    <a:pt x="158072" y="366534"/>
                    <a:pt x="191803" y="362487"/>
                  </a:cubicBezTo>
                  <a:cubicBezTo>
                    <a:pt x="237679" y="357089"/>
                    <a:pt x="270736" y="333477"/>
                    <a:pt x="286927" y="289626"/>
                  </a:cubicBezTo>
                  <a:cubicBezTo>
                    <a:pt x="303793" y="244425"/>
                    <a:pt x="303118" y="198550"/>
                    <a:pt x="286252" y="153349"/>
                  </a:cubicBezTo>
                  <a:cubicBezTo>
                    <a:pt x="271410" y="113546"/>
                    <a:pt x="241727" y="89933"/>
                    <a:pt x="199899" y="82512"/>
                  </a:cubicBezTo>
                  <a:cubicBezTo>
                    <a:pt x="178985" y="78465"/>
                    <a:pt x="157397" y="79814"/>
                    <a:pt x="135809" y="79814"/>
                  </a:cubicBezTo>
                  <a:close/>
                </a:path>
              </a:pathLst>
            </a:custGeom>
            <a:grpFill/>
            <a:ln w="6739" cap="flat">
              <a:noFill/>
              <a:prstDash val="solid"/>
              <a:miter/>
            </a:ln>
          </p:spPr>
          <p:txBody>
            <a:bodyPr rtlCol="0" anchor="ctr"/>
            <a:lstStyle/>
            <a:p>
              <a:endParaRPr lang="fr-FR"/>
            </a:p>
          </p:txBody>
        </p:sp>
        <p:sp>
          <p:nvSpPr>
            <p:cNvPr id="13" name="Forme libre : forme 12">
              <a:extLst>
                <a:ext uri="{FF2B5EF4-FFF2-40B4-BE49-F238E27FC236}">
                  <a16:creationId xmlns:a16="http://schemas.microsoft.com/office/drawing/2014/main" id="{34E66A84-B158-4AFB-BDAC-93C62A546523}"/>
                </a:ext>
              </a:extLst>
            </p:cNvPr>
            <p:cNvSpPr/>
            <p:nvPr/>
          </p:nvSpPr>
          <p:spPr>
            <a:xfrm>
              <a:off x="2011910" y="1856606"/>
              <a:ext cx="437056" cy="568173"/>
            </a:xfrm>
            <a:custGeom>
              <a:avLst/>
              <a:gdLst>
                <a:gd name="connsiteX0" fmla="*/ 97354 w 337318"/>
                <a:gd name="connsiteY0" fmla="*/ 4929 h 438513"/>
                <a:gd name="connsiteX1" fmla="*/ 195177 w 337318"/>
                <a:gd name="connsiteY1" fmla="*/ 6278 h 438513"/>
                <a:gd name="connsiteX2" fmla="*/ 245774 w 337318"/>
                <a:gd name="connsiteY2" fmla="*/ 19097 h 438513"/>
                <a:gd name="connsiteX3" fmla="*/ 305817 w 337318"/>
                <a:gd name="connsiteY3" fmla="*/ 88584 h 438513"/>
                <a:gd name="connsiteX4" fmla="*/ 284903 w 337318"/>
                <a:gd name="connsiteY4" fmla="*/ 218114 h 438513"/>
                <a:gd name="connsiteX5" fmla="*/ 245774 w 337318"/>
                <a:gd name="connsiteY5" fmla="*/ 253870 h 438513"/>
                <a:gd name="connsiteX6" fmla="*/ 243076 w 337318"/>
                <a:gd name="connsiteY6" fmla="*/ 265339 h 438513"/>
                <a:gd name="connsiteX7" fmla="*/ 334152 w 337318"/>
                <a:gd name="connsiteY7" fmla="*/ 431299 h 438513"/>
                <a:gd name="connsiteX8" fmla="*/ 328755 w 337318"/>
                <a:gd name="connsiteY8" fmla="*/ 440744 h 438513"/>
                <a:gd name="connsiteX9" fmla="*/ 263989 w 337318"/>
                <a:gd name="connsiteY9" fmla="*/ 441419 h 438513"/>
                <a:gd name="connsiteX10" fmla="*/ 251171 w 337318"/>
                <a:gd name="connsiteY10" fmla="*/ 433998 h 438513"/>
                <a:gd name="connsiteX11" fmla="*/ 166842 w 337318"/>
                <a:gd name="connsiteY11" fmla="*/ 285578 h 438513"/>
                <a:gd name="connsiteX12" fmla="*/ 156722 w 337318"/>
                <a:gd name="connsiteY12" fmla="*/ 279506 h 438513"/>
                <a:gd name="connsiteX13" fmla="*/ 93307 w 337318"/>
                <a:gd name="connsiteY13" fmla="*/ 279506 h 438513"/>
                <a:gd name="connsiteX14" fmla="*/ 84536 w 337318"/>
                <a:gd name="connsiteY14" fmla="*/ 287602 h 438513"/>
                <a:gd name="connsiteX15" fmla="*/ 85211 w 337318"/>
                <a:gd name="connsiteY15" fmla="*/ 430625 h 438513"/>
                <a:gd name="connsiteX16" fmla="*/ 74417 w 337318"/>
                <a:gd name="connsiteY16" fmla="*/ 441419 h 438513"/>
                <a:gd name="connsiteX17" fmla="*/ 12350 w 337318"/>
                <a:gd name="connsiteY17" fmla="*/ 441419 h 438513"/>
                <a:gd name="connsiteX18" fmla="*/ 5604 w 337318"/>
                <a:gd name="connsiteY18" fmla="*/ 434673 h 438513"/>
                <a:gd name="connsiteX19" fmla="*/ 3580 w 337318"/>
                <a:gd name="connsiteY19" fmla="*/ 11001 h 438513"/>
                <a:gd name="connsiteX20" fmla="*/ 11676 w 337318"/>
                <a:gd name="connsiteY20" fmla="*/ 3580 h 438513"/>
                <a:gd name="connsiteX21" fmla="*/ 97354 w 337318"/>
                <a:gd name="connsiteY21" fmla="*/ 4929 h 438513"/>
                <a:gd name="connsiteX22" fmla="*/ 85211 w 337318"/>
                <a:gd name="connsiteY22" fmla="*/ 136483 h 438513"/>
                <a:gd name="connsiteX23" fmla="*/ 85885 w 337318"/>
                <a:gd name="connsiteY23" fmla="*/ 136483 h 438513"/>
                <a:gd name="connsiteX24" fmla="*/ 85885 w 337318"/>
                <a:gd name="connsiteY24" fmla="*/ 197201 h 438513"/>
                <a:gd name="connsiteX25" fmla="*/ 91283 w 337318"/>
                <a:gd name="connsiteY25" fmla="*/ 203947 h 438513"/>
                <a:gd name="connsiteX26" fmla="*/ 169540 w 337318"/>
                <a:gd name="connsiteY26" fmla="*/ 202598 h 438513"/>
                <a:gd name="connsiteX27" fmla="*/ 229583 w 337318"/>
                <a:gd name="connsiteY27" fmla="*/ 139182 h 438513"/>
                <a:gd name="connsiteX28" fmla="*/ 212043 w 337318"/>
                <a:gd name="connsiteY28" fmla="*/ 87909 h 438513"/>
                <a:gd name="connsiteX29" fmla="*/ 172914 w 337318"/>
                <a:gd name="connsiteY29" fmla="*/ 72393 h 438513"/>
                <a:gd name="connsiteX30" fmla="*/ 90608 w 337318"/>
                <a:gd name="connsiteY30" fmla="*/ 71044 h 438513"/>
                <a:gd name="connsiteX31" fmla="*/ 85211 w 337318"/>
                <a:gd name="connsiteY31" fmla="*/ 77115 h 438513"/>
                <a:gd name="connsiteX32" fmla="*/ 85211 w 337318"/>
                <a:gd name="connsiteY32" fmla="*/ 136483 h 4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7318" h="438513">
                  <a:moveTo>
                    <a:pt x="97354" y="4929"/>
                  </a:moveTo>
                  <a:cubicBezTo>
                    <a:pt x="129737" y="5604"/>
                    <a:pt x="162794" y="2905"/>
                    <a:pt x="195177" y="6278"/>
                  </a:cubicBezTo>
                  <a:cubicBezTo>
                    <a:pt x="212717" y="8302"/>
                    <a:pt x="229583" y="12350"/>
                    <a:pt x="245774" y="19097"/>
                  </a:cubicBezTo>
                  <a:cubicBezTo>
                    <a:pt x="276808" y="32589"/>
                    <a:pt x="297721" y="55527"/>
                    <a:pt x="305817" y="88584"/>
                  </a:cubicBezTo>
                  <a:cubicBezTo>
                    <a:pt x="317286" y="134459"/>
                    <a:pt x="313913" y="178311"/>
                    <a:pt x="284903" y="218114"/>
                  </a:cubicBezTo>
                  <a:cubicBezTo>
                    <a:pt x="274109" y="232956"/>
                    <a:pt x="260616" y="244425"/>
                    <a:pt x="245774" y="253870"/>
                  </a:cubicBezTo>
                  <a:cubicBezTo>
                    <a:pt x="240377" y="257243"/>
                    <a:pt x="239703" y="259267"/>
                    <a:pt x="243076" y="265339"/>
                  </a:cubicBezTo>
                  <a:cubicBezTo>
                    <a:pt x="273434" y="320659"/>
                    <a:pt x="303793" y="375979"/>
                    <a:pt x="334152" y="431299"/>
                  </a:cubicBezTo>
                  <a:cubicBezTo>
                    <a:pt x="338874" y="440744"/>
                    <a:pt x="338874" y="440744"/>
                    <a:pt x="328755" y="440744"/>
                  </a:cubicBezTo>
                  <a:cubicBezTo>
                    <a:pt x="307166" y="440744"/>
                    <a:pt x="285578" y="440744"/>
                    <a:pt x="263989" y="441419"/>
                  </a:cubicBezTo>
                  <a:cubicBezTo>
                    <a:pt x="257918" y="441419"/>
                    <a:pt x="254545" y="440070"/>
                    <a:pt x="251171" y="433998"/>
                  </a:cubicBezTo>
                  <a:cubicBezTo>
                    <a:pt x="223511" y="384075"/>
                    <a:pt x="195177" y="334826"/>
                    <a:pt x="166842" y="285578"/>
                  </a:cubicBezTo>
                  <a:cubicBezTo>
                    <a:pt x="164143" y="281530"/>
                    <a:pt x="162119" y="279506"/>
                    <a:pt x="156722" y="279506"/>
                  </a:cubicBezTo>
                  <a:cubicBezTo>
                    <a:pt x="135809" y="280181"/>
                    <a:pt x="114895" y="280181"/>
                    <a:pt x="93307" y="279506"/>
                  </a:cubicBezTo>
                  <a:cubicBezTo>
                    <a:pt x="86560" y="279506"/>
                    <a:pt x="84536" y="280856"/>
                    <a:pt x="84536" y="287602"/>
                  </a:cubicBezTo>
                  <a:cubicBezTo>
                    <a:pt x="85211" y="335501"/>
                    <a:pt x="85211" y="383400"/>
                    <a:pt x="85211" y="430625"/>
                  </a:cubicBezTo>
                  <a:cubicBezTo>
                    <a:pt x="85211" y="441419"/>
                    <a:pt x="85211" y="441419"/>
                    <a:pt x="74417" y="441419"/>
                  </a:cubicBezTo>
                  <a:cubicBezTo>
                    <a:pt x="53503" y="441419"/>
                    <a:pt x="32589" y="441419"/>
                    <a:pt x="12350" y="441419"/>
                  </a:cubicBezTo>
                  <a:cubicBezTo>
                    <a:pt x="6953" y="441419"/>
                    <a:pt x="5604" y="440070"/>
                    <a:pt x="5604" y="434673"/>
                  </a:cubicBezTo>
                  <a:cubicBezTo>
                    <a:pt x="4929" y="293674"/>
                    <a:pt x="4255" y="152675"/>
                    <a:pt x="3580" y="11001"/>
                  </a:cubicBezTo>
                  <a:cubicBezTo>
                    <a:pt x="3580" y="4929"/>
                    <a:pt x="5604" y="3580"/>
                    <a:pt x="11676" y="3580"/>
                  </a:cubicBezTo>
                  <a:cubicBezTo>
                    <a:pt x="40685" y="4929"/>
                    <a:pt x="69020" y="4929"/>
                    <a:pt x="97354" y="4929"/>
                  </a:cubicBezTo>
                  <a:close/>
                  <a:moveTo>
                    <a:pt x="85211" y="136483"/>
                  </a:moveTo>
                  <a:cubicBezTo>
                    <a:pt x="85211" y="136483"/>
                    <a:pt x="85885" y="136483"/>
                    <a:pt x="85885" y="136483"/>
                  </a:cubicBezTo>
                  <a:cubicBezTo>
                    <a:pt x="85885" y="156722"/>
                    <a:pt x="85885" y="176962"/>
                    <a:pt x="85885" y="197201"/>
                  </a:cubicBezTo>
                  <a:cubicBezTo>
                    <a:pt x="85885" y="201248"/>
                    <a:pt x="85885" y="203947"/>
                    <a:pt x="91283" y="203947"/>
                  </a:cubicBezTo>
                  <a:cubicBezTo>
                    <a:pt x="117593" y="203272"/>
                    <a:pt x="143904" y="205296"/>
                    <a:pt x="169540" y="202598"/>
                  </a:cubicBezTo>
                  <a:cubicBezTo>
                    <a:pt x="207995" y="198550"/>
                    <a:pt x="228234" y="177636"/>
                    <a:pt x="229583" y="139182"/>
                  </a:cubicBezTo>
                  <a:cubicBezTo>
                    <a:pt x="230258" y="120292"/>
                    <a:pt x="226884" y="102077"/>
                    <a:pt x="212043" y="87909"/>
                  </a:cubicBezTo>
                  <a:cubicBezTo>
                    <a:pt x="201248" y="77790"/>
                    <a:pt x="187081" y="74417"/>
                    <a:pt x="172914" y="72393"/>
                  </a:cubicBezTo>
                  <a:cubicBezTo>
                    <a:pt x="145254" y="69020"/>
                    <a:pt x="118268" y="71718"/>
                    <a:pt x="90608" y="71044"/>
                  </a:cubicBezTo>
                  <a:cubicBezTo>
                    <a:pt x="85211" y="71044"/>
                    <a:pt x="85211" y="73067"/>
                    <a:pt x="85211" y="77115"/>
                  </a:cubicBezTo>
                  <a:cubicBezTo>
                    <a:pt x="85211" y="97354"/>
                    <a:pt x="85211" y="116919"/>
                    <a:pt x="85211" y="136483"/>
                  </a:cubicBezTo>
                  <a:close/>
                </a:path>
              </a:pathLst>
            </a:custGeom>
            <a:grpFill/>
            <a:ln w="6739"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D6DA10B4-AD49-4EF8-8C25-DA86E051362B}"/>
                </a:ext>
              </a:extLst>
            </p:cNvPr>
            <p:cNvSpPr/>
            <p:nvPr/>
          </p:nvSpPr>
          <p:spPr>
            <a:xfrm>
              <a:off x="2521517" y="1853109"/>
              <a:ext cx="375868" cy="576914"/>
            </a:xfrm>
            <a:custGeom>
              <a:avLst/>
              <a:gdLst>
                <a:gd name="connsiteX0" fmla="*/ 3580 w 290093"/>
                <a:gd name="connsiteY0" fmla="*/ 224186 h 445260"/>
                <a:gd name="connsiteX1" fmla="*/ 3580 w 290093"/>
                <a:gd name="connsiteY1" fmla="*/ 14374 h 445260"/>
                <a:gd name="connsiteX2" fmla="*/ 12350 w 290093"/>
                <a:gd name="connsiteY2" fmla="*/ 4929 h 445260"/>
                <a:gd name="connsiteX3" fmla="*/ 272085 w 290093"/>
                <a:gd name="connsiteY3" fmla="*/ 3580 h 445260"/>
                <a:gd name="connsiteX4" fmla="*/ 281530 w 290093"/>
                <a:gd name="connsiteY4" fmla="*/ 13025 h 445260"/>
                <a:gd name="connsiteX5" fmla="*/ 281530 w 290093"/>
                <a:gd name="connsiteY5" fmla="*/ 73067 h 445260"/>
                <a:gd name="connsiteX6" fmla="*/ 274109 w 290093"/>
                <a:gd name="connsiteY6" fmla="*/ 80488 h 445260"/>
                <a:gd name="connsiteX7" fmla="*/ 93307 w 290093"/>
                <a:gd name="connsiteY7" fmla="*/ 81163 h 445260"/>
                <a:gd name="connsiteX8" fmla="*/ 83862 w 290093"/>
                <a:gd name="connsiteY8" fmla="*/ 90608 h 445260"/>
                <a:gd name="connsiteX9" fmla="*/ 84536 w 290093"/>
                <a:gd name="connsiteY9" fmla="*/ 168191 h 445260"/>
                <a:gd name="connsiteX10" fmla="*/ 93307 w 290093"/>
                <a:gd name="connsiteY10" fmla="*/ 176961 h 445260"/>
                <a:gd name="connsiteX11" fmla="*/ 230932 w 290093"/>
                <a:gd name="connsiteY11" fmla="*/ 175612 h 445260"/>
                <a:gd name="connsiteX12" fmla="*/ 239703 w 290093"/>
                <a:gd name="connsiteY12" fmla="*/ 183708 h 445260"/>
                <a:gd name="connsiteX13" fmla="*/ 240377 w 290093"/>
                <a:gd name="connsiteY13" fmla="*/ 243751 h 445260"/>
                <a:gd name="connsiteX14" fmla="*/ 231607 w 290093"/>
                <a:gd name="connsiteY14" fmla="*/ 252521 h 445260"/>
                <a:gd name="connsiteX15" fmla="*/ 94656 w 290093"/>
                <a:gd name="connsiteY15" fmla="*/ 252521 h 445260"/>
                <a:gd name="connsiteX16" fmla="*/ 84536 w 290093"/>
                <a:gd name="connsiteY16" fmla="*/ 261966 h 445260"/>
                <a:gd name="connsiteX17" fmla="*/ 84536 w 290093"/>
                <a:gd name="connsiteY17" fmla="*/ 357764 h 445260"/>
                <a:gd name="connsiteX18" fmla="*/ 93307 w 290093"/>
                <a:gd name="connsiteY18" fmla="*/ 365860 h 445260"/>
                <a:gd name="connsiteX19" fmla="*/ 279506 w 290093"/>
                <a:gd name="connsiteY19" fmla="*/ 364510 h 445260"/>
                <a:gd name="connsiteX20" fmla="*/ 288951 w 290093"/>
                <a:gd name="connsiteY20" fmla="*/ 373955 h 445260"/>
                <a:gd name="connsiteX21" fmla="*/ 288951 w 290093"/>
                <a:gd name="connsiteY21" fmla="*/ 433998 h 445260"/>
                <a:gd name="connsiteX22" fmla="*/ 282205 w 290093"/>
                <a:gd name="connsiteY22" fmla="*/ 441419 h 445260"/>
                <a:gd name="connsiteX23" fmla="*/ 12350 w 290093"/>
                <a:gd name="connsiteY23" fmla="*/ 442768 h 445260"/>
                <a:gd name="connsiteX24" fmla="*/ 4929 w 290093"/>
                <a:gd name="connsiteY24" fmla="*/ 433998 h 445260"/>
                <a:gd name="connsiteX25" fmla="*/ 4929 w 290093"/>
                <a:gd name="connsiteY25" fmla="*/ 223511 h 445260"/>
                <a:gd name="connsiteX26" fmla="*/ 3580 w 290093"/>
                <a:gd name="connsiteY26" fmla="*/ 224186 h 44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0093" h="445260">
                  <a:moveTo>
                    <a:pt x="3580" y="224186"/>
                  </a:moveTo>
                  <a:cubicBezTo>
                    <a:pt x="3580" y="154024"/>
                    <a:pt x="3580" y="84536"/>
                    <a:pt x="3580" y="14374"/>
                  </a:cubicBezTo>
                  <a:cubicBezTo>
                    <a:pt x="3580" y="7628"/>
                    <a:pt x="4929" y="4929"/>
                    <a:pt x="12350" y="4929"/>
                  </a:cubicBezTo>
                  <a:cubicBezTo>
                    <a:pt x="98704" y="4929"/>
                    <a:pt x="185732" y="4255"/>
                    <a:pt x="272085" y="3580"/>
                  </a:cubicBezTo>
                  <a:cubicBezTo>
                    <a:pt x="279506" y="3580"/>
                    <a:pt x="281530" y="4929"/>
                    <a:pt x="281530" y="13025"/>
                  </a:cubicBezTo>
                  <a:cubicBezTo>
                    <a:pt x="280855" y="33264"/>
                    <a:pt x="281530" y="52828"/>
                    <a:pt x="281530" y="73067"/>
                  </a:cubicBezTo>
                  <a:cubicBezTo>
                    <a:pt x="281530" y="79139"/>
                    <a:pt x="279506" y="80488"/>
                    <a:pt x="274109" y="80488"/>
                  </a:cubicBezTo>
                  <a:cubicBezTo>
                    <a:pt x="214066" y="80488"/>
                    <a:pt x="154024" y="81163"/>
                    <a:pt x="93307" y="81163"/>
                  </a:cubicBezTo>
                  <a:cubicBezTo>
                    <a:pt x="85885" y="81163"/>
                    <a:pt x="83862" y="83187"/>
                    <a:pt x="83862" y="90608"/>
                  </a:cubicBezTo>
                  <a:cubicBezTo>
                    <a:pt x="84536" y="116244"/>
                    <a:pt x="84536" y="142555"/>
                    <a:pt x="84536" y="168191"/>
                  </a:cubicBezTo>
                  <a:cubicBezTo>
                    <a:pt x="84536" y="174938"/>
                    <a:pt x="86560" y="176961"/>
                    <a:pt x="93307" y="176961"/>
                  </a:cubicBezTo>
                  <a:cubicBezTo>
                    <a:pt x="139182" y="176287"/>
                    <a:pt x="185057" y="176287"/>
                    <a:pt x="230932" y="175612"/>
                  </a:cubicBezTo>
                  <a:cubicBezTo>
                    <a:pt x="237679" y="175612"/>
                    <a:pt x="239703" y="176961"/>
                    <a:pt x="239703" y="183708"/>
                  </a:cubicBezTo>
                  <a:cubicBezTo>
                    <a:pt x="239703" y="203947"/>
                    <a:pt x="239703" y="223511"/>
                    <a:pt x="240377" y="243751"/>
                  </a:cubicBezTo>
                  <a:cubicBezTo>
                    <a:pt x="240377" y="250497"/>
                    <a:pt x="239028" y="252521"/>
                    <a:pt x="231607" y="252521"/>
                  </a:cubicBezTo>
                  <a:cubicBezTo>
                    <a:pt x="185732" y="252521"/>
                    <a:pt x="140531" y="253195"/>
                    <a:pt x="94656" y="252521"/>
                  </a:cubicBezTo>
                  <a:cubicBezTo>
                    <a:pt x="87235" y="252521"/>
                    <a:pt x="84536" y="253870"/>
                    <a:pt x="84536" y="261966"/>
                  </a:cubicBezTo>
                  <a:cubicBezTo>
                    <a:pt x="85211" y="293674"/>
                    <a:pt x="85211" y="325382"/>
                    <a:pt x="84536" y="357764"/>
                  </a:cubicBezTo>
                  <a:cubicBezTo>
                    <a:pt x="84536" y="364510"/>
                    <a:pt x="86560" y="366534"/>
                    <a:pt x="93307" y="365860"/>
                  </a:cubicBezTo>
                  <a:cubicBezTo>
                    <a:pt x="155373" y="365185"/>
                    <a:pt x="217440" y="365185"/>
                    <a:pt x="279506" y="364510"/>
                  </a:cubicBezTo>
                  <a:cubicBezTo>
                    <a:pt x="286927" y="364510"/>
                    <a:pt x="288951" y="366534"/>
                    <a:pt x="288951" y="373955"/>
                  </a:cubicBezTo>
                  <a:cubicBezTo>
                    <a:pt x="288276" y="394194"/>
                    <a:pt x="288951" y="413759"/>
                    <a:pt x="288951" y="433998"/>
                  </a:cubicBezTo>
                  <a:cubicBezTo>
                    <a:pt x="288951" y="439395"/>
                    <a:pt x="287602" y="441419"/>
                    <a:pt x="282205" y="441419"/>
                  </a:cubicBezTo>
                  <a:cubicBezTo>
                    <a:pt x="192478" y="441419"/>
                    <a:pt x="102751" y="442094"/>
                    <a:pt x="12350" y="442768"/>
                  </a:cubicBezTo>
                  <a:cubicBezTo>
                    <a:pt x="5604" y="442768"/>
                    <a:pt x="4929" y="440070"/>
                    <a:pt x="4929" y="433998"/>
                  </a:cubicBezTo>
                  <a:cubicBezTo>
                    <a:pt x="4929" y="363836"/>
                    <a:pt x="4929" y="293674"/>
                    <a:pt x="4929" y="223511"/>
                  </a:cubicBezTo>
                  <a:cubicBezTo>
                    <a:pt x="4255" y="224186"/>
                    <a:pt x="3580" y="224186"/>
                    <a:pt x="3580" y="224186"/>
                  </a:cubicBezTo>
                  <a:close/>
                </a:path>
              </a:pathLst>
            </a:custGeom>
            <a:grpFill/>
            <a:ln w="6739"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9A689B10-DF0F-45D4-90E1-ACE87174BE42}"/>
                </a:ext>
              </a:extLst>
            </p:cNvPr>
            <p:cNvSpPr/>
            <p:nvPr/>
          </p:nvSpPr>
          <p:spPr>
            <a:xfrm>
              <a:off x="4168181" y="1836328"/>
              <a:ext cx="445796" cy="594396"/>
            </a:xfrm>
            <a:custGeom>
              <a:avLst/>
              <a:gdLst>
                <a:gd name="connsiteX0" fmla="*/ 239153 w 344064"/>
                <a:gd name="connsiteY0" fmla="*/ 457743 h 458752"/>
                <a:gd name="connsiteX1" fmla="*/ 73867 w 344064"/>
                <a:gd name="connsiteY1" fmla="*/ 404447 h 458752"/>
                <a:gd name="connsiteX2" fmla="*/ 8428 w 344064"/>
                <a:gd name="connsiteY2" fmla="*/ 282338 h 458752"/>
                <a:gd name="connsiteX3" fmla="*/ 27317 w 344064"/>
                <a:gd name="connsiteY3" fmla="*/ 121774 h 458752"/>
                <a:gd name="connsiteX4" fmla="*/ 191254 w 344064"/>
                <a:gd name="connsiteY4" fmla="*/ 5737 h 458752"/>
                <a:gd name="connsiteX5" fmla="*/ 337650 w 344064"/>
                <a:gd name="connsiteY5" fmla="*/ 25976 h 458752"/>
                <a:gd name="connsiteX6" fmla="*/ 343722 w 344064"/>
                <a:gd name="connsiteY6" fmla="*/ 36770 h 458752"/>
                <a:gd name="connsiteX7" fmla="*/ 336301 w 344064"/>
                <a:gd name="connsiteY7" fmla="*/ 99511 h 458752"/>
                <a:gd name="connsiteX8" fmla="*/ 329554 w 344064"/>
                <a:gd name="connsiteY8" fmla="*/ 103559 h 458752"/>
                <a:gd name="connsiteX9" fmla="*/ 236455 w 344064"/>
                <a:gd name="connsiteY9" fmla="*/ 81296 h 458752"/>
                <a:gd name="connsiteX10" fmla="*/ 94106 w 344064"/>
                <a:gd name="connsiteY10" fmla="*/ 185865 h 458752"/>
                <a:gd name="connsiteX11" fmla="*/ 104226 w 344064"/>
                <a:gd name="connsiteY11" fmla="*/ 307974 h 458752"/>
                <a:gd name="connsiteX12" fmla="*/ 214866 w 344064"/>
                <a:gd name="connsiteY12" fmla="*/ 380835 h 458752"/>
                <a:gd name="connsiteX13" fmla="*/ 328880 w 344064"/>
                <a:gd name="connsiteY13" fmla="*/ 357897 h 458752"/>
                <a:gd name="connsiteX14" fmla="*/ 337650 w 344064"/>
                <a:gd name="connsiteY14" fmla="*/ 363294 h 458752"/>
                <a:gd name="connsiteX15" fmla="*/ 345071 w 344064"/>
                <a:gd name="connsiteY15" fmla="*/ 424012 h 458752"/>
                <a:gd name="connsiteX16" fmla="*/ 338999 w 344064"/>
                <a:gd name="connsiteY16" fmla="*/ 434806 h 458752"/>
                <a:gd name="connsiteX17" fmla="*/ 239153 w 344064"/>
                <a:gd name="connsiteY17" fmla="*/ 457743 h 45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064" h="458752">
                  <a:moveTo>
                    <a:pt x="239153" y="457743"/>
                  </a:moveTo>
                  <a:cubicBezTo>
                    <a:pt x="166292" y="458418"/>
                    <a:pt x="115695" y="442901"/>
                    <a:pt x="73867" y="404447"/>
                  </a:cubicBezTo>
                  <a:cubicBezTo>
                    <a:pt x="37437" y="371390"/>
                    <a:pt x="16523" y="330237"/>
                    <a:pt x="8428" y="282338"/>
                  </a:cubicBezTo>
                  <a:cubicBezTo>
                    <a:pt x="-1017" y="227018"/>
                    <a:pt x="2356" y="173047"/>
                    <a:pt x="27317" y="121774"/>
                  </a:cubicBezTo>
                  <a:cubicBezTo>
                    <a:pt x="60375" y="52962"/>
                    <a:pt x="116369" y="15182"/>
                    <a:pt x="191254" y="5737"/>
                  </a:cubicBezTo>
                  <a:cubicBezTo>
                    <a:pt x="241852" y="-335"/>
                    <a:pt x="290426" y="6412"/>
                    <a:pt x="337650" y="25976"/>
                  </a:cubicBezTo>
                  <a:cubicBezTo>
                    <a:pt x="343047" y="28000"/>
                    <a:pt x="344396" y="30699"/>
                    <a:pt x="343722" y="36770"/>
                  </a:cubicBezTo>
                  <a:cubicBezTo>
                    <a:pt x="341023" y="57684"/>
                    <a:pt x="338325" y="78598"/>
                    <a:pt x="336301" y="99511"/>
                  </a:cubicBezTo>
                  <a:cubicBezTo>
                    <a:pt x="335626" y="104909"/>
                    <a:pt x="334277" y="105583"/>
                    <a:pt x="329554" y="103559"/>
                  </a:cubicBezTo>
                  <a:cubicBezTo>
                    <a:pt x="299196" y="93440"/>
                    <a:pt x="268162" y="84669"/>
                    <a:pt x="236455" y="81296"/>
                  </a:cubicBezTo>
                  <a:cubicBezTo>
                    <a:pt x="162245" y="73875"/>
                    <a:pt x="108948" y="113004"/>
                    <a:pt x="94106" y="185865"/>
                  </a:cubicBezTo>
                  <a:cubicBezTo>
                    <a:pt x="86011" y="227692"/>
                    <a:pt x="87360" y="268845"/>
                    <a:pt x="104226" y="307974"/>
                  </a:cubicBezTo>
                  <a:cubicBezTo>
                    <a:pt x="125140" y="355873"/>
                    <a:pt x="163594" y="378811"/>
                    <a:pt x="214866" y="380835"/>
                  </a:cubicBezTo>
                  <a:cubicBezTo>
                    <a:pt x="254670" y="382184"/>
                    <a:pt x="291775" y="370715"/>
                    <a:pt x="328880" y="357897"/>
                  </a:cubicBezTo>
                  <a:cubicBezTo>
                    <a:pt x="335626" y="355199"/>
                    <a:pt x="336975" y="356548"/>
                    <a:pt x="337650" y="363294"/>
                  </a:cubicBezTo>
                  <a:cubicBezTo>
                    <a:pt x="339674" y="383533"/>
                    <a:pt x="342372" y="403773"/>
                    <a:pt x="345071" y="424012"/>
                  </a:cubicBezTo>
                  <a:cubicBezTo>
                    <a:pt x="345746" y="430083"/>
                    <a:pt x="343722" y="432107"/>
                    <a:pt x="338999" y="434806"/>
                  </a:cubicBezTo>
                  <a:cubicBezTo>
                    <a:pt x="301894" y="451672"/>
                    <a:pt x="262765" y="457743"/>
                    <a:pt x="239153" y="457743"/>
                  </a:cubicBezTo>
                  <a:close/>
                </a:path>
              </a:pathLst>
            </a:custGeom>
            <a:grpFill/>
            <a:ln w="6739"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716661F2-1E7C-4D68-B212-CDB4752A6A8E}"/>
                </a:ext>
              </a:extLst>
            </p:cNvPr>
            <p:cNvSpPr/>
            <p:nvPr/>
          </p:nvSpPr>
          <p:spPr>
            <a:xfrm>
              <a:off x="1479883" y="1849613"/>
              <a:ext cx="445796" cy="594396"/>
            </a:xfrm>
            <a:custGeom>
              <a:avLst/>
              <a:gdLst>
                <a:gd name="connsiteX0" fmla="*/ 224624 w 344064"/>
                <a:gd name="connsiteY0" fmla="*/ 3580 h 458752"/>
                <a:gd name="connsiteX1" fmla="*/ 336613 w 344064"/>
                <a:gd name="connsiteY1" fmla="*/ 24494 h 458752"/>
                <a:gd name="connsiteX2" fmla="*/ 344034 w 344064"/>
                <a:gd name="connsiteY2" fmla="*/ 36637 h 458752"/>
                <a:gd name="connsiteX3" fmla="*/ 337288 w 344064"/>
                <a:gd name="connsiteY3" fmla="*/ 98029 h 458752"/>
                <a:gd name="connsiteX4" fmla="*/ 329867 w 344064"/>
                <a:gd name="connsiteY4" fmla="*/ 102751 h 458752"/>
                <a:gd name="connsiteX5" fmla="*/ 236093 w 344064"/>
                <a:gd name="connsiteY5" fmla="*/ 80488 h 458752"/>
                <a:gd name="connsiteX6" fmla="*/ 126127 w 344064"/>
                <a:gd name="connsiteY6" fmla="*/ 118268 h 458752"/>
                <a:gd name="connsiteX7" fmla="*/ 91721 w 344064"/>
                <a:gd name="connsiteY7" fmla="*/ 197201 h 458752"/>
                <a:gd name="connsiteX8" fmla="*/ 103864 w 344064"/>
                <a:gd name="connsiteY8" fmla="*/ 307166 h 458752"/>
                <a:gd name="connsiteX9" fmla="*/ 215179 w 344064"/>
                <a:gd name="connsiteY9" fmla="*/ 380027 h 458752"/>
                <a:gd name="connsiteX10" fmla="*/ 327169 w 344064"/>
                <a:gd name="connsiteY10" fmla="*/ 357089 h 458752"/>
                <a:gd name="connsiteX11" fmla="*/ 337288 w 344064"/>
                <a:gd name="connsiteY11" fmla="*/ 363161 h 458752"/>
                <a:gd name="connsiteX12" fmla="*/ 344709 w 344064"/>
                <a:gd name="connsiteY12" fmla="*/ 423879 h 458752"/>
                <a:gd name="connsiteX13" fmla="*/ 340661 w 344064"/>
                <a:gd name="connsiteY13" fmla="*/ 431974 h 458752"/>
                <a:gd name="connsiteX14" fmla="*/ 122079 w 344064"/>
                <a:gd name="connsiteY14" fmla="*/ 434673 h 458752"/>
                <a:gd name="connsiteX15" fmla="*/ 10764 w 344064"/>
                <a:gd name="connsiteY15" fmla="*/ 289626 h 458752"/>
                <a:gd name="connsiteX16" fmla="*/ 31678 w 344064"/>
                <a:gd name="connsiteY16" fmla="*/ 112196 h 458752"/>
                <a:gd name="connsiteX17" fmla="*/ 188868 w 344064"/>
                <a:gd name="connsiteY17" fmla="*/ 5604 h 458752"/>
                <a:gd name="connsiteX18" fmla="*/ 206409 w 344064"/>
                <a:gd name="connsiteY18" fmla="*/ 4255 h 458752"/>
                <a:gd name="connsiteX19" fmla="*/ 224624 w 344064"/>
                <a:gd name="connsiteY19" fmla="*/ 3580 h 45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064" h="458752">
                  <a:moveTo>
                    <a:pt x="224624" y="3580"/>
                  </a:moveTo>
                  <a:cubicBezTo>
                    <a:pt x="263078" y="3580"/>
                    <a:pt x="300858" y="9652"/>
                    <a:pt x="336613" y="24494"/>
                  </a:cubicBezTo>
                  <a:cubicBezTo>
                    <a:pt x="342685" y="27192"/>
                    <a:pt x="344709" y="29891"/>
                    <a:pt x="344034" y="36637"/>
                  </a:cubicBezTo>
                  <a:cubicBezTo>
                    <a:pt x="341336" y="56876"/>
                    <a:pt x="339312" y="77115"/>
                    <a:pt x="337288" y="98029"/>
                  </a:cubicBezTo>
                  <a:cubicBezTo>
                    <a:pt x="336613" y="104101"/>
                    <a:pt x="335264" y="104101"/>
                    <a:pt x="329867" y="102751"/>
                  </a:cubicBezTo>
                  <a:cubicBezTo>
                    <a:pt x="299508" y="91957"/>
                    <a:pt x="268475" y="83187"/>
                    <a:pt x="236093" y="80488"/>
                  </a:cubicBezTo>
                  <a:cubicBezTo>
                    <a:pt x="194265" y="77115"/>
                    <a:pt x="155811" y="85886"/>
                    <a:pt x="126127" y="118268"/>
                  </a:cubicBezTo>
                  <a:cubicBezTo>
                    <a:pt x="105213" y="140531"/>
                    <a:pt x="95768" y="167517"/>
                    <a:pt x="91721" y="197201"/>
                  </a:cubicBezTo>
                  <a:cubicBezTo>
                    <a:pt x="86998" y="234980"/>
                    <a:pt x="88347" y="272085"/>
                    <a:pt x="103864" y="307166"/>
                  </a:cubicBezTo>
                  <a:cubicBezTo>
                    <a:pt x="124778" y="355066"/>
                    <a:pt x="163232" y="378678"/>
                    <a:pt x="215179" y="380027"/>
                  </a:cubicBezTo>
                  <a:cubicBezTo>
                    <a:pt x="254308" y="381376"/>
                    <a:pt x="290738" y="369908"/>
                    <a:pt x="327169" y="357089"/>
                  </a:cubicBezTo>
                  <a:cubicBezTo>
                    <a:pt x="335939" y="353716"/>
                    <a:pt x="336613" y="353716"/>
                    <a:pt x="337288" y="363161"/>
                  </a:cubicBezTo>
                  <a:cubicBezTo>
                    <a:pt x="339987" y="383400"/>
                    <a:pt x="342011" y="403639"/>
                    <a:pt x="344709" y="423879"/>
                  </a:cubicBezTo>
                  <a:cubicBezTo>
                    <a:pt x="345384" y="427252"/>
                    <a:pt x="345384" y="430625"/>
                    <a:pt x="340661" y="431974"/>
                  </a:cubicBezTo>
                  <a:cubicBezTo>
                    <a:pt x="269150" y="462333"/>
                    <a:pt x="194940" y="469079"/>
                    <a:pt x="122079" y="434673"/>
                  </a:cubicBezTo>
                  <a:cubicBezTo>
                    <a:pt x="60013" y="406338"/>
                    <a:pt x="24932" y="355066"/>
                    <a:pt x="10764" y="289626"/>
                  </a:cubicBezTo>
                  <a:cubicBezTo>
                    <a:pt x="-2729" y="228234"/>
                    <a:pt x="1994" y="168191"/>
                    <a:pt x="31678" y="112196"/>
                  </a:cubicBezTo>
                  <a:cubicBezTo>
                    <a:pt x="65410" y="49455"/>
                    <a:pt x="118706" y="15049"/>
                    <a:pt x="188868" y="5604"/>
                  </a:cubicBezTo>
                  <a:cubicBezTo>
                    <a:pt x="194940" y="4929"/>
                    <a:pt x="200337" y="4255"/>
                    <a:pt x="206409" y="4255"/>
                  </a:cubicBezTo>
                  <a:cubicBezTo>
                    <a:pt x="213155" y="3580"/>
                    <a:pt x="218552" y="3580"/>
                    <a:pt x="224624" y="3580"/>
                  </a:cubicBezTo>
                  <a:close/>
                </a:path>
              </a:pathLst>
            </a:custGeom>
            <a:grpFill/>
            <a:ln w="6739"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F9B75962-8BE1-4D88-8144-0B1B21EAD2C1}"/>
                </a:ext>
              </a:extLst>
            </p:cNvPr>
            <p:cNvSpPr/>
            <p:nvPr/>
          </p:nvSpPr>
          <p:spPr>
            <a:xfrm>
              <a:off x="2625536" y="1650108"/>
              <a:ext cx="174822" cy="157341"/>
            </a:xfrm>
            <a:custGeom>
              <a:avLst/>
              <a:gdLst>
                <a:gd name="connsiteX0" fmla="*/ 133785 w 134927"/>
                <a:gd name="connsiteY0" fmla="*/ 39495 h 121434"/>
                <a:gd name="connsiteX1" fmla="*/ 133785 w 134927"/>
                <a:gd name="connsiteY1" fmla="*/ 70528 h 121434"/>
                <a:gd name="connsiteX2" fmla="*/ 127713 w 134927"/>
                <a:gd name="connsiteY2" fmla="*/ 79298 h 121434"/>
                <a:gd name="connsiteX3" fmla="*/ 11001 w 134927"/>
                <a:gd name="connsiteY3" fmla="*/ 118427 h 121434"/>
                <a:gd name="connsiteX4" fmla="*/ 3580 w 134927"/>
                <a:gd name="connsiteY4" fmla="*/ 113705 h 121434"/>
                <a:gd name="connsiteX5" fmla="*/ 3580 w 134927"/>
                <a:gd name="connsiteY5" fmla="*/ 72552 h 121434"/>
                <a:gd name="connsiteX6" fmla="*/ 8977 w 134927"/>
                <a:gd name="connsiteY6" fmla="*/ 63782 h 121434"/>
                <a:gd name="connsiteX7" fmla="*/ 127038 w 134927"/>
                <a:gd name="connsiteY7" fmla="*/ 5088 h 121434"/>
                <a:gd name="connsiteX8" fmla="*/ 133785 w 134927"/>
                <a:gd name="connsiteY8" fmla="*/ 9136 h 121434"/>
                <a:gd name="connsiteX9" fmla="*/ 133785 w 134927"/>
                <a:gd name="connsiteY9" fmla="*/ 39495 h 121434"/>
                <a:gd name="connsiteX10" fmla="*/ 133785 w 134927"/>
                <a:gd name="connsiteY10" fmla="*/ 39495 h 12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927" h="121434">
                  <a:moveTo>
                    <a:pt x="133785" y="39495"/>
                  </a:moveTo>
                  <a:cubicBezTo>
                    <a:pt x="133785" y="49614"/>
                    <a:pt x="133785" y="59734"/>
                    <a:pt x="133785" y="70528"/>
                  </a:cubicBezTo>
                  <a:cubicBezTo>
                    <a:pt x="133785" y="75251"/>
                    <a:pt x="132435" y="77275"/>
                    <a:pt x="127713" y="79298"/>
                  </a:cubicBezTo>
                  <a:cubicBezTo>
                    <a:pt x="88584" y="92117"/>
                    <a:pt x="50130" y="104935"/>
                    <a:pt x="11001" y="118427"/>
                  </a:cubicBezTo>
                  <a:cubicBezTo>
                    <a:pt x="5604" y="120451"/>
                    <a:pt x="3580" y="119777"/>
                    <a:pt x="3580" y="113705"/>
                  </a:cubicBezTo>
                  <a:cubicBezTo>
                    <a:pt x="4255" y="100212"/>
                    <a:pt x="3580" y="86045"/>
                    <a:pt x="3580" y="72552"/>
                  </a:cubicBezTo>
                  <a:cubicBezTo>
                    <a:pt x="3580" y="67830"/>
                    <a:pt x="4929" y="65806"/>
                    <a:pt x="8977" y="63782"/>
                  </a:cubicBezTo>
                  <a:cubicBezTo>
                    <a:pt x="48106" y="44217"/>
                    <a:pt x="87909" y="24653"/>
                    <a:pt x="127038" y="5088"/>
                  </a:cubicBezTo>
                  <a:cubicBezTo>
                    <a:pt x="131761" y="2390"/>
                    <a:pt x="133785" y="3065"/>
                    <a:pt x="133785" y="9136"/>
                  </a:cubicBezTo>
                  <a:cubicBezTo>
                    <a:pt x="133785" y="17907"/>
                    <a:pt x="133785" y="28701"/>
                    <a:pt x="133785" y="39495"/>
                  </a:cubicBezTo>
                  <a:cubicBezTo>
                    <a:pt x="133785" y="39495"/>
                    <a:pt x="133785" y="39495"/>
                    <a:pt x="133785" y="39495"/>
                  </a:cubicBezTo>
                  <a:close/>
                </a:path>
              </a:pathLst>
            </a:custGeom>
            <a:grpFill/>
            <a:ln w="6739" cap="flat">
              <a:noFill/>
              <a:prstDash val="solid"/>
              <a:miter/>
            </a:ln>
          </p:spPr>
          <p:txBody>
            <a:bodyPr rtlCol="0" anchor="ctr"/>
            <a:lstStyle/>
            <a:p>
              <a:endParaRPr lang="fr-FR"/>
            </a:p>
          </p:txBody>
        </p:sp>
      </p:grpSp>
      <p:sp>
        <p:nvSpPr>
          <p:cNvPr id="18" name="Freeform 9">
            <a:extLst>
              <a:ext uri="{FF2B5EF4-FFF2-40B4-BE49-F238E27FC236}">
                <a16:creationId xmlns:a16="http://schemas.microsoft.com/office/drawing/2014/main" id="{9EACD566-675B-41A5-9924-D991B10118E2}"/>
              </a:ext>
            </a:extLst>
          </p:cNvPr>
          <p:cNvSpPr>
            <a:spLocks/>
          </p:cNvSpPr>
          <p:nvPr userDrawn="1"/>
        </p:nvSpPr>
        <p:spPr bwMode="auto">
          <a:xfrm>
            <a:off x="11068899" y="5849168"/>
            <a:ext cx="1016268" cy="959213"/>
          </a:xfrm>
          <a:custGeom>
            <a:avLst/>
            <a:gdLst>
              <a:gd name="T0" fmla="*/ 1761 w 1862"/>
              <a:gd name="T1" fmla="*/ 1038 h 1758"/>
              <a:gd name="T2" fmla="*/ 1255 w 1862"/>
              <a:gd name="T3" fmla="*/ 1529 h 1758"/>
              <a:gd name="T4" fmla="*/ 541 w 1862"/>
              <a:gd name="T5" fmla="*/ 1720 h 1758"/>
              <a:gd name="T6" fmla="*/ 72 w 1862"/>
              <a:gd name="T7" fmla="*/ 1260 h 1758"/>
              <a:gd name="T8" fmla="*/ 132 w 1862"/>
              <a:gd name="T9" fmla="*/ 498 h 1758"/>
              <a:gd name="T10" fmla="*/ 639 w 1862"/>
              <a:gd name="T11" fmla="*/ 59 h 1758"/>
              <a:gd name="T12" fmla="*/ 1307 w 1862"/>
              <a:gd name="T13" fmla="*/ 133 h 1758"/>
              <a:gd name="T14" fmla="*/ 1775 w 1862"/>
              <a:gd name="T15" fmla="*/ 539 h 1758"/>
              <a:gd name="T16" fmla="*/ 1761 w 1862"/>
              <a:gd name="T17" fmla="*/ 1038 h 1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2" h="1758">
                <a:moveTo>
                  <a:pt x="1761" y="1038"/>
                </a:moveTo>
                <a:cubicBezTo>
                  <a:pt x="1661" y="1212"/>
                  <a:pt x="1477" y="1391"/>
                  <a:pt x="1255" y="1529"/>
                </a:cubicBezTo>
                <a:cubicBezTo>
                  <a:pt x="1034" y="1665"/>
                  <a:pt x="776" y="1758"/>
                  <a:pt x="541" y="1720"/>
                </a:cubicBezTo>
                <a:cubicBezTo>
                  <a:pt x="305" y="1681"/>
                  <a:pt x="143" y="1499"/>
                  <a:pt x="72" y="1260"/>
                </a:cubicBezTo>
                <a:cubicBezTo>
                  <a:pt x="0" y="1023"/>
                  <a:pt x="20" y="728"/>
                  <a:pt x="132" y="498"/>
                </a:cubicBezTo>
                <a:cubicBezTo>
                  <a:pt x="246" y="267"/>
                  <a:pt x="429" y="116"/>
                  <a:pt x="639" y="59"/>
                </a:cubicBezTo>
                <a:cubicBezTo>
                  <a:pt x="849" y="0"/>
                  <a:pt x="1085" y="34"/>
                  <a:pt x="1307" y="133"/>
                </a:cubicBezTo>
                <a:cubicBezTo>
                  <a:pt x="1528" y="238"/>
                  <a:pt x="1692" y="385"/>
                  <a:pt x="1775" y="539"/>
                </a:cubicBezTo>
                <a:cubicBezTo>
                  <a:pt x="1859" y="696"/>
                  <a:pt x="1862" y="859"/>
                  <a:pt x="1761" y="1038"/>
                </a:cubicBezTo>
                <a:close/>
              </a:path>
            </a:pathLst>
          </a:custGeom>
          <a:noFill/>
          <a:ln w="6350">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9" name="Espace réservé du numéro de diapositive 5">
            <a:extLst>
              <a:ext uri="{FF2B5EF4-FFF2-40B4-BE49-F238E27FC236}">
                <a16:creationId xmlns:a16="http://schemas.microsoft.com/office/drawing/2014/main" id="{164FBB85-5BE2-421E-A3F2-E70DBA3BCEAF}"/>
              </a:ext>
            </a:extLst>
          </p:cNvPr>
          <p:cNvSpPr txBox="1">
            <a:spLocks/>
          </p:cNvSpPr>
          <p:nvPr userDrawn="1"/>
        </p:nvSpPr>
        <p:spPr>
          <a:xfrm>
            <a:off x="11301519" y="6362510"/>
            <a:ext cx="573660" cy="365125"/>
          </a:xfrm>
          <a:prstGeom prst="rect">
            <a:avLst/>
          </a:prstGeom>
        </p:spPr>
        <p:txBody>
          <a:bodyPr vert="horz" lIns="91440" tIns="45720" rIns="91440" bIns="45720" rtlCol="0" anchor="ctr"/>
          <a:lstStyle>
            <a:defPPr>
              <a:defRPr lang="fr-FR"/>
            </a:defPPr>
            <a:lvl1pPr marL="0" algn="ct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657BA9-EC5E-40D7-BBDA-32C61981E3FD}" type="slidenum">
              <a:rPr lang="fr-FR" smtClean="0"/>
              <a:pPr/>
              <a:t>‹#›</a:t>
            </a:fld>
            <a:endParaRPr lang="fr-FR"/>
          </a:p>
        </p:txBody>
      </p:sp>
    </p:spTree>
    <p:extLst>
      <p:ext uri="{BB962C8B-B14F-4D97-AF65-F5344CB8AC3E}">
        <p14:creationId xmlns:p14="http://schemas.microsoft.com/office/powerpoint/2010/main" val="54482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2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C6637D-E9D4-4296-9A20-6000A6381FD8}"/>
              </a:ext>
            </a:extLst>
          </p:cNvPr>
          <p:cNvSpPr>
            <a:spLocks noGrp="1"/>
          </p:cNvSpPr>
          <p:nvPr>
            <p:ph type="title"/>
          </p:nvPr>
        </p:nvSpPr>
        <p:spPr/>
        <p:txBody>
          <a:bodyPr/>
          <a:lstStyle/>
          <a:p>
            <a:r>
              <a:rPr lang="fr-FR"/>
              <a:t>Modifiez le style du titre</a:t>
            </a:r>
          </a:p>
        </p:txBody>
      </p:sp>
      <p:sp>
        <p:nvSpPr>
          <p:cNvPr id="6" name="Espace réservé du numéro de diapositive 5">
            <a:extLst>
              <a:ext uri="{FF2B5EF4-FFF2-40B4-BE49-F238E27FC236}">
                <a16:creationId xmlns:a16="http://schemas.microsoft.com/office/drawing/2014/main" id="{3ACFCC40-4AE9-4976-9A97-AF86F60C2D51}"/>
              </a:ext>
            </a:extLst>
          </p:cNvPr>
          <p:cNvSpPr>
            <a:spLocks noGrp="1"/>
          </p:cNvSpPr>
          <p:nvPr>
            <p:ph type="sldNum" sz="quarter" idx="12"/>
          </p:nvPr>
        </p:nvSpPr>
        <p:spPr>
          <a:xfrm>
            <a:off x="11167400" y="6244527"/>
            <a:ext cx="573660" cy="337721"/>
          </a:xfrm>
        </p:spPr>
        <p:txBody>
          <a:bodyPr/>
          <a:lstStyle>
            <a:lvl1pPr>
              <a:defRPr>
                <a:solidFill>
                  <a:schemeClr val="bg1"/>
                </a:solidFill>
              </a:defRPr>
            </a:lvl1pPr>
          </a:lstStyle>
          <a:p>
            <a:fld id="{1B657BA9-EC5E-40D7-BBDA-32C61981E3FD}" type="slidenum">
              <a:rPr lang="fr-FR" smtClean="0"/>
              <a:pPr/>
              <a:t>‹#›</a:t>
            </a:fld>
            <a:endParaRPr lang="fr-FR"/>
          </a:p>
        </p:txBody>
      </p:sp>
      <p:sp>
        <p:nvSpPr>
          <p:cNvPr id="12" name="Espace réservé du texte 11">
            <a:extLst>
              <a:ext uri="{FF2B5EF4-FFF2-40B4-BE49-F238E27FC236}">
                <a16:creationId xmlns:a16="http://schemas.microsoft.com/office/drawing/2014/main" id="{ADC5A1EA-2961-444A-AA76-3A86355046FF}"/>
              </a:ext>
            </a:extLst>
          </p:cNvPr>
          <p:cNvSpPr>
            <a:spLocks noGrp="1"/>
          </p:cNvSpPr>
          <p:nvPr>
            <p:ph type="body" sz="quarter" idx="13"/>
          </p:nvPr>
        </p:nvSpPr>
        <p:spPr>
          <a:xfrm>
            <a:off x="838200" y="2062976"/>
            <a:ext cx="5004000" cy="407019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Espace réservé du texte 11">
            <a:extLst>
              <a:ext uri="{FF2B5EF4-FFF2-40B4-BE49-F238E27FC236}">
                <a16:creationId xmlns:a16="http://schemas.microsoft.com/office/drawing/2014/main" id="{0DBB3B23-BAAE-4D7C-AE53-8114659861DD}"/>
              </a:ext>
            </a:extLst>
          </p:cNvPr>
          <p:cNvSpPr>
            <a:spLocks noGrp="1"/>
          </p:cNvSpPr>
          <p:nvPr>
            <p:ph type="body" sz="quarter" idx="14"/>
          </p:nvPr>
        </p:nvSpPr>
        <p:spPr>
          <a:xfrm>
            <a:off x="6349800" y="2062976"/>
            <a:ext cx="5004000" cy="407019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38472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re et contenu ">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C6637D-E9D4-4296-9A20-6000A6381FD8}"/>
              </a:ext>
            </a:extLst>
          </p:cNvPr>
          <p:cNvSpPr>
            <a:spLocks noGrp="1"/>
          </p:cNvSpPr>
          <p:nvPr>
            <p:ph type="title"/>
          </p:nvPr>
        </p:nvSpPr>
        <p:spPr/>
        <p:txBody>
          <a:bodyPr/>
          <a:lstStyle/>
          <a:p>
            <a:r>
              <a:rPr lang="fr-FR"/>
              <a:t>Modifiez le style du titre</a:t>
            </a:r>
          </a:p>
        </p:txBody>
      </p:sp>
      <p:sp>
        <p:nvSpPr>
          <p:cNvPr id="6" name="Espace réservé du numéro de diapositive 5">
            <a:extLst>
              <a:ext uri="{FF2B5EF4-FFF2-40B4-BE49-F238E27FC236}">
                <a16:creationId xmlns:a16="http://schemas.microsoft.com/office/drawing/2014/main" id="{3ACFCC40-4AE9-4976-9A97-AF86F60C2D51}"/>
              </a:ext>
            </a:extLst>
          </p:cNvPr>
          <p:cNvSpPr>
            <a:spLocks noGrp="1"/>
          </p:cNvSpPr>
          <p:nvPr>
            <p:ph type="sldNum" sz="quarter" idx="12"/>
          </p:nvPr>
        </p:nvSpPr>
        <p:spPr/>
        <p:txBody>
          <a:bodyPr/>
          <a:lstStyle/>
          <a:p>
            <a:fld id="{1B657BA9-EC5E-40D7-BBDA-32C61981E3FD}" type="slidenum">
              <a:rPr lang="fr-FR" smtClean="0"/>
              <a:t>‹#›</a:t>
            </a:fld>
            <a:endParaRPr lang="fr-FR"/>
          </a:p>
        </p:txBody>
      </p:sp>
      <p:sp>
        <p:nvSpPr>
          <p:cNvPr id="12" name="Espace réservé du texte 11">
            <a:extLst>
              <a:ext uri="{FF2B5EF4-FFF2-40B4-BE49-F238E27FC236}">
                <a16:creationId xmlns:a16="http://schemas.microsoft.com/office/drawing/2014/main" id="{ADC5A1EA-2961-444A-AA76-3A86355046FF}"/>
              </a:ext>
            </a:extLst>
          </p:cNvPr>
          <p:cNvSpPr>
            <a:spLocks noGrp="1"/>
          </p:cNvSpPr>
          <p:nvPr>
            <p:ph type="body" sz="quarter" idx="13"/>
          </p:nvPr>
        </p:nvSpPr>
        <p:spPr>
          <a:xfrm>
            <a:off x="838200" y="2062976"/>
            <a:ext cx="10515600" cy="407019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876945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B3E269A-455E-45D9-8244-AA11EE202016}"/>
              </a:ext>
            </a:extLst>
          </p:cNvPr>
          <p:cNvSpPr>
            <a:spLocks noGrp="1"/>
          </p:cNvSpPr>
          <p:nvPr>
            <p:ph type="title"/>
          </p:nvPr>
        </p:nvSpPr>
        <p:spPr>
          <a:xfrm>
            <a:off x="1617117" y="525925"/>
            <a:ext cx="8957767" cy="535531"/>
          </a:xfrm>
          <a:prstGeom prst="rect">
            <a:avLst/>
          </a:prstGeom>
        </p:spPr>
        <p:txBody>
          <a:bodyPr wrap="square">
            <a:spAutoFit/>
          </a:bodyPr>
          <a:lstStyle/>
          <a:p>
            <a:pPr marL="0" lvl="0"/>
            <a:r>
              <a:rPr lang="fr-FR"/>
              <a:t>Modifiez le style du titre</a:t>
            </a:r>
          </a:p>
        </p:txBody>
      </p:sp>
      <p:sp>
        <p:nvSpPr>
          <p:cNvPr id="3" name="Espace réservé du texte 2">
            <a:extLst>
              <a:ext uri="{FF2B5EF4-FFF2-40B4-BE49-F238E27FC236}">
                <a16:creationId xmlns:a16="http://schemas.microsoft.com/office/drawing/2014/main" id="{EC91DDB1-CDA9-42DD-BF56-F6617EC743E3}"/>
              </a:ext>
            </a:extLst>
          </p:cNvPr>
          <p:cNvSpPr>
            <a:spLocks noGrp="1"/>
          </p:cNvSpPr>
          <p:nvPr>
            <p:ph type="body" idx="1"/>
          </p:nvPr>
        </p:nvSpPr>
        <p:spPr>
          <a:xfrm>
            <a:off x="838200" y="2062975"/>
            <a:ext cx="10515600" cy="4113987"/>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6" name="Freeform 5">
            <a:extLst>
              <a:ext uri="{FF2B5EF4-FFF2-40B4-BE49-F238E27FC236}">
                <a16:creationId xmlns:a16="http://schemas.microsoft.com/office/drawing/2014/main" id="{7087CC2A-74B4-4FF8-B75C-83EA62F29839}"/>
              </a:ext>
            </a:extLst>
          </p:cNvPr>
          <p:cNvSpPr>
            <a:spLocks/>
          </p:cNvSpPr>
          <p:nvPr userDrawn="1"/>
        </p:nvSpPr>
        <p:spPr bwMode="auto">
          <a:xfrm>
            <a:off x="10859608" y="5718034"/>
            <a:ext cx="985437" cy="872084"/>
          </a:xfrm>
          <a:custGeom>
            <a:avLst/>
            <a:gdLst>
              <a:gd name="T0" fmla="*/ 1924 w 1944"/>
              <a:gd name="T1" fmla="*/ 935 h 1720"/>
              <a:gd name="T2" fmla="*/ 1703 w 1944"/>
              <a:gd name="T3" fmla="*/ 1584 h 1720"/>
              <a:gd name="T4" fmla="*/ 998 w 1944"/>
              <a:gd name="T5" fmla="*/ 1662 h 1720"/>
              <a:gd name="T6" fmla="*/ 246 w 1944"/>
              <a:gd name="T7" fmla="*/ 1346 h 1720"/>
              <a:gd name="T8" fmla="*/ 56 w 1944"/>
              <a:gd name="T9" fmla="*/ 950 h 1720"/>
              <a:gd name="T10" fmla="*/ 434 w 1944"/>
              <a:gd name="T11" fmla="*/ 511 h 1720"/>
              <a:gd name="T12" fmla="*/ 1037 w 1944"/>
              <a:gd name="T13" fmla="*/ 100 h 1720"/>
              <a:gd name="T14" fmla="*/ 1623 w 1944"/>
              <a:gd name="T15" fmla="*/ 191 h 1720"/>
              <a:gd name="T16" fmla="*/ 1924 w 1944"/>
              <a:gd name="T17" fmla="*/ 935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4" h="1720">
                <a:moveTo>
                  <a:pt x="1924" y="935"/>
                </a:moveTo>
                <a:cubicBezTo>
                  <a:pt x="1944" y="1230"/>
                  <a:pt x="1865" y="1463"/>
                  <a:pt x="1703" y="1584"/>
                </a:cubicBezTo>
                <a:cubicBezTo>
                  <a:pt x="1541" y="1708"/>
                  <a:pt x="1296" y="1720"/>
                  <a:pt x="998" y="1662"/>
                </a:cubicBezTo>
                <a:cubicBezTo>
                  <a:pt x="703" y="1601"/>
                  <a:pt x="421" y="1470"/>
                  <a:pt x="246" y="1346"/>
                </a:cubicBezTo>
                <a:cubicBezTo>
                  <a:pt x="69" y="1217"/>
                  <a:pt x="0" y="1094"/>
                  <a:pt x="56" y="950"/>
                </a:cubicBezTo>
                <a:cubicBezTo>
                  <a:pt x="109" y="811"/>
                  <a:pt x="259" y="665"/>
                  <a:pt x="434" y="511"/>
                </a:cubicBezTo>
                <a:cubicBezTo>
                  <a:pt x="612" y="359"/>
                  <a:pt x="816" y="198"/>
                  <a:pt x="1037" y="100"/>
                </a:cubicBezTo>
                <a:cubicBezTo>
                  <a:pt x="1256" y="0"/>
                  <a:pt x="1461" y="30"/>
                  <a:pt x="1623" y="191"/>
                </a:cubicBezTo>
                <a:cubicBezTo>
                  <a:pt x="1784" y="347"/>
                  <a:pt x="1903" y="634"/>
                  <a:pt x="1924" y="935"/>
                </a:cubicBezTo>
                <a:close/>
              </a:path>
            </a:pathLst>
          </a:custGeom>
          <a:solidFill>
            <a:schemeClr val="accent3"/>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grpSp>
        <p:nvGrpSpPr>
          <p:cNvPr id="27" name="Groupe 26">
            <a:extLst>
              <a:ext uri="{FF2B5EF4-FFF2-40B4-BE49-F238E27FC236}">
                <a16:creationId xmlns:a16="http://schemas.microsoft.com/office/drawing/2014/main" id="{58DEC4DD-C43A-4971-930B-002EDAA33EAE}"/>
              </a:ext>
            </a:extLst>
          </p:cNvPr>
          <p:cNvGrpSpPr/>
          <p:nvPr userDrawn="1"/>
        </p:nvGrpSpPr>
        <p:grpSpPr>
          <a:xfrm>
            <a:off x="10979764" y="6057213"/>
            <a:ext cx="775890" cy="196541"/>
            <a:chOff x="1479883" y="1650108"/>
            <a:chExt cx="3134094" cy="793901"/>
          </a:xfrm>
          <a:solidFill>
            <a:schemeClr val="bg1"/>
          </a:solidFill>
        </p:grpSpPr>
        <p:sp>
          <p:nvSpPr>
            <p:cNvPr id="28" name="Forme libre : forme 27">
              <a:extLst>
                <a:ext uri="{FF2B5EF4-FFF2-40B4-BE49-F238E27FC236}">
                  <a16:creationId xmlns:a16="http://schemas.microsoft.com/office/drawing/2014/main" id="{49B4D052-679C-4FC8-88C9-4862A29BE59A}"/>
                </a:ext>
              </a:extLst>
            </p:cNvPr>
            <p:cNvSpPr/>
            <p:nvPr/>
          </p:nvSpPr>
          <p:spPr>
            <a:xfrm>
              <a:off x="3544884" y="1839614"/>
              <a:ext cx="568173" cy="594396"/>
            </a:xfrm>
            <a:custGeom>
              <a:avLst/>
              <a:gdLst>
                <a:gd name="connsiteX0" fmla="*/ 3749 w 438513"/>
                <a:gd name="connsiteY0" fmla="*/ 229879 h 458752"/>
                <a:gd name="connsiteX1" fmla="*/ 63117 w 438513"/>
                <a:gd name="connsiteY1" fmla="*/ 67292 h 458752"/>
                <a:gd name="connsiteX2" fmla="*/ 191298 w 438513"/>
                <a:gd name="connsiteY2" fmla="*/ 5225 h 458752"/>
                <a:gd name="connsiteX3" fmla="*/ 361980 w 438513"/>
                <a:gd name="connsiteY3" fmla="*/ 55148 h 458752"/>
                <a:gd name="connsiteX4" fmla="*/ 426746 w 438513"/>
                <a:gd name="connsiteY4" fmla="*/ 164439 h 458752"/>
                <a:gd name="connsiteX5" fmla="*/ 417301 w 438513"/>
                <a:gd name="connsiteY5" fmla="*/ 328376 h 458752"/>
                <a:gd name="connsiteX6" fmla="*/ 230426 w 438513"/>
                <a:gd name="connsiteY6" fmla="*/ 457232 h 458752"/>
                <a:gd name="connsiteX7" fmla="*/ 100896 w 438513"/>
                <a:gd name="connsiteY7" fmla="*/ 424849 h 458752"/>
                <a:gd name="connsiteX8" fmla="*/ 7796 w 438513"/>
                <a:gd name="connsiteY8" fmla="*/ 277104 h 458752"/>
                <a:gd name="connsiteX9" fmla="*/ 3749 w 438513"/>
                <a:gd name="connsiteY9" fmla="*/ 229879 h 458752"/>
                <a:gd name="connsiteX10" fmla="*/ 348488 w 438513"/>
                <a:gd name="connsiteY10" fmla="*/ 230554 h 458752"/>
                <a:gd name="connsiteX11" fmla="*/ 345115 w 438513"/>
                <a:gd name="connsiteY11" fmla="*/ 193449 h 458752"/>
                <a:gd name="connsiteX12" fmla="*/ 326899 w 438513"/>
                <a:gd name="connsiteY12" fmla="*/ 140827 h 458752"/>
                <a:gd name="connsiteX13" fmla="*/ 222331 w 438513"/>
                <a:gd name="connsiteY13" fmla="*/ 80784 h 458752"/>
                <a:gd name="connsiteX14" fmla="*/ 96848 w 438513"/>
                <a:gd name="connsiteY14" fmla="*/ 172535 h 458752"/>
                <a:gd name="connsiteX15" fmla="*/ 96174 w 438513"/>
                <a:gd name="connsiteY15" fmla="*/ 286549 h 458752"/>
                <a:gd name="connsiteX16" fmla="*/ 134628 w 438513"/>
                <a:gd name="connsiteY16" fmla="*/ 351988 h 458752"/>
                <a:gd name="connsiteX17" fmla="*/ 239871 w 438513"/>
                <a:gd name="connsiteY17" fmla="*/ 379648 h 458752"/>
                <a:gd name="connsiteX18" fmla="*/ 326899 w 438513"/>
                <a:gd name="connsiteY18" fmla="*/ 320955 h 458752"/>
                <a:gd name="connsiteX19" fmla="*/ 348488 w 438513"/>
                <a:gd name="connsiteY19" fmla="*/ 230554 h 45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513" h="458752">
                  <a:moveTo>
                    <a:pt x="3749" y="229879"/>
                  </a:moveTo>
                  <a:cubicBezTo>
                    <a:pt x="3749" y="168487"/>
                    <a:pt x="19940" y="113167"/>
                    <a:pt x="63117" y="67292"/>
                  </a:cubicBezTo>
                  <a:cubicBezTo>
                    <a:pt x="97523" y="30187"/>
                    <a:pt x="141374" y="10622"/>
                    <a:pt x="191298" y="5225"/>
                  </a:cubicBezTo>
                  <a:cubicBezTo>
                    <a:pt x="254713" y="-1521"/>
                    <a:pt x="312732" y="11971"/>
                    <a:pt x="361980" y="55148"/>
                  </a:cubicBezTo>
                  <a:cubicBezTo>
                    <a:pt x="395712" y="84158"/>
                    <a:pt x="416626" y="121937"/>
                    <a:pt x="426746" y="164439"/>
                  </a:cubicBezTo>
                  <a:cubicBezTo>
                    <a:pt x="439564" y="219760"/>
                    <a:pt x="438214" y="274405"/>
                    <a:pt x="417301" y="328376"/>
                  </a:cubicBezTo>
                  <a:cubicBezTo>
                    <a:pt x="386942" y="405959"/>
                    <a:pt x="313407" y="455208"/>
                    <a:pt x="230426" y="457232"/>
                  </a:cubicBezTo>
                  <a:cubicBezTo>
                    <a:pt x="183876" y="458581"/>
                    <a:pt x="140025" y="450485"/>
                    <a:pt x="100896" y="424849"/>
                  </a:cubicBezTo>
                  <a:cubicBezTo>
                    <a:pt x="46925" y="390443"/>
                    <a:pt x="18591" y="339170"/>
                    <a:pt x="7796" y="277104"/>
                  </a:cubicBezTo>
                  <a:cubicBezTo>
                    <a:pt x="4423" y="261587"/>
                    <a:pt x="3074" y="246070"/>
                    <a:pt x="3749" y="229879"/>
                  </a:cubicBezTo>
                  <a:close/>
                  <a:moveTo>
                    <a:pt x="348488" y="230554"/>
                  </a:moveTo>
                  <a:cubicBezTo>
                    <a:pt x="348488" y="218410"/>
                    <a:pt x="347138" y="205592"/>
                    <a:pt x="345115" y="193449"/>
                  </a:cubicBezTo>
                  <a:cubicBezTo>
                    <a:pt x="341741" y="175234"/>
                    <a:pt x="336344" y="157018"/>
                    <a:pt x="326899" y="140827"/>
                  </a:cubicBezTo>
                  <a:cubicBezTo>
                    <a:pt x="303962" y="99674"/>
                    <a:pt x="268206" y="81459"/>
                    <a:pt x="222331" y="80784"/>
                  </a:cubicBezTo>
                  <a:cubicBezTo>
                    <a:pt x="159590" y="79435"/>
                    <a:pt x="113714" y="112492"/>
                    <a:pt x="96848" y="172535"/>
                  </a:cubicBezTo>
                  <a:cubicBezTo>
                    <a:pt x="86054" y="210315"/>
                    <a:pt x="86054" y="248769"/>
                    <a:pt x="96174" y="286549"/>
                  </a:cubicBezTo>
                  <a:cubicBezTo>
                    <a:pt x="102920" y="311510"/>
                    <a:pt x="115064" y="334448"/>
                    <a:pt x="134628" y="351988"/>
                  </a:cubicBezTo>
                  <a:cubicBezTo>
                    <a:pt x="164987" y="378974"/>
                    <a:pt x="201417" y="384371"/>
                    <a:pt x="239871" y="379648"/>
                  </a:cubicBezTo>
                  <a:cubicBezTo>
                    <a:pt x="278326" y="374926"/>
                    <a:pt x="308010" y="354687"/>
                    <a:pt x="326899" y="320955"/>
                  </a:cubicBezTo>
                  <a:cubicBezTo>
                    <a:pt x="343765" y="292620"/>
                    <a:pt x="348488" y="262262"/>
                    <a:pt x="348488" y="230554"/>
                  </a:cubicBezTo>
                  <a:close/>
                </a:path>
              </a:pathLst>
            </a:custGeom>
            <a:grpFill/>
            <a:ln w="6739" cap="flat">
              <a:no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id="{5FA0CF51-1FCB-4347-8F9D-4A16EF03CBC9}"/>
                </a:ext>
              </a:extLst>
            </p:cNvPr>
            <p:cNvSpPr/>
            <p:nvPr/>
          </p:nvSpPr>
          <p:spPr>
            <a:xfrm>
              <a:off x="2984797" y="1853983"/>
              <a:ext cx="498244" cy="568173"/>
            </a:xfrm>
            <a:custGeom>
              <a:avLst/>
              <a:gdLst>
                <a:gd name="connsiteX0" fmla="*/ 3580 w 384542"/>
                <a:gd name="connsiteY0" fmla="*/ 222162 h 438513"/>
                <a:gd name="connsiteX1" fmla="*/ 3580 w 384542"/>
                <a:gd name="connsiteY1" fmla="*/ 11676 h 438513"/>
                <a:gd name="connsiteX2" fmla="*/ 12350 w 384542"/>
                <a:gd name="connsiteY2" fmla="*/ 3580 h 438513"/>
                <a:gd name="connsiteX3" fmla="*/ 176287 w 384542"/>
                <a:gd name="connsiteY3" fmla="*/ 3580 h 438513"/>
                <a:gd name="connsiteX4" fmla="*/ 384749 w 384542"/>
                <a:gd name="connsiteY4" fmla="*/ 207320 h 438513"/>
                <a:gd name="connsiteX5" fmla="*/ 364510 w 384542"/>
                <a:gd name="connsiteY5" fmla="*/ 324032 h 438513"/>
                <a:gd name="connsiteX6" fmla="*/ 212042 w 384542"/>
                <a:gd name="connsiteY6" fmla="*/ 437371 h 438513"/>
                <a:gd name="connsiteX7" fmla="*/ 170890 w 384542"/>
                <a:gd name="connsiteY7" fmla="*/ 440744 h 438513"/>
                <a:gd name="connsiteX8" fmla="*/ 13699 w 384542"/>
                <a:gd name="connsiteY8" fmla="*/ 441419 h 438513"/>
                <a:gd name="connsiteX9" fmla="*/ 4929 w 384542"/>
                <a:gd name="connsiteY9" fmla="*/ 432649 h 438513"/>
                <a:gd name="connsiteX10" fmla="*/ 4929 w 384542"/>
                <a:gd name="connsiteY10" fmla="*/ 222162 h 438513"/>
                <a:gd name="connsiteX11" fmla="*/ 3580 w 384542"/>
                <a:gd name="connsiteY11" fmla="*/ 222162 h 438513"/>
                <a:gd name="connsiteX12" fmla="*/ 135809 w 384542"/>
                <a:gd name="connsiteY12" fmla="*/ 79814 h 438513"/>
                <a:gd name="connsiteX13" fmla="*/ 91283 w 384542"/>
                <a:gd name="connsiteY13" fmla="*/ 79814 h 438513"/>
                <a:gd name="connsiteX14" fmla="*/ 83187 w 384542"/>
                <a:gd name="connsiteY14" fmla="*/ 87909 h 438513"/>
                <a:gd name="connsiteX15" fmla="*/ 84536 w 384542"/>
                <a:gd name="connsiteY15" fmla="*/ 355740 h 438513"/>
                <a:gd name="connsiteX16" fmla="*/ 84536 w 384542"/>
                <a:gd name="connsiteY16" fmla="*/ 359788 h 438513"/>
                <a:gd name="connsiteX17" fmla="*/ 89259 w 384542"/>
                <a:gd name="connsiteY17" fmla="*/ 364510 h 438513"/>
                <a:gd name="connsiteX18" fmla="*/ 191803 w 384542"/>
                <a:gd name="connsiteY18" fmla="*/ 362487 h 438513"/>
                <a:gd name="connsiteX19" fmla="*/ 286927 w 384542"/>
                <a:gd name="connsiteY19" fmla="*/ 289626 h 438513"/>
                <a:gd name="connsiteX20" fmla="*/ 286252 w 384542"/>
                <a:gd name="connsiteY20" fmla="*/ 153349 h 438513"/>
                <a:gd name="connsiteX21" fmla="*/ 199899 w 384542"/>
                <a:gd name="connsiteY21" fmla="*/ 82512 h 438513"/>
                <a:gd name="connsiteX22" fmla="*/ 135809 w 384542"/>
                <a:gd name="connsiteY22" fmla="*/ 79814 h 4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4542" h="438513">
                  <a:moveTo>
                    <a:pt x="3580" y="222162"/>
                  </a:moveTo>
                  <a:cubicBezTo>
                    <a:pt x="3580" y="152000"/>
                    <a:pt x="3580" y="81838"/>
                    <a:pt x="3580" y="11676"/>
                  </a:cubicBezTo>
                  <a:cubicBezTo>
                    <a:pt x="3580" y="4929"/>
                    <a:pt x="5604" y="3580"/>
                    <a:pt x="12350" y="3580"/>
                  </a:cubicBezTo>
                  <a:cubicBezTo>
                    <a:pt x="66996" y="3580"/>
                    <a:pt x="121641" y="3580"/>
                    <a:pt x="176287" y="3580"/>
                  </a:cubicBezTo>
                  <a:cubicBezTo>
                    <a:pt x="294348" y="3580"/>
                    <a:pt x="381376" y="89259"/>
                    <a:pt x="384749" y="207320"/>
                  </a:cubicBezTo>
                  <a:cubicBezTo>
                    <a:pt x="386099" y="247798"/>
                    <a:pt x="382051" y="286927"/>
                    <a:pt x="364510" y="324032"/>
                  </a:cubicBezTo>
                  <a:cubicBezTo>
                    <a:pt x="334152" y="389472"/>
                    <a:pt x="281530" y="424553"/>
                    <a:pt x="212042" y="437371"/>
                  </a:cubicBezTo>
                  <a:cubicBezTo>
                    <a:pt x="198550" y="440070"/>
                    <a:pt x="185057" y="440744"/>
                    <a:pt x="170890" y="440744"/>
                  </a:cubicBezTo>
                  <a:cubicBezTo>
                    <a:pt x="118268" y="440744"/>
                    <a:pt x="66321" y="440744"/>
                    <a:pt x="13699" y="441419"/>
                  </a:cubicBezTo>
                  <a:cubicBezTo>
                    <a:pt x="6953" y="441419"/>
                    <a:pt x="4929" y="440070"/>
                    <a:pt x="4929" y="432649"/>
                  </a:cubicBezTo>
                  <a:cubicBezTo>
                    <a:pt x="4929" y="362487"/>
                    <a:pt x="4929" y="292324"/>
                    <a:pt x="4929" y="222162"/>
                  </a:cubicBezTo>
                  <a:cubicBezTo>
                    <a:pt x="4929" y="222162"/>
                    <a:pt x="4254" y="222162"/>
                    <a:pt x="3580" y="222162"/>
                  </a:cubicBezTo>
                  <a:close/>
                  <a:moveTo>
                    <a:pt x="135809" y="79814"/>
                  </a:moveTo>
                  <a:cubicBezTo>
                    <a:pt x="120967" y="79814"/>
                    <a:pt x="106125" y="80488"/>
                    <a:pt x="91283" y="79814"/>
                  </a:cubicBezTo>
                  <a:cubicBezTo>
                    <a:pt x="84536" y="79814"/>
                    <a:pt x="82512" y="81163"/>
                    <a:pt x="83187" y="87909"/>
                  </a:cubicBezTo>
                  <a:cubicBezTo>
                    <a:pt x="83862" y="176962"/>
                    <a:pt x="83862" y="266688"/>
                    <a:pt x="84536" y="355740"/>
                  </a:cubicBezTo>
                  <a:cubicBezTo>
                    <a:pt x="84536" y="357089"/>
                    <a:pt x="84536" y="358439"/>
                    <a:pt x="84536" y="359788"/>
                  </a:cubicBezTo>
                  <a:cubicBezTo>
                    <a:pt x="84536" y="363161"/>
                    <a:pt x="85885" y="364510"/>
                    <a:pt x="89259" y="364510"/>
                  </a:cubicBezTo>
                  <a:cubicBezTo>
                    <a:pt x="123665" y="363836"/>
                    <a:pt x="158072" y="366534"/>
                    <a:pt x="191803" y="362487"/>
                  </a:cubicBezTo>
                  <a:cubicBezTo>
                    <a:pt x="237679" y="357089"/>
                    <a:pt x="270736" y="333477"/>
                    <a:pt x="286927" y="289626"/>
                  </a:cubicBezTo>
                  <a:cubicBezTo>
                    <a:pt x="303793" y="244425"/>
                    <a:pt x="303118" y="198550"/>
                    <a:pt x="286252" y="153349"/>
                  </a:cubicBezTo>
                  <a:cubicBezTo>
                    <a:pt x="271410" y="113546"/>
                    <a:pt x="241727" y="89933"/>
                    <a:pt x="199899" y="82512"/>
                  </a:cubicBezTo>
                  <a:cubicBezTo>
                    <a:pt x="178985" y="78465"/>
                    <a:pt x="157397" y="79814"/>
                    <a:pt x="135809" y="79814"/>
                  </a:cubicBezTo>
                  <a:close/>
                </a:path>
              </a:pathLst>
            </a:custGeom>
            <a:grpFill/>
            <a:ln w="6739"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947A40C-5945-4F06-828A-F27B55447A72}"/>
                </a:ext>
              </a:extLst>
            </p:cNvPr>
            <p:cNvSpPr/>
            <p:nvPr/>
          </p:nvSpPr>
          <p:spPr>
            <a:xfrm>
              <a:off x="2011910" y="1856606"/>
              <a:ext cx="437056" cy="568173"/>
            </a:xfrm>
            <a:custGeom>
              <a:avLst/>
              <a:gdLst>
                <a:gd name="connsiteX0" fmla="*/ 97354 w 337318"/>
                <a:gd name="connsiteY0" fmla="*/ 4929 h 438513"/>
                <a:gd name="connsiteX1" fmla="*/ 195177 w 337318"/>
                <a:gd name="connsiteY1" fmla="*/ 6278 h 438513"/>
                <a:gd name="connsiteX2" fmla="*/ 245774 w 337318"/>
                <a:gd name="connsiteY2" fmla="*/ 19097 h 438513"/>
                <a:gd name="connsiteX3" fmla="*/ 305817 w 337318"/>
                <a:gd name="connsiteY3" fmla="*/ 88584 h 438513"/>
                <a:gd name="connsiteX4" fmla="*/ 284903 w 337318"/>
                <a:gd name="connsiteY4" fmla="*/ 218114 h 438513"/>
                <a:gd name="connsiteX5" fmla="*/ 245774 w 337318"/>
                <a:gd name="connsiteY5" fmla="*/ 253870 h 438513"/>
                <a:gd name="connsiteX6" fmla="*/ 243076 w 337318"/>
                <a:gd name="connsiteY6" fmla="*/ 265339 h 438513"/>
                <a:gd name="connsiteX7" fmla="*/ 334152 w 337318"/>
                <a:gd name="connsiteY7" fmla="*/ 431299 h 438513"/>
                <a:gd name="connsiteX8" fmla="*/ 328755 w 337318"/>
                <a:gd name="connsiteY8" fmla="*/ 440744 h 438513"/>
                <a:gd name="connsiteX9" fmla="*/ 263989 w 337318"/>
                <a:gd name="connsiteY9" fmla="*/ 441419 h 438513"/>
                <a:gd name="connsiteX10" fmla="*/ 251171 w 337318"/>
                <a:gd name="connsiteY10" fmla="*/ 433998 h 438513"/>
                <a:gd name="connsiteX11" fmla="*/ 166842 w 337318"/>
                <a:gd name="connsiteY11" fmla="*/ 285578 h 438513"/>
                <a:gd name="connsiteX12" fmla="*/ 156722 w 337318"/>
                <a:gd name="connsiteY12" fmla="*/ 279506 h 438513"/>
                <a:gd name="connsiteX13" fmla="*/ 93307 w 337318"/>
                <a:gd name="connsiteY13" fmla="*/ 279506 h 438513"/>
                <a:gd name="connsiteX14" fmla="*/ 84536 w 337318"/>
                <a:gd name="connsiteY14" fmla="*/ 287602 h 438513"/>
                <a:gd name="connsiteX15" fmla="*/ 85211 w 337318"/>
                <a:gd name="connsiteY15" fmla="*/ 430625 h 438513"/>
                <a:gd name="connsiteX16" fmla="*/ 74417 w 337318"/>
                <a:gd name="connsiteY16" fmla="*/ 441419 h 438513"/>
                <a:gd name="connsiteX17" fmla="*/ 12350 w 337318"/>
                <a:gd name="connsiteY17" fmla="*/ 441419 h 438513"/>
                <a:gd name="connsiteX18" fmla="*/ 5604 w 337318"/>
                <a:gd name="connsiteY18" fmla="*/ 434673 h 438513"/>
                <a:gd name="connsiteX19" fmla="*/ 3580 w 337318"/>
                <a:gd name="connsiteY19" fmla="*/ 11001 h 438513"/>
                <a:gd name="connsiteX20" fmla="*/ 11676 w 337318"/>
                <a:gd name="connsiteY20" fmla="*/ 3580 h 438513"/>
                <a:gd name="connsiteX21" fmla="*/ 97354 w 337318"/>
                <a:gd name="connsiteY21" fmla="*/ 4929 h 438513"/>
                <a:gd name="connsiteX22" fmla="*/ 85211 w 337318"/>
                <a:gd name="connsiteY22" fmla="*/ 136483 h 438513"/>
                <a:gd name="connsiteX23" fmla="*/ 85885 w 337318"/>
                <a:gd name="connsiteY23" fmla="*/ 136483 h 438513"/>
                <a:gd name="connsiteX24" fmla="*/ 85885 w 337318"/>
                <a:gd name="connsiteY24" fmla="*/ 197201 h 438513"/>
                <a:gd name="connsiteX25" fmla="*/ 91283 w 337318"/>
                <a:gd name="connsiteY25" fmla="*/ 203947 h 438513"/>
                <a:gd name="connsiteX26" fmla="*/ 169540 w 337318"/>
                <a:gd name="connsiteY26" fmla="*/ 202598 h 438513"/>
                <a:gd name="connsiteX27" fmla="*/ 229583 w 337318"/>
                <a:gd name="connsiteY27" fmla="*/ 139182 h 438513"/>
                <a:gd name="connsiteX28" fmla="*/ 212043 w 337318"/>
                <a:gd name="connsiteY28" fmla="*/ 87909 h 438513"/>
                <a:gd name="connsiteX29" fmla="*/ 172914 w 337318"/>
                <a:gd name="connsiteY29" fmla="*/ 72393 h 438513"/>
                <a:gd name="connsiteX30" fmla="*/ 90608 w 337318"/>
                <a:gd name="connsiteY30" fmla="*/ 71044 h 438513"/>
                <a:gd name="connsiteX31" fmla="*/ 85211 w 337318"/>
                <a:gd name="connsiteY31" fmla="*/ 77115 h 438513"/>
                <a:gd name="connsiteX32" fmla="*/ 85211 w 337318"/>
                <a:gd name="connsiteY32" fmla="*/ 136483 h 4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7318" h="438513">
                  <a:moveTo>
                    <a:pt x="97354" y="4929"/>
                  </a:moveTo>
                  <a:cubicBezTo>
                    <a:pt x="129737" y="5604"/>
                    <a:pt x="162794" y="2905"/>
                    <a:pt x="195177" y="6278"/>
                  </a:cubicBezTo>
                  <a:cubicBezTo>
                    <a:pt x="212717" y="8302"/>
                    <a:pt x="229583" y="12350"/>
                    <a:pt x="245774" y="19097"/>
                  </a:cubicBezTo>
                  <a:cubicBezTo>
                    <a:pt x="276808" y="32589"/>
                    <a:pt x="297721" y="55527"/>
                    <a:pt x="305817" y="88584"/>
                  </a:cubicBezTo>
                  <a:cubicBezTo>
                    <a:pt x="317286" y="134459"/>
                    <a:pt x="313913" y="178311"/>
                    <a:pt x="284903" y="218114"/>
                  </a:cubicBezTo>
                  <a:cubicBezTo>
                    <a:pt x="274109" y="232956"/>
                    <a:pt x="260616" y="244425"/>
                    <a:pt x="245774" y="253870"/>
                  </a:cubicBezTo>
                  <a:cubicBezTo>
                    <a:pt x="240377" y="257243"/>
                    <a:pt x="239703" y="259267"/>
                    <a:pt x="243076" y="265339"/>
                  </a:cubicBezTo>
                  <a:cubicBezTo>
                    <a:pt x="273434" y="320659"/>
                    <a:pt x="303793" y="375979"/>
                    <a:pt x="334152" y="431299"/>
                  </a:cubicBezTo>
                  <a:cubicBezTo>
                    <a:pt x="338874" y="440744"/>
                    <a:pt x="338874" y="440744"/>
                    <a:pt x="328755" y="440744"/>
                  </a:cubicBezTo>
                  <a:cubicBezTo>
                    <a:pt x="307166" y="440744"/>
                    <a:pt x="285578" y="440744"/>
                    <a:pt x="263989" y="441419"/>
                  </a:cubicBezTo>
                  <a:cubicBezTo>
                    <a:pt x="257918" y="441419"/>
                    <a:pt x="254545" y="440070"/>
                    <a:pt x="251171" y="433998"/>
                  </a:cubicBezTo>
                  <a:cubicBezTo>
                    <a:pt x="223511" y="384075"/>
                    <a:pt x="195177" y="334826"/>
                    <a:pt x="166842" y="285578"/>
                  </a:cubicBezTo>
                  <a:cubicBezTo>
                    <a:pt x="164143" y="281530"/>
                    <a:pt x="162119" y="279506"/>
                    <a:pt x="156722" y="279506"/>
                  </a:cubicBezTo>
                  <a:cubicBezTo>
                    <a:pt x="135809" y="280181"/>
                    <a:pt x="114895" y="280181"/>
                    <a:pt x="93307" y="279506"/>
                  </a:cubicBezTo>
                  <a:cubicBezTo>
                    <a:pt x="86560" y="279506"/>
                    <a:pt x="84536" y="280856"/>
                    <a:pt x="84536" y="287602"/>
                  </a:cubicBezTo>
                  <a:cubicBezTo>
                    <a:pt x="85211" y="335501"/>
                    <a:pt x="85211" y="383400"/>
                    <a:pt x="85211" y="430625"/>
                  </a:cubicBezTo>
                  <a:cubicBezTo>
                    <a:pt x="85211" y="441419"/>
                    <a:pt x="85211" y="441419"/>
                    <a:pt x="74417" y="441419"/>
                  </a:cubicBezTo>
                  <a:cubicBezTo>
                    <a:pt x="53503" y="441419"/>
                    <a:pt x="32589" y="441419"/>
                    <a:pt x="12350" y="441419"/>
                  </a:cubicBezTo>
                  <a:cubicBezTo>
                    <a:pt x="6953" y="441419"/>
                    <a:pt x="5604" y="440070"/>
                    <a:pt x="5604" y="434673"/>
                  </a:cubicBezTo>
                  <a:cubicBezTo>
                    <a:pt x="4929" y="293674"/>
                    <a:pt x="4255" y="152675"/>
                    <a:pt x="3580" y="11001"/>
                  </a:cubicBezTo>
                  <a:cubicBezTo>
                    <a:pt x="3580" y="4929"/>
                    <a:pt x="5604" y="3580"/>
                    <a:pt x="11676" y="3580"/>
                  </a:cubicBezTo>
                  <a:cubicBezTo>
                    <a:pt x="40685" y="4929"/>
                    <a:pt x="69020" y="4929"/>
                    <a:pt x="97354" y="4929"/>
                  </a:cubicBezTo>
                  <a:close/>
                  <a:moveTo>
                    <a:pt x="85211" y="136483"/>
                  </a:moveTo>
                  <a:cubicBezTo>
                    <a:pt x="85211" y="136483"/>
                    <a:pt x="85885" y="136483"/>
                    <a:pt x="85885" y="136483"/>
                  </a:cubicBezTo>
                  <a:cubicBezTo>
                    <a:pt x="85885" y="156722"/>
                    <a:pt x="85885" y="176962"/>
                    <a:pt x="85885" y="197201"/>
                  </a:cubicBezTo>
                  <a:cubicBezTo>
                    <a:pt x="85885" y="201248"/>
                    <a:pt x="85885" y="203947"/>
                    <a:pt x="91283" y="203947"/>
                  </a:cubicBezTo>
                  <a:cubicBezTo>
                    <a:pt x="117593" y="203272"/>
                    <a:pt x="143904" y="205296"/>
                    <a:pt x="169540" y="202598"/>
                  </a:cubicBezTo>
                  <a:cubicBezTo>
                    <a:pt x="207995" y="198550"/>
                    <a:pt x="228234" y="177636"/>
                    <a:pt x="229583" y="139182"/>
                  </a:cubicBezTo>
                  <a:cubicBezTo>
                    <a:pt x="230258" y="120292"/>
                    <a:pt x="226884" y="102077"/>
                    <a:pt x="212043" y="87909"/>
                  </a:cubicBezTo>
                  <a:cubicBezTo>
                    <a:pt x="201248" y="77790"/>
                    <a:pt x="187081" y="74417"/>
                    <a:pt x="172914" y="72393"/>
                  </a:cubicBezTo>
                  <a:cubicBezTo>
                    <a:pt x="145254" y="69020"/>
                    <a:pt x="118268" y="71718"/>
                    <a:pt x="90608" y="71044"/>
                  </a:cubicBezTo>
                  <a:cubicBezTo>
                    <a:pt x="85211" y="71044"/>
                    <a:pt x="85211" y="73067"/>
                    <a:pt x="85211" y="77115"/>
                  </a:cubicBezTo>
                  <a:cubicBezTo>
                    <a:pt x="85211" y="97354"/>
                    <a:pt x="85211" y="116919"/>
                    <a:pt x="85211" y="136483"/>
                  </a:cubicBezTo>
                  <a:close/>
                </a:path>
              </a:pathLst>
            </a:custGeom>
            <a:grpFill/>
            <a:ln w="6739"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D28B725C-517E-4E8B-95F0-9EA6AC67F7B6}"/>
                </a:ext>
              </a:extLst>
            </p:cNvPr>
            <p:cNvSpPr/>
            <p:nvPr/>
          </p:nvSpPr>
          <p:spPr>
            <a:xfrm>
              <a:off x="2521517" y="1853109"/>
              <a:ext cx="375868" cy="576914"/>
            </a:xfrm>
            <a:custGeom>
              <a:avLst/>
              <a:gdLst>
                <a:gd name="connsiteX0" fmla="*/ 3580 w 290093"/>
                <a:gd name="connsiteY0" fmla="*/ 224186 h 445260"/>
                <a:gd name="connsiteX1" fmla="*/ 3580 w 290093"/>
                <a:gd name="connsiteY1" fmla="*/ 14374 h 445260"/>
                <a:gd name="connsiteX2" fmla="*/ 12350 w 290093"/>
                <a:gd name="connsiteY2" fmla="*/ 4929 h 445260"/>
                <a:gd name="connsiteX3" fmla="*/ 272085 w 290093"/>
                <a:gd name="connsiteY3" fmla="*/ 3580 h 445260"/>
                <a:gd name="connsiteX4" fmla="*/ 281530 w 290093"/>
                <a:gd name="connsiteY4" fmla="*/ 13025 h 445260"/>
                <a:gd name="connsiteX5" fmla="*/ 281530 w 290093"/>
                <a:gd name="connsiteY5" fmla="*/ 73067 h 445260"/>
                <a:gd name="connsiteX6" fmla="*/ 274109 w 290093"/>
                <a:gd name="connsiteY6" fmla="*/ 80488 h 445260"/>
                <a:gd name="connsiteX7" fmla="*/ 93307 w 290093"/>
                <a:gd name="connsiteY7" fmla="*/ 81163 h 445260"/>
                <a:gd name="connsiteX8" fmla="*/ 83862 w 290093"/>
                <a:gd name="connsiteY8" fmla="*/ 90608 h 445260"/>
                <a:gd name="connsiteX9" fmla="*/ 84536 w 290093"/>
                <a:gd name="connsiteY9" fmla="*/ 168191 h 445260"/>
                <a:gd name="connsiteX10" fmla="*/ 93307 w 290093"/>
                <a:gd name="connsiteY10" fmla="*/ 176961 h 445260"/>
                <a:gd name="connsiteX11" fmla="*/ 230932 w 290093"/>
                <a:gd name="connsiteY11" fmla="*/ 175612 h 445260"/>
                <a:gd name="connsiteX12" fmla="*/ 239703 w 290093"/>
                <a:gd name="connsiteY12" fmla="*/ 183708 h 445260"/>
                <a:gd name="connsiteX13" fmla="*/ 240377 w 290093"/>
                <a:gd name="connsiteY13" fmla="*/ 243751 h 445260"/>
                <a:gd name="connsiteX14" fmla="*/ 231607 w 290093"/>
                <a:gd name="connsiteY14" fmla="*/ 252521 h 445260"/>
                <a:gd name="connsiteX15" fmla="*/ 94656 w 290093"/>
                <a:gd name="connsiteY15" fmla="*/ 252521 h 445260"/>
                <a:gd name="connsiteX16" fmla="*/ 84536 w 290093"/>
                <a:gd name="connsiteY16" fmla="*/ 261966 h 445260"/>
                <a:gd name="connsiteX17" fmla="*/ 84536 w 290093"/>
                <a:gd name="connsiteY17" fmla="*/ 357764 h 445260"/>
                <a:gd name="connsiteX18" fmla="*/ 93307 w 290093"/>
                <a:gd name="connsiteY18" fmla="*/ 365860 h 445260"/>
                <a:gd name="connsiteX19" fmla="*/ 279506 w 290093"/>
                <a:gd name="connsiteY19" fmla="*/ 364510 h 445260"/>
                <a:gd name="connsiteX20" fmla="*/ 288951 w 290093"/>
                <a:gd name="connsiteY20" fmla="*/ 373955 h 445260"/>
                <a:gd name="connsiteX21" fmla="*/ 288951 w 290093"/>
                <a:gd name="connsiteY21" fmla="*/ 433998 h 445260"/>
                <a:gd name="connsiteX22" fmla="*/ 282205 w 290093"/>
                <a:gd name="connsiteY22" fmla="*/ 441419 h 445260"/>
                <a:gd name="connsiteX23" fmla="*/ 12350 w 290093"/>
                <a:gd name="connsiteY23" fmla="*/ 442768 h 445260"/>
                <a:gd name="connsiteX24" fmla="*/ 4929 w 290093"/>
                <a:gd name="connsiteY24" fmla="*/ 433998 h 445260"/>
                <a:gd name="connsiteX25" fmla="*/ 4929 w 290093"/>
                <a:gd name="connsiteY25" fmla="*/ 223511 h 445260"/>
                <a:gd name="connsiteX26" fmla="*/ 3580 w 290093"/>
                <a:gd name="connsiteY26" fmla="*/ 224186 h 44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0093" h="445260">
                  <a:moveTo>
                    <a:pt x="3580" y="224186"/>
                  </a:moveTo>
                  <a:cubicBezTo>
                    <a:pt x="3580" y="154024"/>
                    <a:pt x="3580" y="84536"/>
                    <a:pt x="3580" y="14374"/>
                  </a:cubicBezTo>
                  <a:cubicBezTo>
                    <a:pt x="3580" y="7628"/>
                    <a:pt x="4929" y="4929"/>
                    <a:pt x="12350" y="4929"/>
                  </a:cubicBezTo>
                  <a:cubicBezTo>
                    <a:pt x="98704" y="4929"/>
                    <a:pt x="185732" y="4255"/>
                    <a:pt x="272085" y="3580"/>
                  </a:cubicBezTo>
                  <a:cubicBezTo>
                    <a:pt x="279506" y="3580"/>
                    <a:pt x="281530" y="4929"/>
                    <a:pt x="281530" y="13025"/>
                  </a:cubicBezTo>
                  <a:cubicBezTo>
                    <a:pt x="280855" y="33264"/>
                    <a:pt x="281530" y="52828"/>
                    <a:pt x="281530" y="73067"/>
                  </a:cubicBezTo>
                  <a:cubicBezTo>
                    <a:pt x="281530" y="79139"/>
                    <a:pt x="279506" y="80488"/>
                    <a:pt x="274109" y="80488"/>
                  </a:cubicBezTo>
                  <a:cubicBezTo>
                    <a:pt x="214066" y="80488"/>
                    <a:pt x="154024" y="81163"/>
                    <a:pt x="93307" y="81163"/>
                  </a:cubicBezTo>
                  <a:cubicBezTo>
                    <a:pt x="85885" y="81163"/>
                    <a:pt x="83862" y="83187"/>
                    <a:pt x="83862" y="90608"/>
                  </a:cubicBezTo>
                  <a:cubicBezTo>
                    <a:pt x="84536" y="116244"/>
                    <a:pt x="84536" y="142555"/>
                    <a:pt x="84536" y="168191"/>
                  </a:cubicBezTo>
                  <a:cubicBezTo>
                    <a:pt x="84536" y="174938"/>
                    <a:pt x="86560" y="176961"/>
                    <a:pt x="93307" y="176961"/>
                  </a:cubicBezTo>
                  <a:cubicBezTo>
                    <a:pt x="139182" y="176287"/>
                    <a:pt x="185057" y="176287"/>
                    <a:pt x="230932" y="175612"/>
                  </a:cubicBezTo>
                  <a:cubicBezTo>
                    <a:pt x="237679" y="175612"/>
                    <a:pt x="239703" y="176961"/>
                    <a:pt x="239703" y="183708"/>
                  </a:cubicBezTo>
                  <a:cubicBezTo>
                    <a:pt x="239703" y="203947"/>
                    <a:pt x="239703" y="223511"/>
                    <a:pt x="240377" y="243751"/>
                  </a:cubicBezTo>
                  <a:cubicBezTo>
                    <a:pt x="240377" y="250497"/>
                    <a:pt x="239028" y="252521"/>
                    <a:pt x="231607" y="252521"/>
                  </a:cubicBezTo>
                  <a:cubicBezTo>
                    <a:pt x="185732" y="252521"/>
                    <a:pt x="140531" y="253195"/>
                    <a:pt x="94656" y="252521"/>
                  </a:cubicBezTo>
                  <a:cubicBezTo>
                    <a:pt x="87235" y="252521"/>
                    <a:pt x="84536" y="253870"/>
                    <a:pt x="84536" y="261966"/>
                  </a:cubicBezTo>
                  <a:cubicBezTo>
                    <a:pt x="85211" y="293674"/>
                    <a:pt x="85211" y="325382"/>
                    <a:pt x="84536" y="357764"/>
                  </a:cubicBezTo>
                  <a:cubicBezTo>
                    <a:pt x="84536" y="364510"/>
                    <a:pt x="86560" y="366534"/>
                    <a:pt x="93307" y="365860"/>
                  </a:cubicBezTo>
                  <a:cubicBezTo>
                    <a:pt x="155373" y="365185"/>
                    <a:pt x="217440" y="365185"/>
                    <a:pt x="279506" y="364510"/>
                  </a:cubicBezTo>
                  <a:cubicBezTo>
                    <a:pt x="286927" y="364510"/>
                    <a:pt x="288951" y="366534"/>
                    <a:pt x="288951" y="373955"/>
                  </a:cubicBezTo>
                  <a:cubicBezTo>
                    <a:pt x="288276" y="394194"/>
                    <a:pt x="288951" y="413759"/>
                    <a:pt x="288951" y="433998"/>
                  </a:cubicBezTo>
                  <a:cubicBezTo>
                    <a:pt x="288951" y="439395"/>
                    <a:pt x="287602" y="441419"/>
                    <a:pt x="282205" y="441419"/>
                  </a:cubicBezTo>
                  <a:cubicBezTo>
                    <a:pt x="192478" y="441419"/>
                    <a:pt x="102751" y="442094"/>
                    <a:pt x="12350" y="442768"/>
                  </a:cubicBezTo>
                  <a:cubicBezTo>
                    <a:pt x="5604" y="442768"/>
                    <a:pt x="4929" y="440070"/>
                    <a:pt x="4929" y="433998"/>
                  </a:cubicBezTo>
                  <a:cubicBezTo>
                    <a:pt x="4929" y="363836"/>
                    <a:pt x="4929" y="293674"/>
                    <a:pt x="4929" y="223511"/>
                  </a:cubicBezTo>
                  <a:cubicBezTo>
                    <a:pt x="4255" y="224186"/>
                    <a:pt x="3580" y="224186"/>
                    <a:pt x="3580" y="224186"/>
                  </a:cubicBezTo>
                  <a:close/>
                </a:path>
              </a:pathLst>
            </a:custGeom>
            <a:grpFill/>
            <a:ln w="6739"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3C14A286-8AA5-4696-8B43-B5A7A0F6D592}"/>
                </a:ext>
              </a:extLst>
            </p:cNvPr>
            <p:cNvSpPr/>
            <p:nvPr/>
          </p:nvSpPr>
          <p:spPr>
            <a:xfrm>
              <a:off x="4168181" y="1836328"/>
              <a:ext cx="445796" cy="594396"/>
            </a:xfrm>
            <a:custGeom>
              <a:avLst/>
              <a:gdLst>
                <a:gd name="connsiteX0" fmla="*/ 239153 w 344064"/>
                <a:gd name="connsiteY0" fmla="*/ 457743 h 458752"/>
                <a:gd name="connsiteX1" fmla="*/ 73867 w 344064"/>
                <a:gd name="connsiteY1" fmla="*/ 404447 h 458752"/>
                <a:gd name="connsiteX2" fmla="*/ 8428 w 344064"/>
                <a:gd name="connsiteY2" fmla="*/ 282338 h 458752"/>
                <a:gd name="connsiteX3" fmla="*/ 27317 w 344064"/>
                <a:gd name="connsiteY3" fmla="*/ 121774 h 458752"/>
                <a:gd name="connsiteX4" fmla="*/ 191254 w 344064"/>
                <a:gd name="connsiteY4" fmla="*/ 5737 h 458752"/>
                <a:gd name="connsiteX5" fmla="*/ 337650 w 344064"/>
                <a:gd name="connsiteY5" fmla="*/ 25976 h 458752"/>
                <a:gd name="connsiteX6" fmla="*/ 343722 w 344064"/>
                <a:gd name="connsiteY6" fmla="*/ 36770 h 458752"/>
                <a:gd name="connsiteX7" fmla="*/ 336301 w 344064"/>
                <a:gd name="connsiteY7" fmla="*/ 99511 h 458752"/>
                <a:gd name="connsiteX8" fmla="*/ 329554 w 344064"/>
                <a:gd name="connsiteY8" fmla="*/ 103559 h 458752"/>
                <a:gd name="connsiteX9" fmla="*/ 236455 w 344064"/>
                <a:gd name="connsiteY9" fmla="*/ 81296 h 458752"/>
                <a:gd name="connsiteX10" fmla="*/ 94106 w 344064"/>
                <a:gd name="connsiteY10" fmla="*/ 185865 h 458752"/>
                <a:gd name="connsiteX11" fmla="*/ 104226 w 344064"/>
                <a:gd name="connsiteY11" fmla="*/ 307974 h 458752"/>
                <a:gd name="connsiteX12" fmla="*/ 214866 w 344064"/>
                <a:gd name="connsiteY12" fmla="*/ 380835 h 458752"/>
                <a:gd name="connsiteX13" fmla="*/ 328880 w 344064"/>
                <a:gd name="connsiteY13" fmla="*/ 357897 h 458752"/>
                <a:gd name="connsiteX14" fmla="*/ 337650 w 344064"/>
                <a:gd name="connsiteY14" fmla="*/ 363294 h 458752"/>
                <a:gd name="connsiteX15" fmla="*/ 345071 w 344064"/>
                <a:gd name="connsiteY15" fmla="*/ 424012 h 458752"/>
                <a:gd name="connsiteX16" fmla="*/ 338999 w 344064"/>
                <a:gd name="connsiteY16" fmla="*/ 434806 h 458752"/>
                <a:gd name="connsiteX17" fmla="*/ 239153 w 344064"/>
                <a:gd name="connsiteY17" fmla="*/ 457743 h 45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064" h="458752">
                  <a:moveTo>
                    <a:pt x="239153" y="457743"/>
                  </a:moveTo>
                  <a:cubicBezTo>
                    <a:pt x="166292" y="458418"/>
                    <a:pt x="115695" y="442901"/>
                    <a:pt x="73867" y="404447"/>
                  </a:cubicBezTo>
                  <a:cubicBezTo>
                    <a:pt x="37437" y="371390"/>
                    <a:pt x="16523" y="330237"/>
                    <a:pt x="8428" y="282338"/>
                  </a:cubicBezTo>
                  <a:cubicBezTo>
                    <a:pt x="-1017" y="227018"/>
                    <a:pt x="2356" y="173047"/>
                    <a:pt x="27317" y="121774"/>
                  </a:cubicBezTo>
                  <a:cubicBezTo>
                    <a:pt x="60375" y="52962"/>
                    <a:pt x="116369" y="15182"/>
                    <a:pt x="191254" y="5737"/>
                  </a:cubicBezTo>
                  <a:cubicBezTo>
                    <a:pt x="241852" y="-335"/>
                    <a:pt x="290426" y="6412"/>
                    <a:pt x="337650" y="25976"/>
                  </a:cubicBezTo>
                  <a:cubicBezTo>
                    <a:pt x="343047" y="28000"/>
                    <a:pt x="344396" y="30699"/>
                    <a:pt x="343722" y="36770"/>
                  </a:cubicBezTo>
                  <a:cubicBezTo>
                    <a:pt x="341023" y="57684"/>
                    <a:pt x="338325" y="78598"/>
                    <a:pt x="336301" y="99511"/>
                  </a:cubicBezTo>
                  <a:cubicBezTo>
                    <a:pt x="335626" y="104909"/>
                    <a:pt x="334277" y="105583"/>
                    <a:pt x="329554" y="103559"/>
                  </a:cubicBezTo>
                  <a:cubicBezTo>
                    <a:pt x="299196" y="93440"/>
                    <a:pt x="268162" y="84669"/>
                    <a:pt x="236455" y="81296"/>
                  </a:cubicBezTo>
                  <a:cubicBezTo>
                    <a:pt x="162245" y="73875"/>
                    <a:pt x="108948" y="113004"/>
                    <a:pt x="94106" y="185865"/>
                  </a:cubicBezTo>
                  <a:cubicBezTo>
                    <a:pt x="86011" y="227692"/>
                    <a:pt x="87360" y="268845"/>
                    <a:pt x="104226" y="307974"/>
                  </a:cubicBezTo>
                  <a:cubicBezTo>
                    <a:pt x="125140" y="355873"/>
                    <a:pt x="163594" y="378811"/>
                    <a:pt x="214866" y="380835"/>
                  </a:cubicBezTo>
                  <a:cubicBezTo>
                    <a:pt x="254670" y="382184"/>
                    <a:pt x="291775" y="370715"/>
                    <a:pt x="328880" y="357897"/>
                  </a:cubicBezTo>
                  <a:cubicBezTo>
                    <a:pt x="335626" y="355199"/>
                    <a:pt x="336975" y="356548"/>
                    <a:pt x="337650" y="363294"/>
                  </a:cubicBezTo>
                  <a:cubicBezTo>
                    <a:pt x="339674" y="383533"/>
                    <a:pt x="342372" y="403773"/>
                    <a:pt x="345071" y="424012"/>
                  </a:cubicBezTo>
                  <a:cubicBezTo>
                    <a:pt x="345746" y="430083"/>
                    <a:pt x="343722" y="432107"/>
                    <a:pt x="338999" y="434806"/>
                  </a:cubicBezTo>
                  <a:cubicBezTo>
                    <a:pt x="301894" y="451672"/>
                    <a:pt x="262765" y="457743"/>
                    <a:pt x="239153" y="457743"/>
                  </a:cubicBezTo>
                  <a:close/>
                </a:path>
              </a:pathLst>
            </a:custGeom>
            <a:grpFill/>
            <a:ln w="6739"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2C7D2791-A113-4AFC-9977-357BF1C8D855}"/>
                </a:ext>
              </a:extLst>
            </p:cNvPr>
            <p:cNvSpPr/>
            <p:nvPr/>
          </p:nvSpPr>
          <p:spPr>
            <a:xfrm>
              <a:off x="1479883" y="1849613"/>
              <a:ext cx="445796" cy="594396"/>
            </a:xfrm>
            <a:custGeom>
              <a:avLst/>
              <a:gdLst>
                <a:gd name="connsiteX0" fmla="*/ 224624 w 344064"/>
                <a:gd name="connsiteY0" fmla="*/ 3580 h 458752"/>
                <a:gd name="connsiteX1" fmla="*/ 336613 w 344064"/>
                <a:gd name="connsiteY1" fmla="*/ 24494 h 458752"/>
                <a:gd name="connsiteX2" fmla="*/ 344034 w 344064"/>
                <a:gd name="connsiteY2" fmla="*/ 36637 h 458752"/>
                <a:gd name="connsiteX3" fmla="*/ 337288 w 344064"/>
                <a:gd name="connsiteY3" fmla="*/ 98029 h 458752"/>
                <a:gd name="connsiteX4" fmla="*/ 329867 w 344064"/>
                <a:gd name="connsiteY4" fmla="*/ 102751 h 458752"/>
                <a:gd name="connsiteX5" fmla="*/ 236093 w 344064"/>
                <a:gd name="connsiteY5" fmla="*/ 80488 h 458752"/>
                <a:gd name="connsiteX6" fmla="*/ 126127 w 344064"/>
                <a:gd name="connsiteY6" fmla="*/ 118268 h 458752"/>
                <a:gd name="connsiteX7" fmla="*/ 91721 w 344064"/>
                <a:gd name="connsiteY7" fmla="*/ 197201 h 458752"/>
                <a:gd name="connsiteX8" fmla="*/ 103864 w 344064"/>
                <a:gd name="connsiteY8" fmla="*/ 307166 h 458752"/>
                <a:gd name="connsiteX9" fmla="*/ 215179 w 344064"/>
                <a:gd name="connsiteY9" fmla="*/ 380027 h 458752"/>
                <a:gd name="connsiteX10" fmla="*/ 327169 w 344064"/>
                <a:gd name="connsiteY10" fmla="*/ 357089 h 458752"/>
                <a:gd name="connsiteX11" fmla="*/ 337288 w 344064"/>
                <a:gd name="connsiteY11" fmla="*/ 363161 h 458752"/>
                <a:gd name="connsiteX12" fmla="*/ 344709 w 344064"/>
                <a:gd name="connsiteY12" fmla="*/ 423879 h 458752"/>
                <a:gd name="connsiteX13" fmla="*/ 340661 w 344064"/>
                <a:gd name="connsiteY13" fmla="*/ 431974 h 458752"/>
                <a:gd name="connsiteX14" fmla="*/ 122079 w 344064"/>
                <a:gd name="connsiteY14" fmla="*/ 434673 h 458752"/>
                <a:gd name="connsiteX15" fmla="*/ 10764 w 344064"/>
                <a:gd name="connsiteY15" fmla="*/ 289626 h 458752"/>
                <a:gd name="connsiteX16" fmla="*/ 31678 w 344064"/>
                <a:gd name="connsiteY16" fmla="*/ 112196 h 458752"/>
                <a:gd name="connsiteX17" fmla="*/ 188868 w 344064"/>
                <a:gd name="connsiteY17" fmla="*/ 5604 h 458752"/>
                <a:gd name="connsiteX18" fmla="*/ 206409 w 344064"/>
                <a:gd name="connsiteY18" fmla="*/ 4255 h 458752"/>
                <a:gd name="connsiteX19" fmla="*/ 224624 w 344064"/>
                <a:gd name="connsiteY19" fmla="*/ 3580 h 45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064" h="458752">
                  <a:moveTo>
                    <a:pt x="224624" y="3580"/>
                  </a:moveTo>
                  <a:cubicBezTo>
                    <a:pt x="263078" y="3580"/>
                    <a:pt x="300858" y="9652"/>
                    <a:pt x="336613" y="24494"/>
                  </a:cubicBezTo>
                  <a:cubicBezTo>
                    <a:pt x="342685" y="27192"/>
                    <a:pt x="344709" y="29891"/>
                    <a:pt x="344034" y="36637"/>
                  </a:cubicBezTo>
                  <a:cubicBezTo>
                    <a:pt x="341336" y="56876"/>
                    <a:pt x="339312" y="77115"/>
                    <a:pt x="337288" y="98029"/>
                  </a:cubicBezTo>
                  <a:cubicBezTo>
                    <a:pt x="336613" y="104101"/>
                    <a:pt x="335264" y="104101"/>
                    <a:pt x="329867" y="102751"/>
                  </a:cubicBezTo>
                  <a:cubicBezTo>
                    <a:pt x="299508" y="91957"/>
                    <a:pt x="268475" y="83187"/>
                    <a:pt x="236093" y="80488"/>
                  </a:cubicBezTo>
                  <a:cubicBezTo>
                    <a:pt x="194265" y="77115"/>
                    <a:pt x="155811" y="85886"/>
                    <a:pt x="126127" y="118268"/>
                  </a:cubicBezTo>
                  <a:cubicBezTo>
                    <a:pt x="105213" y="140531"/>
                    <a:pt x="95768" y="167517"/>
                    <a:pt x="91721" y="197201"/>
                  </a:cubicBezTo>
                  <a:cubicBezTo>
                    <a:pt x="86998" y="234980"/>
                    <a:pt x="88347" y="272085"/>
                    <a:pt x="103864" y="307166"/>
                  </a:cubicBezTo>
                  <a:cubicBezTo>
                    <a:pt x="124778" y="355066"/>
                    <a:pt x="163232" y="378678"/>
                    <a:pt x="215179" y="380027"/>
                  </a:cubicBezTo>
                  <a:cubicBezTo>
                    <a:pt x="254308" y="381376"/>
                    <a:pt x="290738" y="369908"/>
                    <a:pt x="327169" y="357089"/>
                  </a:cubicBezTo>
                  <a:cubicBezTo>
                    <a:pt x="335939" y="353716"/>
                    <a:pt x="336613" y="353716"/>
                    <a:pt x="337288" y="363161"/>
                  </a:cubicBezTo>
                  <a:cubicBezTo>
                    <a:pt x="339987" y="383400"/>
                    <a:pt x="342011" y="403639"/>
                    <a:pt x="344709" y="423879"/>
                  </a:cubicBezTo>
                  <a:cubicBezTo>
                    <a:pt x="345384" y="427252"/>
                    <a:pt x="345384" y="430625"/>
                    <a:pt x="340661" y="431974"/>
                  </a:cubicBezTo>
                  <a:cubicBezTo>
                    <a:pt x="269150" y="462333"/>
                    <a:pt x="194940" y="469079"/>
                    <a:pt x="122079" y="434673"/>
                  </a:cubicBezTo>
                  <a:cubicBezTo>
                    <a:pt x="60013" y="406338"/>
                    <a:pt x="24932" y="355066"/>
                    <a:pt x="10764" y="289626"/>
                  </a:cubicBezTo>
                  <a:cubicBezTo>
                    <a:pt x="-2729" y="228234"/>
                    <a:pt x="1994" y="168191"/>
                    <a:pt x="31678" y="112196"/>
                  </a:cubicBezTo>
                  <a:cubicBezTo>
                    <a:pt x="65410" y="49455"/>
                    <a:pt x="118706" y="15049"/>
                    <a:pt x="188868" y="5604"/>
                  </a:cubicBezTo>
                  <a:cubicBezTo>
                    <a:pt x="194940" y="4929"/>
                    <a:pt x="200337" y="4255"/>
                    <a:pt x="206409" y="4255"/>
                  </a:cubicBezTo>
                  <a:cubicBezTo>
                    <a:pt x="213155" y="3580"/>
                    <a:pt x="218552" y="3580"/>
                    <a:pt x="224624" y="3580"/>
                  </a:cubicBezTo>
                  <a:close/>
                </a:path>
              </a:pathLst>
            </a:custGeom>
            <a:grpFill/>
            <a:ln w="6739" cap="flat">
              <a:no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id="{6D57FF01-99AC-4D53-A4B8-595A97C51479}"/>
                </a:ext>
              </a:extLst>
            </p:cNvPr>
            <p:cNvSpPr/>
            <p:nvPr/>
          </p:nvSpPr>
          <p:spPr>
            <a:xfrm>
              <a:off x="2625536" y="1650108"/>
              <a:ext cx="174822" cy="157341"/>
            </a:xfrm>
            <a:custGeom>
              <a:avLst/>
              <a:gdLst>
                <a:gd name="connsiteX0" fmla="*/ 133785 w 134927"/>
                <a:gd name="connsiteY0" fmla="*/ 39495 h 121434"/>
                <a:gd name="connsiteX1" fmla="*/ 133785 w 134927"/>
                <a:gd name="connsiteY1" fmla="*/ 70528 h 121434"/>
                <a:gd name="connsiteX2" fmla="*/ 127713 w 134927"/>
                <a:gd name="connsiteY2" fmla="*/ 79298 h 121434"/>
                <a:gd name="connsiteX3" fmla="*/ 11001 w 134927"/>
                <a:gd name="connsiteY3" fmla="*/ 118427 h 121434"/>
                <a:gd name="connsiteX4" fmla="*/ 3580 w 134927"/>
                <a:gd name="connsiteY4" fmla="*/ 113705 h 121434"/>
                <a:gd name="connsiteX5" fmla="*/ 3580 w 134927"/>
                <a:gd name="connsiteY5" fmla="*/ 72552 h 121434"/>
                <a:gd name="connsiteX6" fmla="*/ 8977 w 134927"/>
                <a:gd name="connsiteY6" fmla="*/ 63782 h 121434"/>
                <a:gd name="connsiteX7" fmla="*/ 127038 w 134927"/>
                <a:gd name="connsiteY7" fmla="*/ 5088 h 121434"/>
                <a:gd name="connsiteX8" fmla="*/ 133785 w 134927"/>
                <a:gd name="connsiteY8" fmla="*/ 9136 h 121434"/>
                <a:gd name="connsiteX9" fmla="*/ 133785 w 134927"/>
                <a:gd name="connsiteY9" fmla="*/ 39495 h 121434"/>
                <a:gd name="connsiteX10" fmla="*/ 133785 w 134927"/>
                <a:gd name="connsiteY10" fmla="*/ 39495 h 12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927" h="121434">
                  <a:moveTo>
                    <a:pt x="133785" y="39495"/>
                  </a:moveTo>
                  <a:cubicBezTo>
                    <a:pt x="133785" y="49614"/>
                    <a:pt x="133785" y="59734"/>
                    <a:pt x="133785" y="70528"/>
                  </a:cubicBezTo>
                  <a:cubicBezTo>
                    <a:pt x="133785" y="75251"/>
                    <a:pt x="132435" y="77275"/>
                    <a:pt x="127713" y="79298"/>
                  </a:cubicBezTo>
                  <a:cubicBezTo>
                    <a:pt x="88584" y="92117"/>
                    <a:pt x="50130" y="104935"/>
                    <a:pt x="11001" y="118427"/>
                  </a:cubicBezTo>
                  <a:cubicBezTo>
                    <a:pt x="5604" y="120451"/>
                    <a:pt x="3580" y="119777"/>
                    <a:pt x="3580" y="113705"/>
                  </a:cubicBezTo>
                  <a:cubicBezTo>
                    <a:pt x="4255" y="100212"/>
                    <a:pt x="3580" y="86045"/>
                    <a:pt x="3580" y="72552"/>
                  </a:cubicBezTo>
                  <a:cubicBezTo>
                    <a:pt x="3580" y="67830"/>
                    <a:pt x="4929" y="65806"/>
                    <a:pt x="8977" y="63782"/>
                  </a:cubicBezTo>
                  <a:cubicBezTo>
                    <a:pt x="48106" y="44217"/>
                    <a:pt x="87909" y="24653"/>
                    <a:pt x="127038" y="5088"/>
                  </a:cubicBezTo>
                  <a:cubicBezTo>
                    <a:pt x="131761" y="2390"/>
                    <a:pt x="133785" y="3065"/>
                    <a:pt x="133785" y="9136"/>
                  </a:cubicBezTo>
                  <a:cubicBezTo>
                    <a:pt x="133785" y="17907"/>
                    <a:pt x="133785" y="28701"/>
                    <a:pt x="133785" y="39495"/>
                  </a:cubicBezTo>
                  <a:cubicBezTo>
                    <a:pt x="133785" y="39495"/>
                    <a:pt x="133785" y="39495"/>
                    <a:pt x="133785" y="39495"/>
                  </a:cubicBezTo>
                  <a:close/>
                </a:path>
              </a:pathLst>
            </a:custGeom>
            <a:grpFill/>
            <a:ln w="6739" cap="flat">
              <a:noFill/>
              <a:prstDash val="solid"/>
              <a:miter/>
            </a:ln>
          </p:spPr>
          <p:txBody>
            <a:bodyPr rtlCol="0" anchor="ctr"/>
            <a:lstStyle/>
            <a:p>
              <a:endParaRPr lang="fr-FR"/>
            </a:p>
          </p:txBody>
        </p:sp>
      </p:grpSp>
      <p:sp>
        <p:nvSpPr>
          <p:cNvPr id="35" name="Freeform 9">
            <a:extLst>
              <a:ext uri="{FF2B5EF4-FFF2-40B4-BE49-F238E27FC236}">
                <a16:creationId xmlns:a16="http://schemas.microsoft.com/office/drawing/2014/main" id="{B4F14494-4F22-4F50-A429-2F02FF1302B4}"/>
              </a:ext>
            </a:extLst>
          </p:cNvPr>
          <p:cNvSpPr>
            <a:spLocks/>
          </p:cNvSpPr>
          <p:nvPr userDrawn="1"/>
        </p:nvSpPr>
        <p:spPr bwMode="auto">
          <a:xfrm>
            <a:off x="10916499" y="5696768"/>
            <a:ext cx="1016268" cy="959213"/>
          </a:xfrm>
          <a:custGeom>
            <a:avLst/>
            <a:gdLst>
              <a:gd name="T0" fmla="*/ 1761 w 1862"/>
              <a:gd name="T1" fmla="*/ 1038 h 1758"/>
              <a:gd name="T2" fmla="*/ 1255 w 1862"/>
              <a:gd name="T3" fmla="*/ 1529 h 1758"/>
              <a:gd name="T4" fmla="*/ 541 w 1862"/>
              <a:gd name="T5" fmla="*/ 1720 h 1758"/>
              <a:gd name="T6" fmla="*/ 72 w 1862"/>
              <a:gd name="T7" fmla="*/ 1260 h 1758"/>
              <a:gd name="T8" fmla="*/ 132 w 1862"/>
              <a:gd name="T9" fmla="*/ 498 h 1758"/>
              <a:gd name="T10" fmla="*/ 639 w 1862"/>
              <a:gd name="T11" fmla="*/ 59 h 1758"/>
              <a:gd name="T12" fmla="*/ 1307 w 1862"/>
              <a:gd name="T13" fmla="*/ 133 h 1758"/>
              <a:gd name="T14" fmla="*/ 1775 w 1862"/>
              <a:gd name="T15" fmla="*/ 539 h 1758"/>
              <a:gd name="T16" fmla="*/ 1761 w 1862"/>
              <a:gd name="T17" fmla="*/ 1038 h 1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2" h="1758">
                <a:moveTo>
                  <a:pt x="1761" y="1038"/>
                </a:moveTo>
                <a:cubicBezTo>
                  <a:pt x="1661" y="1212"/>
                  <a:pt x="1477" y="1391"/>
                  <a:pt x="1255" y="1529"/>
                </a:cubicBezTo>
                <a:cubicBezTo>
                  <a:pt x="1034" y="1665"/>
                  <a:pt x="776" y="1758"/>
                  <a:pt x="541" y="1720"/>
                </a:cubicBezTo>
                <a:cubicBezTo>
                  <a:pt x="305" y="1681"/>
                  <a:pt x="143" y="1499"/>
                  <a:pt x="72" y="1260"/>
                </a:cubicBezTo>
                <a:cubicBezTo>
                  <a:pt x="0" y="1023"/>
                  <a:pt x="20" y="728"/>
                  <a:pt x="132" y="498"/>
                </a:cubicBezTo>
                <a:cubicBezTo>
                  <a:pt x="246" y="267"/>
                  <a:pt x="429" y="116"/>
                  <a:pt x="639" y="59"/>
                </a:cubicBezTo>
                <a:cubicBezTo>
                  <a:pt x="849" y="0"/>
                  <a:pt x="1085" y="34"/>
                  <a:pt x="1307" y="133"/>
                </a:cubicBezTo>
                <a:cubicBezTo>
                  <a:pt x="1528" y="238"/>
                  <a:pt x="1692" y="385"/>
                  <a:pt x="1775" y="539"/>
                </a:cubicBezTo>
                <a:cubicBezTo>
                  <a:pt x="1859" y="696"/>
                  <a:pt x="1862" y="859"/>
                  <a:pt x="1761" y="1038"/>
                </a:cubicBezTo>
                <a:close/>
              </a:path>
            </a:pathLst>
          </a:custGeom>
          <a:noFill/>
          <a:ln w="6350">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 name="Espace réservé du numéro de diapositive 5">
            <a:extLst>
              <a:ext uri="{FF2B5EF4-FFF2-40B4-BE49-F238E27FC236}">
                <a16:creationId xmlns:a16="http://schemas.microsoft.com/office/drawing/2014/main" id="{600DCD2F-9E3F-4902-9421-08F040DBA5E6}"/>
              </a:ext>
            </a:extLst>
          </p:cNvPr>
          <p:cNvSpPr>
            <a:spLocks noGrp="1"/>
          </p:cNvSpPr>
          <p:nvPr>
            <p:ph type="sldNum" sz="quarter" idx="4"/>
          </p:nvPr>
        </p:nvSpPr>
        <p:spPr>
          <a:xfrm>
            <a:off x="11149119" y="6210110"/>
            <a:ext cx="573660" cy="365125"/>
          </a:xfrm>
          <a:prstGeom prst="rect">
            <a:avLst/>
          </a:prstGeom>
        </p:spPr>
        <p:txBody>
          <a:bodyPr vert="horz" lIns="91440" tIns="45720" rIns="91440" bIns="45720" rtlCol="0" anchor="ctr"/>
          <a:lstStyle>
            <a:lvl1pPr algn="ctr">
              <a:defRPr sz="1050">
                <a:solidFill>
                  <a:schemeClr val="bg1"/>
                </a:solidFill>
              </a:defRPr>
            </a:lvl1pPr>
          </a:lstStyle>
          <a:p>
            <a:fld id="{1B657BA9-EC5E-40D7-BBDA-32C61981E3FD}" type="slidenum">
              <a:rPr lang="fr-FR" smtClean="0"/>
              <a:pPr/>
              <a:t>‹#›</a:t>
            </a:fld>
            <a:endParaRPr lang="fr-FR"/>
          </a:p>
        </p:txBody>
      </p:sp>
      <p:pic>
        <p:nvPicPr>
          <p:cNvPr id="20" name="Image 19">
            <a:extLst>
              <a:ext uri="{FF2B5EF4-FFF2-40B4-BE49-F238E27FC236}">
                <a16:creationId xmlns:a16="http://schemas.microsoft.com/office/drawing/2014/main" id="{0B9DCDF2-8DA5-4864-A5E3-DE96F8EF2EA0}"/>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50595" t="18688" r="8160" b="21287"/>
          <a:stretch/>
        </p:blipFill>
        <p:spPr>
          <a:xfrm>
            <a:off x="259233" y="5775113"/>
            <a:ext cx="2548645" cy="800122"/>
          </a:xfrm>
          <a:prstGeom prst="rect">
            <a:avLst/>
          </a:prstGeom>
        </p:spPr>
      </p:pic>
    </p:spTree>
    <p:extLst>
      <p:ext uri="{BB962C8B-B14F-4D97-AF65-F5344CB8AC3E}">
        <p14:creationId xmlns:p14="http://schemas.microsoft.com/office/powerpoint/2010/main" val="394502736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2" r:id="rId3"/>
    <p:sldLayoutId id="2147483671" r:id="rId4"/>
    <p:sldLayoutId id="2147483683" r:id="rId5"/>
  </p:sldLayoutIdLst>
  <p:hf hdr="0"/>
  <p:txStyles>
    <p:title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lang="fr-FR" sz="1800" b="1" kern="1200" dirty="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lang="fr-FR" sz="1200" kern="1200" dirty="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fr-FR" sz="1200" b="1" kern="1200" dirty="0">
          <a:solidFill>
            <a:schemeClr val="accent4"/>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lang="fr-FR" sz="1200" kern="1200" dirty="0">
          <a:solidFill>
            <a:schemeClr val="tx1"/>
          </a:solidFill>
          <a:latin typeface="+mn-lt"/>
          <a:ea typeface="+mn-ea"/>
          <a:cs typeface="+mn-cs"/>
        </a:defRPr>
      </a:lvl4pPr>
      <a:lvl5pPr marL="534988" indent="-228600" algn="l" defTabSz="914400" rtl="0" eaLnBrk="1" latinLnBrk="0" hangingPunct="1">
        <a:lnSpc>
          <a:spcPct val="100000"/>
        </a:lnSpc>
        <a:spcBef>
          <a:spcPts val="0"/>
        </a:spcBef>
        <a:spcAft>
          <a:spcPts val="600"/>
        </a:spcAft>
        <a:buFont typeface="Arial" panose="020B0604020202020204" pitchFamily="34" charset="0"/>
        <a:buChar char="‒"/>
        <a:defRPr lang="fr-FR"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51">
          <p15:clr>
            <a:srgbClr val="A4A3A4"/>
          </p15:clr>
        </p15:guide>
        <p15:guide id="2" pos="519">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indiscipline.fr/standard-poors-faire-de-la-pauvrete-un-standard/"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hyperlink" Target="https://www.credoc.fr/publications/tous-autonomes-et-vulnerables-a-la-fois-etat-des-lieux-des-publics-fragiles" TargetMode="Externa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emf"/></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4.xml"/><Relationship Id="rId4" Type="http://schemas.openxmlformats.org/officeDocument/2006/relationships/image" Target="../media/image30.emf"/></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3.emf"/><Relationship Id="rId4" Type="http://schemas.openxmlformats.org/officeDocument/2006/relationships/image" Target="../media/image32.emf"/></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emf"/></Relationships>
</file>

<file path=ppt/slides/_rels/slide5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4.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3" Type="http://schemas.openxmlformats.org/officeDocument/2006/relationships/image" Target="../media/image67.emf"/><Relationship Id="rId7" Type="http://schemas.openxmlformats.org/officeDocument/2006/relationships/image" Target="../media/image71.svg"/><Relationship Id="rId12" Type="http://schemas.openxmlformats.org/officeDocument/2006/relationships/image" Target="../media/image76.png"/><Relationship Id="rId2" Type="http://schemas.openxmlformats.org/officeDocument/2006/relationships/image" Target="../media/image66.emf"/><Relationship Id="rId1" Type="http://schemas.openxmlformats.org/officeDocument/2006/relationships/slideLayout" Target="../slideLayouts/slideLayout4.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s>
</file>

<file path=ppt/slides/_rels/slide56.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80.sv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Layout" Target="../slideLayouts/slideLayout4.xml"/><Relationship Id="rId4" Type="http://schemas.openxmlformats.org/officeDocument/2006/relationships/image" Target="../media/image80.sv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em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65.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em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6.png"/><Relationship Id="rId4" Type="http://schemas.openxmlformats.org/officeDocument/2006/relationships/image" Target="../media/image95.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emf"/><Relationship Id="rId7" Type="http://schemas.openxmlformats.org/officeDocument/2006/relationships/image" Target="../media/image101.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99.emf"/><Relationship Id="rId4" Type="http://schemas.openxmlformats.org/officeDocument/2006/relationships/image" Target="../media/image98.emf"/><Relationship Id="rId9" Type="http://schemas.openxmlformats.org/officeDocument/2006/relationships/image" Target="../media/image103.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emf"/><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emf"/><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chart" Target="../charts/chart7.xml"/><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3.emf"/><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emf"/><Relationship Id="rId1" Type="http://schemas.openxmlformats.org/officeDocument/2006/relationships/slideLayout" Target="../slideLayouts/slideLayout4.xml"/><Relationship Id="rId4" Type="http://schemas.openxmlformats.org/officeDocument/2006/relationships/image" Target="../media/image124.svg"/></Relationships>
</file>

<file path=ppt/slides/_rels/slide87.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9.emf"/><Relationship Id="rId5" Type="http://schemas.openxmlformats.org/officeDocument/2006/relationships/image" Target="../media/image128.emf"/><Relationship Id="rId4" Type="http://schemas.openxmlformats.org/officeDocument/2006/relationships/image" Target="../media/image127.emf"/></Relationships>
</file>

<file path=ppt/slides/_rels/slide8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92.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slideLayout" Target="../slideLayouts/slideLayout4.xml"/><Relationship Id="rId4" Type="http://schemas.openxmlformats.org/officeDocument/2006/relationships/image" Target="../media/image139.png"/></Relationships>
</file>

<file path=ppt/slides/_rels/slide9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extLst>
              <a:ext uri="{837473B0-CC2E-450A-ABE3-18F120FF3D39}">
                <a1611:picAttrSrcUrl xmlns:a1611="http://schemas.microsoft.com/office/drawing/2016/11/main" r:id="rId3"/>
              </a:ext>
            </a:extLst>
          </a:blip>
          <a:srcRect/>
          <a:stretch>
            <a:fillRect t="-66000" b="-66000"/>
          </a:stretch>
        </a:blip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855A2C8-9662-40B5-9C7B-FCE1FF3A29F7}"/>
              </a:ext>
            </a:extLst>
          </p:cNvPr>
          <p:cNvSpPr>
            <a:spLocks noGrp="1"/>
          </p:cNvSpPr>
          <p:nvPr>
            <p:ph type="ctrTitle"/>
          </p:nvPr>
        </p:nvSpPr>
        <p:spPr>
          <a:xfrm>
            <a:off x="1932248" y="2498006"/>
            <a:ext cx="8462682" cy="2751522"/>
          </a:xfrm>
        </p:spPr>
        <p:txBody>
          <a:bodyPr/>
          <a:lstStyle/>
          <a:p>
            <a:br>
              <a:rPr lang="fr-FR" sz="2800" b="0" dirty="0">
                <a:solidFill>
                  <a:srgbClr val="31849B"/>
                </a:solidFill>
              </a:rPr>
            </a:br>
            <a:br>
              <a:rPr lang="fr-FR" sz="2800" b="0" dirty="0">
                <a:solidFill>
                  <a:srgbClr val="31849B"/>
                </a:solidFill>
              </a:rPr>
            </a:br>
            <a:r>
              <a:rPr lang="fr-FR" sz="2400" i="1" dirty="0">
                <a:solidFill>
                  <a:srgbClr val="31849B"/>
                </a:solidFill>
              </a:rPr>
              <a:t>L’OBSERVATOIRE DES VULNÉRABILITÉS </a:t>
            </a:r>
            <a:br>
              <a:rPr lang="fr-FR" sz="3200" i="1" dirty="0">
                <a:solidFill>
                  <a:srgbClr val="31849B"/>
                </a:solidFill>
              </a:rPr>
            </a:br>
            <a:br>
              <a:rPr lang="fr-FR" sz="2800" dirty="0">
                <a:solidFill>
                  <a:srgbClr val="31849B"/>
                </a:solidFill>
              </a:rPr>
            </a:br>
            <a:r>
              <a:rPr lang="fr-FR" sz="2800" dirty="0">
                <a:solidFill>
                  <a:srgbClr val="31849B"/>
                </a:solidFill>
              </a:rPr>
              <a:t>2021 : une société affaiblie </a:t>
            </a:r>
            <a:br>
              <a:rPr lang="fr-FR" sz="2800" dirty="0">
                <a:solidFill>
                  <a:srgbClr val="31849B"/>
                </a:solidFill>
              </a:rPr>
            </a:br>
            <a:r>
              <a:rPr lang="fr-FR" sz="2800" dirty="0">
                <a:solidFill>
                  <a:srgbClr val="31849B"/>
                </a:solidFill>
              </a:rPr>
              <a:t>par la crise sanitaire</a:t>
            </a:r>
            <a:br>
              <a:rPr lang="fr-FR" sz="2800" b="0" dirty="0">
                <a:solidFill>
                  <a:srgbClr val="4BACC6"/>
                </a:solidFill>
              </a:rPr>
            </a:br>
            <a:r>
              <a:rPr lang="fr-FR" sz="1400" dirty="0">
                <a:solidFill>
                  <a:schemeClr val="tx2"/>
                </a:solidFill>
              </a:rPr>
              <a:t>Résultats issus de l’enquête CREDOC</a:t>
            </a:r>
            <a:br>
              <a:rPr lang="fr-FR" sz="1400" dirty="0">
                <a:solidFill>
                  <a:schemeClr val="tx2"/>
                </a:solidFill>
              </a:rPr>
            </a:br>
            <a:r>
              <a:rPr lang="fr-FR" sz="1400" dirty="0">
                <a:solidFill>
                  <a:schemeClr val="tx2"/>
                </a:solidFill>
              </a:rPr>
              <a:t>sur les conditions de vie, mai 2021</a:t>
            </a:r>
            <a:endParaRPr lang="fr-FR" sz="2000" dirty="0">
              <a:solidFill>
                <a:schemeClr val="tx2"/>
              </a:solidFill>
            </a:endParaRPr>
          </a:p>
        </p:txBody>
      </p:sp>
      <p:sp>
        <p:nvSpPr>
          <p:cNvPr id="5" name="Sous-titre 4">
            <a:extLst>
              <a:ext uri="{FF2B5EF4-FFF2-40B4-BE49-F238E27FC236}">
                <a16:creationId xmlns:a16="http://schemas.microsoft.com/office/drawing/2014/main" id="{7E16FE46-6009-4F17-A32F-3F3829BFB320}"/>
              </a:ext>
            </a:extLst>
          </p:cNvPr>
          <p:cNvSpPr>
            <a:spLocks noGrp="1"/>
          </p:cNvSpPr>
          <p:nvPr>
            <p:ph type="subTitle" idx="1"/>
          </p:nvPr>
        </p:nvSpPr>
        <p:spPr>
          <a:xfrm>
            <a:off x="1764722" y="5349421"/>
            <a:ext cx="9144000" cy="1655762"/>
          </a:xfrm>
        </p:spPr>
        <p:txBody>
          <a:bodyPr>
            <a:normAutofit/>
          </a:bodyPr>
          <a:lstStyle/>
          <a:p>
            <a:r>
              <a:rPr lang="fr-FR" sz="1200" dirty="0">
                <a:solidFill>
                  <a:schemeClr val="tx2"/>
                </a:solidFill>
              </a:rPr>
              <a:t>Patricia Croutte, Sandra Hoibian, Solen </a:t>
            </a:r>
            <a:r>
              <a:rPr lang="fr-FR" sz="1200" dirty="0" err="1">
                <a:solidFill>
                  <a:schemeClr val="tx2"/>
                </a:solidFill>
              </a:rPr>
              <a:t>Berhuet</a:t>
            </a:r>
            <a:r>
              <a:rPr lang="fr-FR" sz="1200" dirty="0">
                <a:solidFill>
                  <a:schemeClr val="tx2"/>
                </a:solidFill>
              </a:rPr>
              <a:t>, </a:t>
            </a:r>
          </a:p>
        </p:txBody>
      </p:sp>
      <p:grpSp>
        <p:nvGrpSpPr>
          <p:cNvPr id="6" name="Groupe 5">
            <a:extLst>
              <a:ext uri="{FF2B5EF4-FFF2-40B4-BE49-F238E27FC236}">
                <a16:creationId xmlns:a16="http://schemas.microsoft.com/office/drawing/2014/main" id="{A9446B61-268E-4CDB-8CDA-606A5632CE23}"/>
              </a:ext>
            </a:extLst>
          </p:cNvPr>
          <p:cNvGrpSpPr/>
          <p:nvPr/>
        </p:nvGrpSpPr>
        <p:grpSpPr>
          <a:xfrm>
            <a:off x="288744" y="5787126"/>
            <a:ext cx="1989068" cy="780352"/>
            <a:chOff x="1474127" y="4320880"/>
            <a:chExt cx="3139850" cy="1273787"/>
          </a:xfrm>
        </p:grpSpPr>
        <p:grpSp>
          <p:nvGrpSpPr>
            <p:cNvPr id="7" name="Groupe 6">
              <a:extLst>
                <a:ext uri="{FF2B5EF4-FFF2-40B4-BE49-F238E27FC236}">
                  <a16:creationId xmlns:a16="http://schemas.microsoft.com/office/drawing/2014/main" id="{4B5D888A-2529-4B03-8BEF-6D236E75AB14}"/>
                </a:ext>
              </a:extLst>
            </p:cNvPr>
            <p:cNvGrpSpPr/>
            <p:nvPr/>
          </p:nvGrpSpPr>
          <p:grpSpPr>
            <a:xfrm>
              <a:off x="1474127" y="4507100"/>
              <a:ext cx="3139850" cy="1087567"/>
              <a:chOff x="1474127" y="4507100"/>
              <a:chExt cx="3139850" cy="1087567"/>
            </a:xfrm>
          </p:grpSpPr>
          <p:sp>
            <p:nvSpPr>
              <p:cNvPr id="27" name="Forme libre : forme 2">
                <a:extLst>
                  <a:ext uri="{FF2B5EF4-FFF2-40B4-BE49-F238E27FC236}">
                    <a16:creationId xmlns:a16="http://schemas.microsoft.com/office/drawing/2014/main" id="{44B65563-536C-4CFD-BE7E-74DF6B7346DF}"/>
                  </a:ext>
                </a:extLst>
              </p:cNvPr>
              <p:cNvSpPr/>
              <p:nvPr/>
            </p:nvSpPr>
            <p:spPr>
              <a:xfrm>
                <a:off x="3544884" y="4510386"/>
                <a:ext cx="568173" cy="594396"/>
              </a:xfrm>
              <a:custGeom>
                <a:avLst/>
                <a:gdLst>
                  <a:gd name="connsiteX0" fmla="*/ 3749 w 438513"/>
                  <a:gd name="connsiteY0" fmla="*/ 229879 h 458752"/>
                  <a:gd name="connsiteX1" fmla="*/ 63117 w 438513"/>
                  <a:gd name="connsiteY1" fmla="*/ 67292 h 458752"/>
                  <a:gd name="connsiteX2" fmla="*/ 191298 w 438513"/>
                  <a:gd name="connsiteY2" fmla="*/ 5225 h 458752"/>
                  <a:gd name="connsiteX3" fmla="*/ 361980 w 438513"/>
                  <a:gd name="connsiteY3" fmla="*/ 55148 h 458752"/>
                  <a:gd name="connsiteX4" fmla="*/ 426746 w 438513"/>
                  <a:gd name="connsiteY4" fmla="*/ 164439 h 458752"/>
                  <a:gd name="connsiteX5" fmla="*/ 417301 w 438513"/>
                  <a:gd name="connsiteY5" fmla="*/ 328376 h 458752"/>
                  <a:gd name="connsiteX6" fmla="*/ 230426 w 438513"/>
                  <a:gd name="connsiteY6" fmla="*/ 457232 h 458752"/>
                  <a:gd name="connsiteX7" fmla="*/ 100896 w 438513"/>
                  <a:gd name="connsiteY7" fmla="*/ 424849 h 458752"/>
                  <a:gd name="connsiteX8" fmla="*/ 7796 w 438513"/>
                  <a:gd name="connsiteY8" fmla="*/ 277104 h 458752"/>
                  <a:gd name="connsiteX9" fmla="*/ 3749 w 438513"/>
                  <a:gd name="connsiteY9" fmla="*/ 229879 h 458752"/>
                  <a:gd name="connsiteX10" fmla="*/ 348488 w 438513"/>
                  <a:gd name="connsiteY10" fmla="*/ 230554 h 458752"/>
                  <a:gd name="connsiteX11" fmla="*/ 345115 w 438513"/>
                  <a:gd name="connsiteY11" fmla="*/ 193449 h 458752"/>
                  <a:gd name="connsiteX12" fmla="*/ 326899 w 438513"/>
                  <a:gd name="connsiteY12" fmla="*/ 140827 h 458752"/>
                  <a:gd name="connsiteX13" fmla="*/ 222331 w 438513"/>
                  <a:gd name="connsiteY13" fmla="*/ 80784 h 458752"/>
                  <a:gd name="connsiteX14" fmla="*/ 96848 w 438513"/>
                  <a:gd name="connsiteY14" fmla="*/ 172535 h 458752"/>
                  <a:gd name="connsiteX15" fmla="*/ 96174 w 438513"/>
                  <a:gd name="connsiteY15" fmla="*/ 286549 h 458752"/>
                  <a:gd name="connsiteX16" fmla="*/ 134628 w 438513"/>
                  <a:gd name="connsiteY16" fmla="*/ 351988 h 458752"/>
                  <a:gd name="connsiteX17" fmla="*/ 239871 w 438513"/>
                  <a:gd name="connsiteY17" fmla="*/ 379648 h 458752"/>
                  <a:gd name="connsiteX18" fmla="*/ 326899 w 438513"/>
                  <a:gd name="connsiteY18" fmla="*/ 320955 h 458752"/>
                  <a:gd name="connsiteX19" fmla="*/ 348488 w 438513"/>
                  <a:gd name="connsiteY19" fmla="*/ 230554 h 45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513" h="458752">
                    <a:moveTo>
                      <a:pt x="3749" y="229879"/>
                    </a:moveTo>
                    <a:cubicBezTo>
                      <a:pt x="3749" y="168487"/>
                      <a:pt x="19940" y="113167"/>
                      <a:pt x="63117" y="67292"/>
                    </a:cubicBezTo>
                    <a:cubicBezTo>
                      <a:pt x="97523" y="30187"/>
                      <a:pt x="141374" y="10622"/>
                      <a:pt x="191298" y="5225"/>
                    </a:cubicBezTo>
                    <a:cubicBezTo>
                      <a:pt x="254713" y="-1521"/>
                      <a:pt x="312732" y="11971"/>
                      <a:pt x="361980" y="55148"/>
                    </a:cubicBezTo>
                    <a:cubicBezTo>
                      <a:pt x="395712" y="84158"/>
                      <a:pt x="416626" y="121937"/>
                      <a:pt x="426746" y="164439"/>
                    </a:cubicBezTo>
                    <a:cubicBezTo>
                      <a:pt x="439564" y="219760"/>
                      <a:pt x="438214" y="274405"/>
                      <a:pt x="417301" y="328376"/>
                    </a:cubicBezTo>
                    <a:cubicBezTo>
                      <a:pt x="386942" y="405959"/>
                      <a:pt x="313407" y="455208"/>
                      <a:pt x="230426" y="457232"/>
                    </a:cubicBezTo>
                    <a:cubicBezTo>
                      <a:pt x="183876" y="458581"/>
                      <a:pt x="140025" y="450485"/>
                      <a:pt x="100896" y="424849"/>
                    </a:cubicBezTo>
                    <a:cubicBezTo>
                      <a:pt x="46925" y="390443"/>
                      <a:pt x="18591" y="339170"/>
                      <a:pt x="7796" y="277104"/>
                    </a:cubicBezTo>
                    <a:cubicBezTo>
                      <a:pt x="4423" y="261587"/>
                      <a:pt x="3074" y="246070"/>
                      <a:pt x="3749" y="229879"/>
                    </a:cubicBezTo>
                    <a:close/>
                    <a:moveTo>
                      <a:pt x="348488" y="230554"/>
                    </a:moveTo>
                    <a:cubicBezTo>
                      <a:pt x="348488" y="218410"/>
                      <a:pt x="347138" y="205592"/>
                      <a:pt x="345115" y="193449"/>
                    </a:cubicBezTo>
                    <a:cubicBezTo>
                      <a:pt x="341741" y="175234"/>
                      <a:pt x="336344" y="157018"/>
                      <a:pt x="326899" y="140827"/>
                    </a:cubicBezTo>
                    <a:cubicBezTo>
                      <a:pt x="303962" y="99674"/>
                      <a:pt x="268206" y="81459"/>
                      <a:pt x="222331" y="80784"/>
                    </a:cubicBezTo>
                    <a:cubicBezTo>
                      <a:pt x="159590" y="79435"/>
                      <a:pt x="113714" y="112492"/>
                      <a:pt x="96848" y="172535"/>
                    </a:cubicBezTo>
                    <a:cubicBezTo>
                      <a:pt x="86054" y="210315"/>
                      <a:pt x="86054" y="248769"/>
                      <a:pt x="96174" y="286549"/>
                    </a:cubicBezTo>
                    <a:cubicBezTo>
                      <a:pt x="102920" y="311510"/>
                      <a:pt x="115064" y="334448"/>
                      <a:pt x="134628" y="351988"/>
                    </a:cubicBezTo>
                    <a:cubicBezTo>
                      <a:pt x="164987" y="378974"/>
                      <a:pt x="201417" y="384371"/>
                      <a:pt x="239871" y="379648"/>
                    </a:cubicBezTo>
                    <a:cubicBezTo>
                      <a:pt x="278326" y="374926"/>
                      <a:pt x="308010" y="354687"/>
                      <a:pt x="326899" y="320955"/>
                    </a:cubicBezTo>
                    <a:cubicBezTo>
                      <a:pt x="343765" y="292620"/>
                      <a:pt x="348488" y="262262"/>
                      <a:pt x="348488" y="230554"/>
                    </a:cubicBezTo>
                    <a:close/>
                  </a:path>
                </a:pathLst>
              </a:custGeom>
              <a:solidFill>
                <a:srgbClr val="020202"/>
              </a:solidFill>
              <a:ln w="6739" cap="flat">
                <a:noFill/>
                <a:prstDash val="solid"/>
                <a:miter/>
              </a:ln>
            </p:spPr>
            <p:txBody>
              <a:bodyPr rtlCol="0" anchor="ctr"/>
              <a:lstStyle/>
              <a:p>
                <a:endParaRPr lang="fr-FR"/>
              </a:p>
            </p:txBody>
          </p:sp>
          <p:sp>
            <p:nvSpPr>
              <p:cNvPr id="28" name="Forme libre : forme 4">
                <a:extLst>
                  <a:ext uri="{FF2B5EF4-FFF2-40B4-BE49-F238E27FC236}">
                    <a16:creationId xmlns:a16="http://schemas.microsoft.com/office/drawing/2014/main" id="{977C9DD0-A7DB-4D30-BC11-F6719ED24D95}"/>
                  </a:ext>
                </a:extLst>
              </p:cNvPr>
              <p:cNvSpPr/>
              <p:nvPr/>
            </p:nvSpPr>
            <p:spPr>
              <a:xfrm>
                <a:off x="2984797" y="4524755"/>
                <a:ext cx="498244" cy="568173"/>
              </a:xfrm>
              <a:custGeom>
                <a:avLst/>
                <a:gdLst>
                  <a:gd name="connsiteX0" fmla="*/ 3580 w 384542"/>
                  <a:gd name="connsiteY0" fmla="*/ 222162 h 438513"/>
                  <a:gd name="connsiteX1" fmla="*/ 3580 w 384542"/>
                  <a:gd name="connsiteY1" fmla="*/ 11676 h 438513"/>
                  <a:gd name="connsiteX2" fmla="*/ 12350 w 384542"/>
                  <a:gd name="connsiteY2" fmla="*/ 3580 h 438513"/>
                  <a:gd name="connsiteX3" fmla="*/ 176287 w 384542"/>
                  <a:gd name="connsiteY3" fmla="*/ 3580 h 438513"/>
                  <a:gd name="connsiteX4" fmla="*/ 384749 w 384542"/>
                  <a:gd name="connsiteY4" fmla="*/ 207320 h 438513"/>
                  <a:gd name="connsiteX5" fmla="*/ 364510 w 384542"/>
                  <a:gd name="connsiteY5" fmla="*/ 324032 h 438513"/>
                  <a:gd name="connsiteX6" fmla="*/ 212042 w 384542"/>
                  <a:gd name="connsiteY6" fmla="*/ 437371 h 438513"/>
                  <a:gd name="connsiteX7" fmla="*/ 170890 w 384542"/>
                  <a:gd name="connsiteY7" fmla="*/ 440744 h 438513"/>
                  <a:gd name="connsiteX8" fmla="*/ 13699 w 384542"/>
                  <a:gd name="connsiteY8" fmla="*/ 441419 h 438513"/>
                  <a:gd name="connsiteX9" fmla="*/ 4929 w 384542"/>
                  <a:gd name="connsiteY9" fmla="*/ 432649 h 438513"/>
                  <a:gd name="connsiteX10" fmla="*/ 4929 w 384542"/>
                  <a:gd name="connsiteY10" fmla="*/ 222162 h 438513"/>
                  <a:gd name="connsiteX11" fmla="*/ 3580 w 384542"/>
                  <a:gd name="connsiteY11" fmla="*/ 222162 h 438513"/>
                  <a:gd name="connsiteX12" fmla="*/ 135809 w 384542"/>
                  <a:gd name="connsiteY12" fmla="*/ 79814 h 438513"/>
                  <a:gd name="connsiteX13" fmla="*/ 91283 w 384542"/>
                  <a:gd name="connsiteY13" fmla="*/ 79814 h 438513"/>
                  <a:gd name="connsiteX14" fmla="*/ 83187 w 384542"/>
                  <a:gd name="connsiteY14" fmla="*/ 87909 h 438513"/>
                  <a:gd name="connsiteX15" fmla="*/ 84536 w 384542"/>
                  <a:gd name="connsiteY15" fmla="*/ 355740 h 438513"/>
                  <a:gd name="connsiteX16" fmla="*/ 84536 w 384542"/>
                  <a:gd name="connsiteY16" fmla="*/ 359788 h 438513"/>
                  <a:gd name="connsiteX17" fmla="*/ 89259 w 384542"/>
                  <a:gd name="connsiteY17" fmla="*/ 364510 h 438513"/>
                  <a:gd name="connsiteX18" fmla="*/ 191803 w 384542"/>
                  <a:gd name="connsiteY18" fmla="*/ 362487 h 438513"/>
                  <a:gd name="connsiteX19" fmla="*/ 286927 w 384542"/>
                  <a:gd name="connsiteY19" fmla="*/ 289626 h 438513"/>
                  <a:gd name="connsiteX20" fmla="*/ 286252 w 384542"/>
                  <a:gd name="connsiteY20" fmla="*/ 153349 h 438513"/>
                  <a:gd name="connsiteX21" fmla="*/ 199899 w 384542"/>
                  <a:gd name="connsiteY21" fmla="*/ 82512 h 438513"/>
                  <a:gd name="connsiteX22" fmla="*/ 135809 w 384542"/>
                  <a:gd name="connsiteY22" fmla="*/ 79814 h 4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4542" h="438513">
                    <a:moveTo>
                      <a:pt x="3580" y="222162"/>
                    </a:moveTo>
                    <a:cubicBezTo>
                      <a:pt x="3580" y="152000"/>
                      <a:pt x="3580" y="81838"/>
                      <a:pt x="3580" y="11676"/>
                    </a:cubicBezTo>
                    <a:cubicBezTo>
                      <a:pt x="3580" y="4929"/>
                      <a:pt x="5604" y="3580"/>
                      <a:pt x="12350" y="3580"/>
                    </a:cubicBezTo>
                    <a:cubicBezTo>
                      <a:pt x="66996" y="3580"/>
                      <a:pt x="121641" y="3580"/>
                      <a:pt x="176287" y="3580"/>
                    </a:cubicBezTo>
                    <a:cubicBezTo>
                      <a:pt x="294348" y="3580"/>
                      <a:pt x="381376" y="89259"/>
                      <a:pt x="384749" y="207320"/>
                    </a:cubicBezTo>
                    <a:cubicBezTo>
                      <a:pt x="386099" y="247798"/>
                      <a:pt x="382051" y="286927"/>
                      <a:pt x="364510" y="324032"/>
                    </a:cubicBezTo>
                    <a:cubicBezTo>
                      <a:pt x="334152" y="389472"/>
                      <a:pt x="281530" y="424553"/>
                      <a:pt x="212042" y="437371"/>
                    </a:cubicBezTo>
                    <a:cubicBezTo>
                      <a:pt x="198550" y="440070"/>
                      <a:pt x="185057" y="440744"/>
                      <a:pt x="170890" y="440744"/>
                    </a:cubicBezTo>
                    <a:cubicBezTo>
                      <a:pt x="118268" y="440744"/>
                      <a:pt x="66321" y="440744"/>
                      <a:pt x="13699" y="441419"/>
                    </a:cubicBezTo>
                    <a:cubicBezTo>
                      <a:pt x="6953" y="441419"/>
                      <a:pt x="4929" y="440070"/>
                      <a:pt x="4929" y="432649"/>
                    </a:cubicBezTo>
                    <a:cubicBezTo>
                      <a:pt x="4929" y="362487"/>
                      <a:pt x="4929" y="292324"/>
                      <a:pt x="4929" y="222162"/>
                    </a:cubicBezTo>
                    <a:cubicBezTo>
                      <a:pt x="4929" y="222162"/>
                      <a:pt x="4254" y="222162"/>
                      <a:pt x="3580" y="222162"/>
                    </a:cubicBezTo>
                    <a:close/>
                    <a:moveTo>
                      <a:pt x="135809" y="79814"/>
                    </a:moveTo>
                    <a:cubicBezTo>
                      <a:pt x="120967" y="79814"/>
                      <a:pt x="106125" y="80488"/>
                      <a:pt x="91283" y="79814"/>
                    </a:cubicBezTo>
                    <a:cubicBezTo>
                      <a:pt x="84536" y="79814"/>
                      <a:pt x="82512" y="81163"/>
                      <a:pt x="83187" y="87909"/>
                    </a:cubicBezTo>
                    <a:cubicBezTo>
                      <a:pt x="83862" y="176962"/>
                      <a:pt x="83862" y="266688"/>
                      <a:pt x="84536" y="355740"/>
                    </a:cubicBezTo>
                    <a:cubicBezTo>
                      <a:pt x="84536" y="357089"/>
                      <a:pt x="84536" y="358439"/>
                      <a:pt x="84536" y="359788"/>
                    </a:cubicBezTo>
                    <a:cubicBezTo>
                      <a:pt x="84536" y="363161"/>
                      <a:pt x="85885" y="364510"/>
                      <a:pt x="89259" y="364510"/>
                    </a:cubicBezTo>
                    <a:cubicBezTo>
                      <a:pt x="123665" y="363836"/>
                      <a:pt x="158072" y="366534"/>
                      <a:pt x="191803" y="362487"/>
                    </a:cubicBezTo>
                    <a:cubicBezTo>
                      <a:pt x="237679" y="357089"/>
                      <a:pt x="270736" y="333477"/>
                      <a:pt x="286927" y="289626"/>
                    </a:cubicBezTo>
                    <a:cubicBezTo>
                      <a:pt x="303793" y="244425"/>
                      <a:pt x="303118" y="198550"/>
                      <a:pt x="286252" y="153349"/>
                    </a:cubicBezTo>
                    <a:cubicBezTo>
                      <a:pt x="271410" y="113546"/>
                      <a:pt x="241727" y="89933"/>
                      <a:pt x="199899" y="82512"/>
                    </a:cubicBezTo>
                    <a:cubicBezTo>
                      <a:pt x="178985" y="78465"/>
                      <a:pt x="157397" y="79814"/>
                      <a:pt x="135809" y="79814"/>
                    </a:cubicBezTo>
                    <a:close/>
                  </a:path>
                </a:pathLst>
              </a:custGeom>
              <a:solidFill>
                <a:srgbClr val="020202"/>
              </a:solidFill>
              <a:ln w="6739" cap="flat">
                <a:noFill/>
                <a:prstDash val="solid"/>
                <a:miter/>
              </a:ln>
            </p:spPr>
            <p:txBody>
              <a:bodyPr rtlCol="0" anchor="ctr"/>
              <a:lstStyle/>
              <a:p>
                <a:endParaRPr lang="fr-FR"/>
              </a:p>
            </p:txBody>
          </p:sp>
          <p:sp>
            <p:nvSpPr>
              <p:cNvPr id="29" name="Forme libre : forme 15">
                <a:extLst>
                  <a:ext uri="{FF2B5EF4-FFF2-40B4-BE49-F238E27FC236}">
                    <a16:creationId xmlns:a16="http://schemas.microsoft.com/office/drawing/2014/main" id="{676EE8D3-169D-405D-8261-2EBF4A8433C8}"/>
                  </a:ext>
                </a:extLst>
              </p:cNvPr>
              <p:cNvSpPr/>
              <p:nvPr/>
            </p:nvSpPr>
            <p:spPr>
              <a:xfrm>
                <a:off x="4168181" y="4507100"/>
                <a:ext cx="445796" cy="594396"/>
              </a:xfrm>
              <a:custGeom>
                <a:avLst/>
                <a:gdLst>
                  <a:gd name="connsiteX0" fmla="*/ 239153 w 344064"/>
                  <a:gd name="connsiteY0" fmla="*/ 457743 h 458752"/>
                  <a:gd name="connsiteX1" fmla="*/ 73867 w 344064"/>
                  <a:gd name="connsiteY1" fmla="*/ 404447 h 458752"/>
                  <a:gd name="connsiteX2" fmla="*/ 8428 w 344064"/>
                  <a:gd name="connsiteY2" fmla="*/ 282338 h 458752"/>
                  <a:gd name="connsiteX3" fmla="*/ 27317 w 344064"/>
                  <a:gd name="connsiteY3" fmla="*/ 121774 h 458752"/>
                  <a:gd name="connsiteX4" fmla="*/ 191254 w 344064"/>
                  <a:gd name="connsiteY4" fmla="*/ 5737 h 458752"/>
                  <a:gd name="connsiteX5" fmla="*/ 337650 w 344064"/>
                  <a:gd name="connsiteY5" fmla="*/ 25976 h 458752"/>
                  <a:gd name="connsiteX6" fmla="*/ 343722 w 344064"/>
                  <a:gd name="connsiteY6" fmla="*/ 36770 h 458752"/>
                  <a:gd name="connsiteX7" fmla="*/ 336301 w 344064"/>
                  <a:gd name="connsiteY7" fmla="*/ 99511 h 458752"/>
                  <a:gd name="connsiteX8" fmla="*/ 329554 w 344064"/>
                  <a:gd name="connsiteY8" fmla="*/ 103559 h 458752"/>
                  <a:gd name="connsiteX9" fmla="*/ 236455 w 344064"/>
                  <a:gd name="connsiteY9" fmla="*/ 81296 h 458752"/>
                  <a:gd name="connsiteX10" fmla="*/ 94106 w 344064"/>
                  <a:gd name="connsiteY10" fmla="*/ 185865 h 458752"/>
                  <a:gd name="connsiteX11" fmla="*/ 104226 w 344064"/>
                  <a:gd name="connsiteY11" fmla="*/ 307974 h 458752"/>
                  <a:gd name="connsiteX12" fmla="*/ 214866 w 344064"/>
                  <a:gd name="connsiteY12" fmla="*/ 380835 h 458752"/>
                  <a:gd name="connsiteX13" fmla="*/ 328880 w 344064"/>
                  <a:gd name="connsiteY13" fmla="*/ 357897 h 458752"/>
                  <a:gd name="connsiteX14" fmla="*/ 337650 w 344064"/>
                  <a:gd name="connsiteY14" fmla="*/ 363294 h 458752"/>
                  <a:gd name="connsiteX15" fmla="*/ 345071 w 344064"/>
                  <a:gd name="connsiteY15" fmla="*/ 424012 h 458752"/>
                  <a:gd name="connsiteX16" fmla="*/ 338999 w 344064"/>
                  <a:gd name="connsiteY16" fmla="*/ 434806 h 458752"/>
                  <a:gd name="connsiteX17" fmla="*/ 239153 w 344064"/>
                  <a:gd name="connsiteY17" fmla="*/ 457743 h 45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064" h="458752">
                    <a:moveTo>
                      <a:pt x="239153" y="457743"/>
                    </a:moveTo>
                    <a:cubicBezTo>
                      <a:pt x="166292" y="458418"/>
                      <a:pt x="115695" y="442901"/>
                      <a:pt x="73867" y="404447"/>
                    </a:cubicBezTo>
                    <a:cubicBezTo>
                      <a:pt x="37437" y="371390"/>
                      <a:pt x="16523" y="330237"/>
                      <a:pt x="8428" y="282338"/>
                    </a:cubicBezTo>
                    <a:cubicBezTo>
                      <a:pt x="-1017" y="227018"/>
                      <a:pt x="2356" y="173047"/>
                      <a:pt x="27317" y="121774"/>
                    </a:cubicBezTo>
                    <a:cubicBezTo>
                      <a:pt x="60375" y="52962"/>
                      <a:pt x="116369" y="15182"/>
                      <a:pt x="191254" y="5737"/>
                    </a:cubicBezTo>
                    <a:cubicBezTo>
                      <a:pt x="241852" y="-335"/>
                      <a:pt x="290426" y="6412"/>
                      <a:pt x="337650" y="25976"/>
                    </a:cubicBezTo>
                    <a:cubicBezTo>
                      <a:pt x="343047" y="28000"/>
                      <a:pt x="344396" y="30699"/>
                      <a:pt x="343722" y="36770"/>
                    </a:cubicBezTo>
                    <a:cubicBezTo>
                      <a:pt x="341023" y="57684"/>
                      <a:pt x="338325" y="78598"/>
                      <a:pt x="336301" y="99511"/>
                    </a:cubicBezTo>
                    <a:cubicBezTo>
                      <a:pt x="335626" y="104909"/>
                      <a:pt x="334277" y="105583"/>
                      <a:pt x="329554" y="103559"/>
                    </a:cubicBezTo>
                    <a:cubicBezTo>
                      <a:pt x="299196" y="93440"/>
                      <a:pt x="268162" y="84669"/>
                      <a:pt x="236455" y="81296"/>
                    </a:cubicBezTo>
                    <a:cubicBezTo>
                      <a:pt x="162245" y="73875"/>
                      <a:pt x="108948" y="113004"/>
                      <a:pt x="94106" y="185865"/>
                    </a:cubicBezTo>
                    <a:cubicBezTo>
                      <a:pt x="86011" y="227692"/>
                      <a:pt x="87360" y="268845"/>
                      <a:pt x="104226" y="307974"/>
                    </a:cubicBezTo>
                    <a:cubicBezTo>
                      <a:pt x="125140" y="355873"/>
                      <a:pt x="163594" y="378811"/>
                      <a:pt x="214866" y="380835"/>
                    </a:cubicBezTo>
                    <a:cubicBezTo>
                      <a:pt x="254670" y="382184"/>
                      <a:pt x="291775" y="370715"/>
                      <a:pt x="328880" y="357897"/>
                    </a:cubicBezTo>
                    <a:cubicBezTo>
                      <a:pt x="335626" y="355199"/>
                      <a:pt x="336975" y="356548"/>
                      <a:pt x="337650" y="363294"/>
                    </a:cubicBezTo>
                    <a:cubicBezTo>
                      <a:pt x="339674" y="383533"/>
                      <a:pt x="342372" y="403773"/>
                      <a:pt x="345071" y="424012"/>
                    </a:cubicBezTo>
                    <a:cubicBezTo>
                      <a:pt x="345746" y="430083"/>
                      <a:pt x="343722" y="432107"/>
                      <a:pt x="338999" y="434806"/>
                    </a:cubicBezTo>
                    <a:cubicBezTo>
                      <a:pt x="301894" y="451672"/>
                      <a:pt x="262765" y="457743"/>
                      <a:pt x="239153" y="457743"/>
                    </a:cubicBezTo>
                    <a:close/>
                  </a:path>
                </a:pathLst>
              </a:custGeom>
              <a:solidFill>
                <a:srgbClr val="020202"/>
              </a:solidFill>
              <a:ln w="6739" cap="flat">
                <a:noFill/>
                <a:prstDash val="solid"/>
                <a:miter/>
              </a:ln>
            </p:spPr>
            <p:txBody>
              <a:bodyPr rtlCol="0" anchor="ctr"/>
              <a:lstStyle/>
              <a:p>
                <a:endParaRPr lang="fr-FR"/>
              </a:p>
            </p:txBody>
          </p:sp>
          <p:sp>
            <p:nvSpPr>
              <p:cNvPr id="30" name="Forme libre : forme 16">
                <a:extLst>
                  <a:ext uri="{FF2B5EF4-FFF2-40B4-BE49-F238E27FC236}">
                    <a16:creationId xmlns:a16="http://schemas.microsoft.com/office/drawing/2014/main" id="{C0CD5529-1F1E-45A8-9F00-CD01D7D02D0B}"/>
                  </a:ext>
                </a:extLst>
              </p:cNvPr>
              <p:cNvSpPr/>
              <p:nvPr/>
            </p:nvSpPr>
            <p:spPr>
              <a:xfrm>
                <a:off x="1479883" y="4520385"/>
                <a:ext cx="445796" cy="594396"/>
              </a:xfrm>
              <a:custGeom>
                <a:avLst/>
                <a:gdLst>
                  <a:gd name="connsiteX0" fmla="*/ 224624 w 344064"/>
                  <a:gd name="connsiteY0" fmla="*/ 3580 h 458752"/>
                  <a:gd name="connsiteX1" fmla="*/ 336613 w 344064"/>
                  <a:gd name="connsiteY1" fmla="*/ 24494 h 458752"/>
                  <a:gd name="connsiteX2" fmla="*/ 344034 w 344064"/>
                  <a:gd name="connsiteY2" fmla="*/ 36637 h 458752"/>
                  <a:gd name="connsiteX3" fmla="*/ 337288 w 344064"/>
                  <a:gd name="connsiteY3" fmla="*/ 98029 h 458752"/>
                  <a:gd name="connsiteX4" fmla="*/ 329867 w 344064"/>
                  <a:gd name="connsiteY4" fmla="*/ 102751 h 458752"/>
                  <a:gd name="connsiteX5" fmla="*/ 236093 w 344064"/>
                  <a:gd name="connsiteY5" fmla="*/ 80488 h 458752"/>
                  <a:gd name="connsiteX6" fmla="*/ 126127 w 344064"/>
                  <a:gd name="connsiteY6" fmla="*/ 118268 h 458752"/>
                  <a:gd name="connsiteX7" fmla="*/ 91721 w 344064"/>
                  <a:gd name="connsiteY7" fmla="*/ 197201 h 458752"/>
                  <a:gd name="connsiteX8" fmla="*/ 103864 w 344064"/>
                  <a:gd name="connsiteY8" fmla="*/ 307166 h 458752"/>
                  <a:gd name="connsiteX9" fmla="*/ 215179 w 344064"/>
                  <a:gd name="connsiteY9" fmla="*/ 380027 h 458752"/>
                  <a:gd name="connsiteX10" fmla="*/ 327169 w 344064"/>
                  <a:gd name="connsiteY10" fmla="*/ 357089 h 458752"/>
                  <a:gd name="connsiteX11" fmla="*/ 337288 w 344064"/>
                  <a:gd name="connsiteY11" fmla="*/ 363161 h 458752"/>
                  <a:gd name="connsiteX12" fmla="*/ 344709 w 344064"/>
                  <a:gd name="connsiteY12" fmla="*/ 423879 h 458752"/>
                  <a:gd name="connsiteX13" fmla="*/ 340661 w 344064"/>
                  <a:gd name="connsiteY13" fmla="*/ 431974 h 458752"/>
                  <a:gd name="connsiteX14" fmla="*/ 122079 w 344064"/>
                  <a:gd name="connsiteY14" fmla="*/ 434673 h 458752"/>
                  <a:gd name="connsiteX15" fmla="*/ 10764 w 344064"/>
                  <a:gd name="connsiteY15" fmla="*/ 289626 h 458752"/>
                  <a:gd name="connsiteX16" fmla="*/ 31678 w 344064"/>
                  <a:gd name="connsiteY16" fmla="*/ 112196 h 458752"/>
                  <a:gd name="connsiteX17" fmla="*/ 188868 w 344064"/>
                  <a:gd name="connsiteY17" fmla="*/ 5604 h 458752"/>
                  <a:gd name="connsiteX18" fmla="*/ 206409 w 344064"/>
                  <a:gd name="connsiteY18" fmla="*/ 4255 h 458752"/>
                  <a:gd name="connsiteX19" fmla="*/ 224624 w 344064"/>
                  <a:gd name="connsiteY19" fmla="*/ 3580 h 45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064" h="458752">
                    <a:moveTo>
                      <a:pt x="224624" y="3580"/>
                    </a:moveTo>
                    <a:cubicBezTo>
                      <a:pt x="263078" y="3580"/>
                      <a:pt x="300858" y="9652"/>
                      <a:pt x="336613" y="24494"/>
                    </a:cubicBezTo>
                    <a:cubicBezTo>
                      <a:pt x="342685" y="27192"/>
                      <a:pt x="344709" y="29891"/>
                      <a:pt x="344034" y="36637"/>
                    </a:cubicBezTo>
                    <a:cubicBezTo>
                      <a:pt x="341336" y="56876"/>
                      <a:pt x="339312" y="77115"/>
                      <a:pt x="337288" y="98029"/>
                    </a:cubicBezTo>
                    <a:cubicBezTo>
                      <a:pt x="336613" y="104101"/>
                      <a:pt x="335264" y="104101"/>
                      <a:pt x="329867" y="102751"/>
                    </a:cubicBezTo>
                    <a:cubicBezTo>
                      <a:pt x="299508" y="91957"/>
                      <a:pt x="268475" y="83187"/>
                      <a:pt x="236093" y="80488"/>
                    </a:cubicBezTo>
                    <a:cubicBezTo>
                      <a:pt x="194265" y="77115"/>
                      <a:pt x="155811" y="85886"/>
                      <a:pt x="126127" y="118268"/>
                    </a:cubicBezTo>
                    <a:cubicBezTo>
                      <a:pt x="105213" y="140531"/>
                      <a:pt x="95768" y="167517"/>
                      <a:pt x="91721" y="197201"/>
                    </a:cubicBezTo>
                    <a:cubicBezTo>
                      <a:pt x="86998" y="234980"/>
                      <a:pt x="88347" y="272085"/>
                      <a:pt x="103864" y="307166"/>
                    </a:cubicBezTo>
                    <a:cubicBezTo>
                      <a:pt x="124778" y="355066"/>
                      <a:pt x="163232" y="378678"/>
                      <a:pt x="215179" y="380027"/>
                    </a:cubicBezTo>
                    <a:cubicBezTo>
                      <a:pt x="254308" y="381376"/>
                      <a:pt x="290738" y="369908"/>
                      <a:pt x="327169" y="357089"/>
                    </a:cubicBezTo>
                    <a:cubicBezTo>
                      <a:pt x="335939" y="353716"/>
                      <a:pt x="336613" y="353716"/>
                      <a:pt x="337288" y="363161"/>
                    </a:cubicBezTo>
                    <a:cubicBezTo>
                      <a:pt x="339987" y="383400"/>
                      <a:pt x="342011" y="403639"/>
                      <a:pt x="344709" y="423879"/>
                    </a:cubicBezTo>
                    <a:cubicBezTo>
                      <a:pt x="345384" y="427252"/>
                      <a:pt x="345384" y="430625"/>
                      <a:pt x="340661" y="431974"/>
                    </a:cubicBezTo>
                    <a:cubicBezTo>
                      <a:pt x="269150" y="462333"/>
                      <a:pt x="194940" y="469079"/>
                      <a:pt x="122079" y="434673"/>
                    </a:cubicBezTo>
                    <a:cubicBezTo>
                      <a:pt x="60013" y="406338"/>
                      <a:pt x="24932" y="355066"/>
                      <a:pt x="10764" y="289626"/>
                    </a:cubicBezTo>
                    <a:cubicBezTo>
                      <a:pt x="-2729" y="228234"/>
                      <a:pt x="1994" y="168191"/>
                      <a:pt x="31678" y="112196"/>
                    </a:cubicBezTo>
                    <a:cubicBezTo>
                      <a:pt x="65410" y="49455"/>
                      <a:pt x="118706" y="15049"/>
                      <a:pt x="188868" y="5604"/>
                    </a:cubicBezTo>
                    <a:cubicBezTo>
                      <a:pt x="194940" y="4929"/>
                      <a:pt x="200337" y="4255"/>
                      <a:pt x="206409" y="4255"/>
                    </a:cubicBezTo>
                    <a:cubicBezTo>
                      <a:pt x="213155" y="3580"/>
                      <a:pt x="218552" y="3580"/>
                      <a:pt x="224624" y="3580"/>
                    </a:cubicBezTo>
                    <a:close/>
                  </a:path>
                </a:pathLst>
              </a:custGeom>
              <a:solidFill>
                <a:srgbClr val="020202"/>
              </a:solidFill>
              <a:ln w="6739" cap="flat">
                <a:noFill/>
                <a:prstDash val="solid"/>
                <a:miter/>
              </a:ln>
            </p:spPr>
            <p:txBody>
              <a:bodyPr rtlCol="0" anchor="ctr"/>
              <a:lstStyle/>
              <a:p>
                <a:endParaRPr lang="fr-FR"/>
              </a:p>
            </p:txBody>
          </p:sp>
          <p:sp>
            <p:nvSpPr>
              <p:cNvPr id="31" name="Forme libre : forme 18">
                <a:extLst>
                  <a:ext uri="{FF2B5EF4-FFF2-40B4-BE49-F238E27FC236}">
                    <a16:creationId xmlns:a16="http://schemas.microsoft.com/office/drawing/2014/main" id="{BCC86AA1-82C1-4A17-A463-2CFD2BFBC8FB}"/>
                  </a:ext>
                </a:extLst>
              </p:cNvPr>
              <p:cNvSpPr/>
              <p:nvPr/>
            </p:nvSpPr>
            <p:spPr>
              <a:xfrm>
                <a:off x="3802309" y="5462997"/>
                <a:ext cx="96152" cy="122375"/>
              </a:xfrm>
              <a:custGeom>
                <a:avLst/>
                <a:gdLst>
                  <a:gd name="connsiteX0" fmla="*/ 73573 w 74209"/>
                  <a:gd name="connsiteY0" fmla="*/ 47859 h 94449"/>
                  <a:gd name="connsiteX1" fmla="*/ 73573 w 74209"/>
                  <a:gd name="connsiteY1" fmla="*/ 82940 h 94449"/>
                  <a:gd name="connsiteX2" fmla="*/ 71549 w 74209"/>
                  <a:gd name="connsiteY2" fmla="*/ 91036 h 94449"/>
                  <a:gd name="connsiteX3" fmla="*/ 58057 w 74209"/>
                  <a:gd name="connsiteY3" fmla="*/ 86988 h 94449"/>
                  <a:gd name="connsiteX4" fmla="*/ 37143 w 74209"/>
                  <a:gd name="connsiteY4" fmla="*/ 55280 h 94449"/>
                  <a:gd name="connsiteX5" fmla="*/ 23650 w 74209"/>
                  <a:gd name="connsiteY5" fmla="*/ 35041 h 94449"/>
                  <a:gd name="connsiteX6" fmla="*/ 20277 w 74209"/>
                  <a:gd name="connsiteY6" fmla="*/ 32342 h 94449"/>
                  <a:gd name="connsiteX7" fmla="*/ 19603 w 74209"/>
                  <a:gd name="connsiteY7" fmla="*/ 36390 h 94449"/>
                  <a:gd name="connsiteX8" fmla="*/ 19603 w 74209"/>
                  <a:gd name="connsiteY8" fmla="*/ 85638 h 94449"/>
                  <a:gd name="connsiteX9" fmla="*/ 11507 w 74209"/>
                  <a:gd name="connsiteY9" fmla="*/ 91710 h 94449"/>
                  <a:gd name="connsiteX10" fmla="*/ 4086 w 74209"/>
                  <a:gd name="connsiteY10" fmla="*/ 85638 h 94449"/>
                  <a:gd name="connsiteX11" fmla="*/ 4086 w 74209"/>
                  <a:gd name="connsiteY11" fmla="*/ 12778 h 94449"/>
                  <a:gd name="connsiteX12" fmla="*/ 6110 w 74209"/>
                  <a:gd name="connsiteY12" fmla="*/ 4682 h 94449"/>
                  <a:gd name="connsiteX13" fmla="*/ 21626 w 74209"/>
                  <a:gd name="connsiteY13" fmla="*/ 8055 h 94449"/>
                  <a:gd name="connsiteX14" fmla="*/ 52660 w 74209"/>
                  <a:gd name="connsiteY14" fmla="*/ 55280 h 94449"/>
                  <a:gd name="connsiteX15" fmla="*/ 56708 w 74209"/>
                  <a:gd name="connsiteY15" fmla="*/ 59328 h 94449"/>
                  <a:gd name="connsiteX16" fmla="*/ 58057 w 74209"/>
                  <a:gd name="connsiteY16" fmla="*/ 53931 h 94449"/>
                  <a:gd name="connsiteX17" fmla="*/ 58057 w 74209"/>
                  <a:gd name="connsiteY17" fmla="*/ 10079 h 94449"/>
                  <a:gd name="connsiteX18" fmla="*/ 66152 w 74209"/>
                  <a:gd name="connsiteY18" fmla="*/ 4007 h 94449"/>
                  <a:gd name="connsiteX19" fmla="*/ 73573 w 74209"/>
                  <a:gd name="connsiteY19" fmla="*/ 10079 h 94449"/>
                  <a:gd name="connsiteX20" fmla="*/ 73573 w 74209"/>
                  <a:gd name="connsiteY20" fmla="*/ 47859 h 94449"/>
                  <a:gd name="connsiteX21" fmla="*/ 73573 w 74209"/>
                  <a:gd name="connsiteY21" fmla="*/ 47859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209" h="94449">
                    <a:moveTo>
                      <a:pt x="73573" y="47859"/>
                    </a:moveTo>
                    <a:cubicBezTo>
                      <a:pt x="73573" y="59328"/>
                      <a:pt x="73573" y="70796"/>
                      <a:pt x="73573" y="82940"/>
                    </a:cubicBezTo>
                    <a:cubicBezTo>
                      <a:pt x="73573" y="85638"/>
                      <a:pt x="75597" y="90361"/>
                      <a:pt x="71549" y="91036"/>
                    </a:cubicBezTo>
                    <a:cubicBezTo>
                      <a:pt x="66827" y="91710"/>
                      <a:pt x="61430" y="93060"/>
                      <a:pt x="58057" y="86988"/>
                    </a:cubicBezTo>
                    <a:cubicBezTo>
                      <a:pt x="51310" y="76194"/>
                      <a:pt x="43889" y="66074"/>
                      <a:pt x="37143" y="55280"/>
                    </a:cubicBezTo>
                    <a:cubicBezTo>
                      <a:pt x="32421" y="48533"/>
                      <a:pt x="28373" y="41787"/>
                      <a:pt x="23650" y="35041"/>
                    </a:cubicBezTo>
                    <a:cubicBezTo>
                      <a:pt x="22976" y="33691"/>
                      <a:pt x="22301" y="31668"/>
                      <a:pt x="20277" y="32342"/>
                    </a:cubicBezTo>
                    <a:cubicBezTo>
                      <a:pt x="18253" y="33017"/>
                      <a:pt x="19603" y="35041"/>
                      <a:pt x="19603" y="36390"/>
                    </a:cubicBezTo>
                    <a:cubicBezTo>
                      <a:pt x="19603" y="52581"/>
                      <a:pt x="19603" y="69447"/>
                      <a:pt x="19603" y="85638"/>
                    </a:cubicBezTo>
                    <a:cubicBezTo>
                      <a:pt x="19603" y="92385"/>
                      <a:pt x="16229" y="91710"/>
                      <a:pt x="11507" y="91710"/>
                    </a:cubicBezTo>
                    <a:cubicBezTo>
                      <a:pt x="6784" y="91710"/>
                      <a:pt x="4086" y="91036"/>
                      <a:pt x="4086" y="85638"/>
                    </a:cubicBezTo>
                    <a:cubicBezTo>
                      <a:pt x="4086" y="61352"/>
                      <a:pt x="4086" y="37065"/>
                      <a:pt x="4086" y="12778"/>
                    </a:cubicBezTo>
                    <a:cubicBezTo>
                      <a:pt x="4086" y="10079"/>
                      <a:pt x="2062" y="5357"/>
                      <a:pt x="6110" y="4682"/>
                    </a:cubicBezTo>
                    <a:cubicBezTo>
                      <a:pt x="11507" y="4007"/>
                      <a:pt x="16904" y="1309"/>
                      <a:pt x="21626" y="8055"/>
                    </a:cubicBezTo>
                    <a:cubicBezTo>
                      <a:pt x="31746" y="24247"/>
                      <a:pt x="42540" y="39763"/>
                      <a:pt x="52660" y="55280"/>
                    </a:cubicBezTo>
                    <a:cubicBezTo>
                      <a:pt x="54009" y="56629"/>
                      <a:pt x="54684" y="60002"/>
                      <a:pt x="56708" y="59328"/>
                    </a:cubicBezTo>
                    <a:cubicBezTo>
                      <a:pt x="58731" y="58653"/>
                      <a:pt x="58057" y="55280"/>
                      <a:pt x="58057" y="53931"/>
                    </a:cubicBezTo>
                    <a:cubicBezTo>
                      <a:pt x="58057" y="39089"/>
                      <a:pt x="58057" y="24921"/>
                      <a:pt x="58057" y="10079"/>
                    </a:cubicBezTo>
                    <a:cubicBezTo>
                      <a:pt x="58057" y="3333"/>
                      <a:pt x="61430" y="4007"/>
                      <a:pt x="66152" y="4007"/>
                    </a:cubicBezTo>
                    <a:cubicBezTo>
                      <a:pt x="70875" y="4007"/>
                      <a:pt x="73573" y="4007"/>
                      <a:pt x="73573" y="10079"/>
                    </a:cubicBezTo>
                    <a:cubicBezTo>
                      <a:pt x="72899" y="22223"/>
                      <a:pt x="73573" y="35041"/>
                      <a:pt x="73573" y="47859"/>
                    </a:cubicBezTo>
                    <a:cubicBezTo>
                      <a:pt x="73573" y="47859"/>
                      <a:pt x="73573" y="47859"/>
                      <a:pt x="73573" y="47859"/>
                    </a:cubicBezTo>
                    <a:close/>
                  </a:path>
                </a:pathLst>
              </a:custGeom>
              <a:solidFill>
                <a:srgbClr val="0C0C0C"/>
              </a:solidFill>
              <a:ln w="6739" cap="flat">
                <a:noFill/>
                <a:prstDash val="solid"/>
                <a:miter/>
              </a:ln>
            </p:spPr>
            <p:txBody>
              <a:bodyPr rtlCol="0" anchor="ctr"/>
              <a:lstStyle/>
              <a:p>
                <a:endParaRPr lang="fr-FR"/>
              </a:p>
            </p:txBody>
          </p:sp>
          <p:sp>
            <p:nvSpPr>
              <p:cNvPr id="32" name="Forme libre : forme 19">
                <a:extLst>
                  <a:ext uri="{FF2B5EF4-FFF2-40B4-BE49-F238E27FC236}">
                    <a16:creationId xmlns:a16="http://schemas.microsoft.com/office/drawing/2014/main" id="{C0469AFB-10F8-4F4F-A0E4-0E5A8B53A5AE}"/>
                  </a:ext>
                </a:extLst>
              </p:cNvPr>
              <p:cNvSpPr/>
              <p:nvPr/>
            </p:nvSpPr>
            <p:spPr>
              <a:xfrm>
                <a:off x="3263637" y="5464425"/>
                <a:ext cx="96152" cy="122375"/>
              </a:xfrm>
              <a:custGeom>
                <a:avLst/>
                <a:gdLst>
                  <a:gd name="connsiteX0" fmla="*/ 73067 w 74209"/>
                  <a:gd name="connsiteY0" fmla="*/ 48106 h 94449"/>
                  <a:gd name="connsiteX1" fmla="*/ 73067 w 74209"/>
                  <a:gd name="connsiteY1" fmla="*/ 83862 h 94449"/>
                  <a:gd name="connsiteX2" fmla="*/ 70369 w 74209"/>
                  <a:gd name="connsiteY2" fmla="*/ 91957 h 94449"/>
                  <a:gd name="connsiteX3" fmla="*/ 58225 w 74209"/>
                  <a:gd name="connsiteY3" fmla="*/ 88584 h 94449"/>
                  <a:gd name="connsiteX4" fmla="*/ 25168 w 74209"/>
                  <a:gd name="connsiteY4" fmla="*/ 39336 h 94449"/>
                  <a:gd name="connsiteX5" fmla="*/ 22470 w 74209"/>
                  <a:gd name="connsiteY5" fmla="*/ 35288 h 94449"/>
                  <a:gd name="connsiteX6" fmla="*/ 19771 w 74209"/>
                  <a:gd name="connsiteY6" fmla="*/ 33264 h 94449"/>
                  <a:gd name="connsiteX7" fmla="*/ 19097 w 74209"/>
                  <a:gd name="connsiteY7" fmla="*/ 36637 h 94449"/>
                  <a:gd name="connsiteX8" fmla="*/ 19097 w 74209"/>
                  <a:gd name="connsiteY8" fmla="*/ 85886 h 94449"/>
                  <a:gd name="connsiteX9" fmla="*/ 11675 w 74209"/>
                  <a:gd name="connsiteY9" fmla="*/ 92632 h 94449"/>
                  <a:gd name="connsiteX10" fmla="*/ 4255 w 74209"/>
                  <a:gd name="connsiteY10" fmla="*/ 85886 h 94449"/>
                  <a:gd name="connsiteX11" fmla="*/ 4255 w 74209"/>
                  <a:gd name="connsiteY11" fmla="*/ 13699 h 94449"/>
                  <a:gd name="connsiteX12" fmla="*/ 6953 w 74209"/>
                  <a:gd name="connsiteY12" fmla="*/ 4929 h 94449"/>
                  <a:gd name="connsiteX13" fmla="*/ 22470 w 74209"/>
                  <a:gd name="connsiteY13" fmla="*/ 8302 h 94449"/>
                  <a:gd name="connsiteX14" fmla="*/ 53503 w 74209"/>
                  <a:gd name="connsiteY14" fmla="*/ 55527 h 94449"/>
                  <a:gd name="connsiteX15" fmla="*/ 57551 w 74209"/>
                  <a:gd name="connsiteY15" fmla="*/ 59575 h 94449"/>
                  <a:gd name="connsiteX16" fmla="*/ 58225 w 74209"/>
                  <a:gd name="connsiteY16" fmla="*/ 54178 h 94449"/>
                  <a:gd name="connsiteX17" fmla="*/ 58225 w 74209"/>
                  <a:gd name="connsiteY17" fmla="*/ 10326 h 94449"/>
                  <a:gd name="connsiteX18" fmla="*/ 65646 w 74209"/>
                  <a:gd name="connsiteY18" fmla="*/ 3580 h 94449"/>
                  <a:gd name="connsiteX19" fmla="*/ 73067 w 74209"/>
                  <a:gd name="connsiteY19" fmla="*/ 10326 h 94449"/>
                  <a:gd name="connsiteX20" fmla="*/ 73067 w 74209"/>
                  <a:gd name="connsiteY20" fmla="*/ 48106 h 94449"/>
                  <a:gd name="connsiteX21" fmla="*/ 73067 w 74209"/>
                  <a:gd name="connsiteY21" fmla="*/ 4810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209" h="94449">
                    <a:moveTo>
                      <a:pt x="73067" y="48106"/>
                    </a:moveTo>
                    <a:cubicBezTo>
                      <a:pt x="73067" y="60249"/>
                      <a:pt x="73067" y="71718"/>
                      <a:pt x="73067" y="83862"/>
                    </a:cubicBezTo>
                    <a:cubicBezTo>
                      <a:pt x="73067" y="86560"/>
                      <a:pt x="75766" y="91283"/>
                      <a:pt x="70369" y="91957"/>
                    </a:cubicBezTo>
                    <a:cubicBezTo>
                      <a:pt x="66321" y="92632"/>
                      <a:pt x="61599" y="93981"/>
                      <a:pt x="58225" y="88584"/>
                    </a:cubicBezTo>
                    <a:cubicBezTo>
                      <a:pt x="47431" y="71718"/>
                      <a:pt x="36637" y="55527"/>
                      <a:pt x="25168" y="39336"/>
                    </a:cubicBezTo>
                    <a:cubicBezTo>
                      <a:pt x="24494" y="37986"/>
                      <a:pt x="23819" y="36637"/>
                      <a:pt x="22470" y="35288"/>
                    </a:cubicBezTo>
                    <a:cubicBezTo>
                      <a:pt x="21795" y="34613"/>
                      <a:pt x="21120" y="32589"/>
                      <a:pt x="19771" y="33264"/>
                    </a:cubicBezTo>
                    <a:cubicBezTo>
                      <a:pt x="17747" y="33939"/>
                      <a:pt x="19097" y="35288"/>
                      <a:pt x="19097" y="36637"/>
                    </a:cubicBezTo>
                    <a:cubicBezTo>
                      <a:pt x="19097" y="52828"/>
                      <a:pt x="19097" y="69694"/>
                      <a:pt x="19097" y="85886"/>
                    </a:cubicBezTo>
                    <a:cubicBezTo>
                      <a:pt x="19097" y="91957"/>
                      <a:pt x="16398" y="92632"/>
                      <a:pt x="11675" y="92632"/>
                    </a:cubicBezTo>
                    <a:cubicBezTo>
                      <a:pt x="6278" y="92632"/>
                      <a:pt x="4255" y="91957"/>
                      <a:pt x="4255" y="85886"/>
                    </a:cubicBezTo>
                    <a:cubicBezTo>
                      <a:pt x="4255" y="61599"/>
                      <a:pt x="4255" y="37986"/>
                      <a:pt x="4255" y="13699"/>
                    </a:cubicBezTo>
                    <a:cubicBezTo>
                      <a:pt x="4255" y="11001"/>
                      <a:pt x="1556" y="5604"/>
                      <a:pt x="6953" y="4929"/>
                    </a:cubicBezTo>
                    <a:cubicBezTo>
                      <a:pt x="11675" y="4255"/>
                      <a:pt x="17747" y="2231"/>
                      <a:pt x="22470" y="8302"/>
                    </a:cubicBezTo>
                    <a:cubicBezTo>
                      <a:pt x="32589" y="24494"/>
                      <a:pt x="43383" y="40010"/>
                      <a:pt x="53503" y="55527"/>
                    </a:cubicBezTo>
                    <a:cubicBezTo>
                      <a:pt x="54852" y="56876"/>
                      <a:pt x="54852" y="60249"/>
                      <a:pt x="57551" y="59575"/>
                    </a:cubicBezTo>
                    <a:cubicBezTo>
                      <a:pt x="59575" y="58900"/>
                      <a:pt x="58225" y="56202"/>
                      <a:pt x="58225" y="54178"/>
                    </a:cubicBezTo>
                    <a:cubicBezTo>
                      <a:pt x="58225" y="39336"/>
                      <a:pt x="58225" y="25168"/>
                      <a:pt x="58225" y="10326"/>
                    </a:cubicBezTo>
                    <a:cubicBezTo>
                      <a:pt x="58225" y="4255"/>
                      <a:pt x="60924" y="3580"/>
                      <a:pt x="65646" y="3580"/>
                    </a:cubicBezTo>
                    <a:cubicBezTo>
                      <a:pt x="71044" y="3580"/>
                      <a:pt x="73742" y="4255"/>
                      <a:pt x="73067" y="10326"/>
                    </a:cubicBezTo>
                    <a:cubicBezTo>
                      <a:pt x="72393" y="23144"/>
                      <a:pt x="73067" y="35962"/>
                      <a:pt x="73067" y="48106"/>
                    </a:cubicBezTo>
                    <a:cubicBezTo>
                      <a:pt x="73067" y="48106"/>
                      <a:pt x="73067" y="48106"/>
                      <a:pt x="73067" y="48106"/>
                    </a:cubicBezTo>
                    <a:close/>
                  </a:path>
                </a:pathLst>
              </a:custGeom>
              <a:solidFill>
                <a:srgbClr val="0C0C0C"/>
              </a:solidFill>
              <a:ln w="6739" cap="flat">
                <a:noFill/>
                <a:prstDash val="solid"/>
                <a:miter/>
              </a:ln>
            </p:spPr>
            <p:txBody>
              <a:bodyPr rtlCol="0" anchor="ctr"/>
              <a:lstStyle/>
              <a:p>
                <a:endParaRPr lang="fr-FR"/>
              </a:p>
            </p:txBody>
          </p:sp>
          <p:sp>
            <p:nvSpPr>
              <p:cNvPr id="33" name="Forme libre : forme 20">
                <a:extLst>
                  <a:ext uri="{FF2B5EF4-FFF2-40B4-BE49-F238E27FC236}">
                    <a16:creationId xmlns:a16="http://schemas.microsoft.com/office/drawing/2014/main" id="{77A5AC13-59EA-4B32-B2AB-A520ABE3D267}"/>
                  </a:ext>
                </a:extLst>
              </p:cNvPr>
              <p:cNvSpPr/>
              <p:nvPr/>
            </p:nvSpPr>
            <p:spPr>
              <a:xfrm>
                <a:off x="2544124" y="5468614"/>
                <a:ext cx="96152" cy="122375"/>
              </a:xfrm>
              <a:custGeom>
                <a:avLst/>
                <a:gdLst>
                  <a:gd name="connsiteX0" fmla="*/ 4347 w 74209"/>
                  <a:gd name="connsiteY0" fmla="*/ 46896 h 94449"/>
                  <a:gd name="connsiteX1" fmla="*/ 4347 w 74209"/>
                  <a:gd name="connsiteY1" fmla="*/ 13165 h 94449"/>
                  <a:gd name="connsiteX2" fmla="*/ 6371 w 74209"/>
                  <a:gd name="connsiteY2" fmla="*/ 4394 h 94449"/>
                  <a:gd name="connsiteX3" fmla="*/ 21888 w 74209"/>
                  <a:gd name="connsiteY3" fmla="*/ 8442 h 94449"/>
                  <a:gd name="connsiteX4" fmla="*/ 52247 w 74209"/>
                  <a:gd name="connsiteY4" fmla="*/ 54992 h 94449"/>
                  <a:gd name="connsiteX5" fmla="*/ 56294 w 74209"/>
                  <a:gd name="connsiteY5" fmla="*/ 59715 h 94449"/>
                  <a:gd name="connsiteX6" fmla="*/ 57644 w 74209"/>
                  <a:gd name="connsiteY6" fmla="*/ 53643 h 94449"/>
                  <a:gd name="connsiteX7" fmla="*/ 57644 w 74209"/>
                  <a:gd name="connsiteY7" fmla="*/ 11815 h 94449"/>
                  <a:gd name="connsiteX8" fmla="*/ 65065 w 74209"/>
                  <a:gd name="connsiteY8" fmla="*/ 4394 h 94449"/>
                  <a:gd name="connsiteX9" fmla="*/ 73160 w 74209"/>
                  <a:gd name="connsiteY9" fmla="*/ 11815 h 94449"/>
                  <a:gd name="connsiteX10" fmla="*/ 73160 w 74209"/>
                  <a:gd name="connsiteY10" fmla="*/ 84001 h 94449"/>
                  <a:gd name="connsiteX11" fmla="*/ 71136 w 74209"/>
                  <a:gd name="connsiteY11" fmla="*/ 92097 h 94449"/>
                  <a:gd name="connsiteX12" fmla="*/ 58318 w 74209"/>
                  <a:gd name="connsiteY12" fmla="*/ 88049 h 94449"/>
                  <a:gd name="connsiteX13" fmla="*/ 29309 w 74209"/>
                  <a:gd name="connsiteY13" fmla="*/ 44198 h 94449"/>
                  <a:gd name="connsiteX14" fmla="*/ 20539 w 74209"/>
                  <a:gd name="connsiteY14" fmla="*/ 32729 h 94449"/>
                  <a:gd name="connsiteX15" fmla="*/ 19189 w 74209"/>
                  <a:gd name="connsiteY15" fmla="*/ 47571 h 94449"/>
                  <a:gd name="connsiteX16" fmla="*/ 19189 w 74209"/>
                  <a:gd name="connsiteY16" fmla="*/ 86700 h 94449"/>
                  <a:gd name="connsiteX17" fmla="*/ 11768 w 74209"/>
                  <a:gd name="connsiteY17" fmla="*/ 92772 h 94449"/>
                  <a:gd name="connsiteX18" fmla="*/ 3673 w 74209"/>
                  <a:gd name="connsiteY18" fmla="*/ 87375 h 94449"/>
                  <a:gd name="connsiteX19" fmla="*/ 4347 w 74209"/>
                  <a:gd name="connsiteY19" fmla="*/ 46896 h 94449"/>
                  <a:gd name="connsiteX20" fmla="*/ 4347 w 74209"/>
                  <a:gd name="connsiteY20" fmla="*/ 4689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209" h="94449">
                    <a:moveTo>
                      <a:pt x="4347" y="46896"/>
                    </a:moveTo>
                    <a:cubicBezTo>
                      <a:pt x="4347" y="35428"/>
                      <a:pt x="4347" y="23959"/>
                      <a:pt x="4347" y="13165"/>
                    </a:cubicBezTo>
                    <a:cubicBezTo>
                      <a:pt x="4347" y="10466"/>
                      <a:pt x="1649" y="5069"/>
                      <a:pt x="6371" y="4394"/>
                    </a:cubicBezTo>
                    <a:cubicBezTo>
                      <a:pt x="11768" y="3720"/>
                      <a:pt x="17840" y="1696"/>
                      <a:pt x="21888" y="8442"/>
                    </a:cubicBezTo>
                    <a:cubicBezTo>
                      <a:pt x="32008" y="23959"/>
                      <a:pt x="42127" y="39475"/>
                      <a:pt x="52247" y="54992"/>
                    </a:cubicBezTo>
                    <a:cubicBezTo>
                      <a:pt x="53596" y="57016"/>
                      <a:pt x="55620" y="59715"/>
                      <a:pt x="56294" y="59715"/>
                    </a:cubicBezTo>
                    <a:cubicBezTo>
                      <a:pt x="58993" y="58365"/>
                      <a:pt x="57644" y="55667"/>
                      <a:pt x="57644" y="53643"/>
                    </a:cubicBezTo>
                    <a:cubicBezTo>
                      <a:pt x="57644" y="39475"/>
                      <a:pt x="57644" y="25308"/>
                      <a:pt x="57644" y="11815"/>
                    </a:cubicBezTo>
                    <a:cubicBezTo>
                      <a:pt x="57644" y="5744"/>
                      <a:pt x="58993" y="3720"/>
                      <a:pt x="65065" y="4394"/>
                    </a:cubicBezTo>
                    <a:cubicBezTo>
                      <a:pt x="70462" y="4394"/>
                      <a:pt x="73160" y="5069"/>
                      <a:pt x="73160" y="11815"/>
                    </a:cubicBezTo>
                    <a:cubicBezTo>
                      <a:pt x="73160" y="36102"/>
                      <a:pt x="73160" y="59715"/>
                      <a:pt x="73160" y="84001"/>
                    </a:cubicBezTo>
                    <a:cubicBezTo>
                      <a:pt x="73160" y="86700"/>
                      <a:pt x="75184" y="91422"/>
                      <a:pt x="71136" y="92097"/>
                    </a:cubicBezTo>
                    <a:cubicBezTo>
                      <a:pt x="66414" y="92772"/>
                      <a:pt x="61692" y="94121"/>
                      <a:pt x="58318" y="88049"/>
                    </a:cubicBezTo>
                    <a:cubicBezTo>
                      <a:pt x="48874" y="73207"/>
                      <a:pt x="38754" y="59040"/>
                      <a:pt x="29309" y="44198"/>
                    </a:cubicBezTo>
                    <a:cubicBezTo>
                      <a:pt x="26610" y="40150"/>
                      <a:pt x="24587" y="35428"/>
                      <a:pt x="20539" y="32729"/>
                    </a:cubicBezTo>
                    <a:cubicBezTo>
                      <a:pt x="17840" y="37452"/>
                      <a:pt x="19189" y="42849"/>
                      <a:pt x="19189" y="47571"/>
                    </a:cubicBezTo>
                    <a:cubicBezTo>
                      <a:pt x="19189" y="60389"/>
                      <a:pt x="18515" y="73207"/>
                      <a:pt x="19189" y="86700"/>
                    </a:cubicBezTo>
                    <a:cubicBezTo>
                      <a:pt x="19864" y="93446"/>
                      <a:pt x="15816" y="92772"/>
                      <a:pt x="11768" y="92772"/>
                    </a:cubicBezTo>
                    <a:cubicBezTo>
                      <a:pt x="7721" y="92772"/>
                      <a:pt x="3673" y="94121"/>
                      <a:pt x="3673" y="87375"/>
                    </a:cubicBezTo>
                    <a:cubicBezTo>
                      <a:pt x="5022" y="72533"/>
                      <a:pt x="4347" y="59715"/>
                      <a:pt x="4347" y="46896"/>
                    </a:cubicBezTo>
                    <a:cubicBezTo>
                      <a:pt x="4347" y="46896"/>
                      <a:pt x="4347" y="46896"/>
                      <a:pt x="4347" y="46896"/>
                    </a:cubicBezTo>
                    <a:close/>
                  </a:path>
                </a:pathLst>
              </a:custGeom>
              <a:solidFill>
                <a:srgbClr val="0A0A0A"/>
              </a:solidFill>
              <a:ln w="6739" cap="flat">
                <a:noFill/>
                <a:prstDash val="solid"/>
                <a:miter/>
              </a:ln>
            </p:spPr>
            <p:txBody>
              <a:bodyPr rtlCol="0" anchor="ctr"/>
              <a:lstStyle/>
              <a:p>
                <a:endParaRPr lang="fr-FR"/>
              </a:p>
            </p:txBody>
          </p:sp>
          <p:sp>
            <p:nvSpPr>
              <p:cNvPr id="34" name="Forme libre : forme 21">
                <a:extLst>
                  <a:ext uri="{FF2B5EF4-FFF2-40B4-BE49-F238E27FC236}">
                    <a16:creationId xmlns:a16="http://schemas.microsoft.com/office/drawing/2014/main" id="{8C0D0007-837E-4888-BDAD-B1F1E82963E7}"/>
                  </a:ext>
                </a:extLst>
              </p:cNvPr>
              <p:cNvSpPr/>
              <p:nvPr/>
            </p:nvSpPr>
            <p:spPr>
              <a:xfrm>
                <a:off x="3673596" y="5461803"/>
                <a:ext cx="113635" cy="122375"/>
              </a:xfrm>
              <a:custGeom>
                <a:avLst/>
                <a:gdLst>
                  <a:gd name="connsiteX0" fmla="*/ 89259 w 87702"/>
                  <a:gd name="connsiteY0" fmla="*/ 49455 h 94449"/>
                  <a:gd name="connsiteX1" fmla="*/ 46082 w 87702"/>
                  <a:gd name="connsiteY1" fmla="*/ 94656 h 94449"/>
                  <a:gd name="connsiteX2" fmla="*/ 3580 w 87702"/>
                  <a:gd name="connsiteY2" fmla="*/ 48781 h 94449"/>
                  <a:gd name="connsiteX3" fmla="*/ 46757 w 87702"/>
                  <a:gd name="connsiteY3" fmla="*/ 3580 h 94449"/>
                  <a:gd name="connsiteX4" fmla="*/ 89259 w 87702"/>
                  <a:gd name="connsiteY4" fmla="*/ 49455 h 94449"/>
                  <a:gd name="connsiteX5" fmla="*/ 73067 w 87702"/>
                  <a:gd name="connsiteY5" fmla="*/ 49455 h 94449"/>
                  <a:gd name="connsiteX6" fmla="*/ 46082 w 87702"/>
                  <a:gd name="connsiteY6" fmla="*/ 18422 h 94449"/>
                  <a:gd name="connsiteX7" fmla="*/ 19096 w 87702"/>
                  <a:gd name="connsiteY7" fmla="*/ 49455 h 94449"/>
                  <a:gd name="connsiteX8" fmla="*/ 35962 w 87702"/>
                  <a:gd name="connsiteY8" fmla="*/ 77790 h 94449"/>
                  <a:gd name="connsiteX9" fmla="*/ 73067 w 87702"/>
                  <a:gd name="connsiteY9" fmla="*/ 49455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2" h="94449">
                    <a:moveTo>
                      <a:pt x="89259" y="49455"/>
                    </a:moveTo>
                    <a:cubicBezTo>
                      <a:pt x="89259" y="76441"/>
                      <a:pt x="71718" y="94656"/>
                      <a:pt x="46082" y="94656"/>
                    </a:cubicBezTo>
                    <a:cubicBezTo>
                      <a:pt x="20446" y="94656"/>
                      <a:pt x="3580" y="75766"/>
                      <a:pt x="3580" y="48781"/>
                    </a:cubicBezTo>
                    <a:cubicBezTo>
                      <a:pt x="3580" y="21795"/>
                      <a:pt x="21120" y="3580"/>
                      <a:pt x="46757" y="3580"/>
                    </a:cubicBezTo>
                    <a:cubicBezTo>
                      <a:pt x="72393" y="3580"/>
                      <a:pt x="89933" y="22470"/>
                      <a:pt x="89259" y="49455"/>
                    </a:cubicBezTo>
                    <a:close/>
                    <a:moveTo>
                      <a:pt x="73067" y="49455"/>
                    </a:moveTo>
                    <a:cubicBezTo>
                      <a:pt x="73067" y="29891"/>
                      <a:pt x="62948" y="18422"/>
                      <a:pt x="46082" y="18422"/>
                    </a:cubicBezTo>
                    <a:cubicBezTo>
                      <a:pt x="29216" y="18422"/>
                      <a:pt x="19096" y="30565"/>
                      <a:pt x="19096" y="49455"/>
                    </a:cubicBezTo>
                    <a:cubicBezTo>
                      <a:pt x="19096" y="63623"/>
                      <a:pt x="25168" y="73742"/>
                      <a:pt x="35962" y="77790"/>
                    </a:cubicBezTo>
                    <a:cubicBezTo>
                      <a:pt x="56201" y="85211"/>
                      <a:pt x="73067" y="71718"/>
                      <a:pt x="73067" y="49455"/>
                    </a:cubicBezTo>
                    <a:close/>
                  </a:path>
                </a:pathLst>
              </a:custGeom>
              <a:solidFill>
                <a:srgbClr val="0A0A0A"/>
              </a:solidFill>
              <a:ln w="6739" cap="flat">
                <a:noFill/>
                <a:prstDash val="solid"/>
                <a:miter/>
              </a:ln>
            </p:spPr>
            <p:txBody>
              <a:bodyPr rtlCol="0" anchor="ctr"/>
              <a:lstStyle/>
              <a:p>
                <a:endParaRPr lang="fr-FR"/>
              </a:p>
            </p:txBody>
          </p:sp>
          <p:sp>
            <p:nvSpPr>
              <p:cNvPr id="35" name="Forme libre : forme 22">
                <a:extLst>
                  <a:ext uri="{FF2B5EF4-FFF2-40B4-BE49-F238E27FC236}">
                    <a16:creationId xmlns:a16="http://schemas.microsoft.com/office/drawing/2014/main" id="{C98937A1-538A-4459-B821-3764D767E272}"/>
                  </a:ext>
                </a:extLst>
              </p:cNvPr>
              <p:cNvSpPr/>
              <p:nvPr/>
            </p:nvSpPr>
            <p:spPr>
              <a:xfrm>
                <a:off x="3406118" y="5267750"/>
                <a:ext cx="113635" cy="122375"/>
              </a:xfrm>
              <a:custGeom>
                <a:avLst/>
                <a:gdLst>
                  <a:gd name="connsiteX0" fmla="*/ 3580 w 87702"/>
                  <a:gd name="connsiteY0" fmla="*/ 48781 h 94449"/>
                  <a:gd name="connsiteX1" fmla="*/ 46757 w 87702"/>
                  <a:gd name="connsiteY1" fmla="*/ 3580 h 94449"/>
                  <a:gd name="connsiteX2" fmla="*/ 89259 w 87702"/>
                  <a:gd name="connsiteY2" fmla="*/ 49455 h 94449"/>
                  <a:gd name="connsiteX3" fmla="*/ 45407 w 87702"/>
                  <a:gd name="connsiteY3" fmla="*/ 93981 h 94449"/>
                  <a:gd name="connsiteX4" fmla="*/ 3580 w 87702"/>
                  <a:gd name="connsiteY4" fmla="*/ 48781 h 94449"/>
                  <a:gd name="connsiteX5" fmla="*/ 73742 w 87702"/>
                  <a:gd name="connsiteY5" fmla="*/ 48781 h 94449"/>
                  <a:gd name="connsiteX6" fmla="*/ 56202 w 87702"/>
                  <a:gd name="connsiteY6" fmla="*/ 19097 h 94449"/>
                  <a:gd name="connsiteX7" fmla="*/ 22470 w 87702"/>
                  <a:gd name="connsiteY7" fmla="*/ 34613 h 94449"/>
                  <a:gd name="connsiteX8" fmla="*/ 35962 w 87702"/>
                  <a:gd name="connsiteY8" fmla="*/ 77115 h 94449"/>
                  <a:gd name="connsiteX9" fmla="*/ 73742 w 87702"/>
                  <a:gd name="connsiteY9" fmla="*/ 4878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2" h="94449">
                    <a:moveTo>
                      <a:pt x="3580" y="48781"/>
                    </a:moveTo>
                    <a:cubicBezTo>
                      <a:pt x="3580" y="21795"/>
                      <a:pt x="21120" y="3580"/>
                      <a:pt x="46757" y="3580"/>
                    </a:cubicBezTo>
                    <a:cubicBezTo>
                      <a:pt x="71718" y="3580"/>
                      <a:pt x="89933" y="23144"/>
                      <a:pt x="89259" y="49455"/>
                    </a:cubicBezTo>
                    <a:cubicBezTo>
                      <a:pt x="89259" y="76441"/>
                      <a:pt x="71718" y="94656"/>
                      <a:pt x="45407" y="93981"/>
                    </a:cubicBezTo>
                    <a:cubicBezTo>
                      <a:pt x="21120" y="93981"/>
                      <a:pt x="3580" y="75766"/>
                      <a:pt x="3580" y="48781"/>
                    </a:cubicBezTo>
                    <a:close/>
                    <a:moveTo>
                      <a:pt x="73742" y="48781"/>
                    </a:moveTo>
                    <a:cubicBezTo>
                      <a:pt x="73742" y="33939"/>
                      <a:pt x="66996" y="23144"/>
                      <a:pt x="56202" y="19097"/>
                    </a:cubicBezTo>
                    <a:cubicBezTo>
                      <a:pt x="42034" y="14374"/>
                      <a:pt x="27867" y="21120"/>
                      <a:pt x="22470" y="34613"/>
                    </a:cubicBezTo>
                    <a:cubicBezTo>
                      <a:pt x="15723" y="52154"/>
                      <a:pt x="22470" y="71718"/>
                      <a:pt x="35962" y="77115"/>
                    </a:cubicBezTo>
                    <a:cubicBezTo>
                      <a:pt x="55527" y="85886"/>
                      <a:pt x="73742" y="72393"/>
                      <a:pt x="73742" y="48781"/>
                    </a:cubicBezTo>
                    <a:close/>
                  </a:path>
                </a:pathLst>
              </a:custGeom>
              <a:solidFill>
                <a:srgbClr val="0A0A0A"/>
              </a:solidFill>
              <a:ln w="6739" cap="flat">
                <a:noFill/>
                <a:prstDash val="solid"/>
                <a:miter/>
              </a:ln>
            </p:spPr>
            <p:txBody>
              <a:bodyPr rtlCol="0" anchor="ctr"/>
              <a:lstStyle/>
              <a:p>
                <a:endParaRPr lang="fr-FR"/>
              </a:p>
            </p:txBody>
          </p:sp>
          <p:sp>
            <p:nvSpPr>
              <p:cNvPr id="36" name="Forme libre : forme 23">
                <a:extLst>
                  <a:ext uri="{FF2B5EF4-FFF2-40B4-BE49-F238E27FC236}">
                    <a16:creationId xmlns:a16="http://schemas.microsoft.com/office/drawing/2014/main" id="{C8869D9C-E3E1-4B90-9FC4-2C47A612074B}"/>
                  </a:ext>
                </a:extLst>
              </p:cNvPr>
              <p:cNvSpPr/>
              <p:nvPr/>
            </p:nvSpPr>
            <p:spPr>
              <a:xfrm>
                <a:off x="3134269" y="5464425"/>
                <a:ext cx="113635" cy="122375"/>
              </a:xfrm>
              <a:custGeom>
                <a:avLst/>
                <a:gdLst>
                  <a:gd name="connsiteX0" fmla="*/ 3580 w 87702"/>
                  <a:gd name="connsiteY0" fmla="*/ 48781 h 94449"/>
                  <a:gd name="connsiteX1" fmla="*/ 46757 w 87702"/>
                  <a:gd name="connsiteY1" fmla="*/ 3580 h 94449"/>
                  <a:gd name="connsiteX2" fmla="*/ 89933 w 87702"/>
                  <a:gd name="connsiteY2" fmla="*/ 48781 h 94449"/>
                  <a:gd name="connsiteX3" fmla="*/ 46757 w 87702"/>
                  <a:gd name="connsiteY3" fmla="*/ 93981 h 94449"/>
                  <a:gd name="connsiteX4" fmla="*/ 3580 w 87702"/>
                  <a:gd name="connsiteY4" fmla="*/ 48781 h 94449"/>
                  <a:gd name="connsiteX5" fmla="*/ 73742 w 87702"/>
                  <a:gd name="connsiteY5" fmla="*/ 48781 h 94449"/>
                  <a:gd name="connsiteX6" fmla="*/ 53503 w 87702"/>
                  <a:gd name="connsiteY6" fmla="*/ 18422 h 94449"/>
                  <a:gd name="connsiteX7" fmla="*/ 21120 w 87702"/>
                  <a:gd name="connsiteY7" fmla="*/ 37986 h 94449"/>
                  <a:gd name="connsiteX8" fmla="*/ 37312 w 87702"/>
                  <a:gd name="connsiteY8" fmla="*/ 77790 h 94449"/>
                  <a:gd name="connsiteX9" fmla="*/ 73742 w 87702"/>
                  <a:gd name="connsiteY9" fmla="*/ 4878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2" h="94449">
                    <a:moveTo>
                      <a:pt x="3580" y="48781"/>
                    </a:moveTo>
                    <a:cubicBezTo>
                      <a:pt x="3580" y="21795"/>
                      <a:pt x="21120" y="3580"/>
                      <a:pt x="46757" y="3580"/>
                    </a:cubicBezTo>
                    <a:cubicBezTo>
                      <a:pt x="72393" y="3580"/>
                      <a:pt x="89933" y="21795"/>
                      <a:pt x="89933" y="48781"/>
                    </a:cubicBezTo>
                    <a:cubicBezTo>
                      <a:pt x="89933" y="75766"/>
                      <a:pt x="72393" y="93981"/>
                      <a:pt x="46757" y="93981"/>
                    </a:cubicBezTo>
                    <a:cubicBezTo>
                      <a:pt x="21120" y="93981"/>
                      <a:pt x="3580" y="75766"/>
                      <a:pt x="3580" y="48781"/>
                    </a:cubicBezTo>
                    <a:close/>
                    <a:moveTo>
                      <a:pt x="73742" y="48781"/>
                    </a:moveTo>
                    <a:cubicBezTo>
                      <a:pt x="73742" y="32589"/>
                      <a:pt x="66321" y="21120"/>
                      <a:pt x="53503" y="18422"/>
                    </a:cubicBezTo>
                    <a:cubicBezTo>
                      <a:pt x="37986" y="15049"/>
                      <a:pt x="25168" y="22470"/>
                      <a:pt x="21120" y="37986"/>
                    </a:cubicBezTo>
                    <a:cubicBezTo>
                      <a:pt x="16398" y="56202"/>
                      <a:pt x="23144" y="73067"/>
                      <a:pt x="37312" y="77790"/>
                    </a:cubicBezTo>
                    <a:cubicBezTo>
                      <a:pt x="56876" y="85211"/>
                      <a:pt x="73742" y="71718"/>
                      <a:pt x="73742" y="48781"/>
                    </a:cubicBezTo>
                    <a:close/>
                  </a:path>
                </a:pathLst>
              </a:custGeom>
              <a:solidFill>
                <a:srgbClr val="0A0A0A"/>
              </a:solidFill>
              <a:ln w="6739" cap="flat">
                <a:noFill/>
                <a:prstDash val="solid"/>
                <a:miter/>
              </a:ln>
            </p:spPr>
            <p:txBody>
              <a:bodyPr rtlCol="0" anchor="ctr"/>
              <a:lstStyle/>
              <a:p>
                <a:endParaRPr lang="fr-FR"/>
              </a:p>
            </p:txBody>
          </p:sp>
          <p:sp>
            <p:nvSpPr>
              <p:cNvPr id="37" name="Forme libre : forme 24">
                <a:extLst>
                  <a:ext uri="{FF2B5EF4-FFF2-40B4-BE49-F238E27FC236}">
                    <a16:creationId xmlns:a16="http://schemas.microsoft.com/office/drawing/2014/main" id="{0CDC87EF-ADEA-4C6A-A395-A257F6C6E4CF}"/>
                  </a:ext>
                </a:extLst>
              </p:cNvPr>
              <p:cNvSpPr/>
              <p:nvPr/>
            </p:nvSpPr>
            <p:spPr>
              <a:xfrm>
                <a:off x="2414876" y="5467047"/>
                <a:ext cx="113635" cy="122375"/>
              </a:xfrm>
              <a:custGeom>
                <a:avLst/>
                <a:gdLst>
                  <a:gd name="connsiteX0" fmla="*/ 3580 w 87702"/>
                  <a:gd name="connsiteY0" fmla="*/ 48781 h 94449"/>
                  <a:gd name="connsiteX1" fmla="*/ 46757 w 87702"/>
                  <a:gd name="connsiteY1" fmla="*/ 3580 h 94449"/>
                  <a:gd name="connsiteX2" fmla="*/ 89259 w 87702"/>
                  <a:gd name="connsiteY2" fmla="*/ 49455 h 94449"/>
                  <a:gd name="connsiteX3" fmla="*/ 46082 w 87702"/>
                  <a:gd name="connsiteY3" fmla="*/ 94656 h 94449"/>
                  <a:gd name="connsiteX4" fmla="*/ 3580 w 87702"/>
                  <a:gd name="connsiteY4" fmla="*/ 48781 h 94449"/>
                  <a:gd name="connsiteX5" fmla="*/ 73067 w 87702"/>
                  <a:gd name="connsiteY5" fmla="*/ 48106 h 94449"/>
                  <a:gd name="connsiteX6" fmla="*/ 73067 w 87702"/>
                  <a:gd name="connsiteY6" fmla="*/ 43383 h 94449"/>
                  <a:gd name="connsiteX7" fmla="*/ 47431 w 87702"/>
                  <a:gd name="connsiteY7" fmla="*/ 18422 h 94449"/>
                  <a:gd name="connsiteX8" fmla="*/ 20446 w 87702"/>
                  <a:gd name="connsiteY8" fmla="*/ 42034 h 94449"/>
                  <a:gd name="connsiteX9" fmla="*/ 21795 w 87702"/>
                  <a:gd name="connsiteY9" fmla="*/ 62948 h 94449"/>
                  <a:gd name="connsiteX10" fmla="*/ 44733 w 87702"/>
                  <a:gd name="connsiteY10" fmla="*/ 79814 h 94449"/>
                  <a:gd name="connsiteX11" fmla="*/ 73067 w 87702"/>
                  <a:gd name="connsiteY11" fmla="*/ 4810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702" h="94449">
                    <a:moveTo>
                      <a:pt x="3580" y="48781"/>
                    </a:moveTo>
                    <a:cubicBezTo>
                      <a:pt x="3580" y="21795"/>
                      <a:pt x="21120" y="3580"/>
                      <a:pt x="46757" y="3580"/>
                    </a:cubicBezTo>
                    <a:cubicBezTo>
                      <a:pt x="71718" y="3580"/>
                      <a:pt x="89933" y="22470"/>
                      <a:pt x="89259" y="49455"/>
                    </a:cubicBezTo>
                    <a:cubicBezTo>
                      <a:pt x="89259" y="76441"/>
                      <a:pt x="71718" y="94656"/>
                      <a:pt x="46082" y="94656"/>
                    </a:cubicBezTo>
                    <a:cubicBezTo>
                      <a:pt x="20446" y="93981"/>
                      <a:pt x="3580" y="75766"/>
                      <a:pt x="3580" y="48781"/>
                    </a:cubicBezTo>
                    <a:close/>
                    <a:moveTo>
                      <a:pt x="73067" y="48106"/>
                    </a:moveTo>
                    <a:cubicBezTo>
                      <a:pt x="73067" y="47431"/>
                      <a:pt x="73067" y="45407"/>
                      <a:pt x="73067" y="43383"/>
                    </a:cubicBezTo>
                    <a:cubicBezTo>
                      <a:pt x="71044" y="27867"/>
                      <a:pt x="61599" y="19097"/>
                      <a:pt x="47431" y="18422"/>
                    </a:cubicBezTo>
                    <a:cubicBezTo>
                      <a:pt x="33264" y="18422"/>
                      <a:pt x="23144" y="27192"/>
                      <a:pt x="20446" y="42034"/>
                    </a:cubicBezTo>
                    <a:cubicBezTo>
                      <a:pt x="19097" y="48781"/>
                      <a:pt x="19771" y="56202"/>
                      <a:pt x="21795" y="62948"/>
                    </a:cubicBezTo>
                    <a:cubicBezTo>
                      <a:pt x="25168" y="73067"/>
                      <a:pt x="33939" y="79814"/>
                      <a:pt x="44733" y="79814"/>
                    </a:cubicBezTo>
                    <a:cubicBezTo>
                      <a:pt x="62273" y="80488"/>
                      <a:pt x="73067" y="69020"/>
                      <a:pt x="73067" y="48106"/>
                    </a:cubicBezTo>
                    <a:close/>
                  </a:path>
                </a:pathLst>
              </a:custGeom>
              <a:solidFill>
                <a:srgbClr val="0A0A0A"/>
              </a:solidFill>
              <a:ln w="6739" cap="flat">
                <a:noFill/>
                <a:prstDash val="solid"/>
                <a:miter/>
              </a:ln>
            </p:spPr>
            <p:txBody>
              <a:bodyPr rtlCol="0" anchor="ctr"/>
              <a:lstStyle/>
              <a:p>
                <a:endParaRPr lang="fr-FR"/>
              </a:p>
            </p:txBody>
          </p:sp>
          <p:sp>
            <p:nvSpPr>
              <p:cNvPr id="38" name="Forme libre : forme 25">
                <a:extLst>
                  <a:ext uri="{FF2B5EF4-FFF2-40B4-BE49-F238E27FC236}">
                    <a16:creationId xmlns:a16="http://schemas.microsoft.com/office/drawing/2014/main" id="{6B4A485E-6BF9-44B5-8363-0D91F35AD6C0}"/>
                  </a:ext>
                </a:extLst>
              </p:cNvPr>
              <p:cNvSpPr/>
              <p:nvPr/>
            </p:nvSpPr>
            <p:spPr>
              <a:xfrm>
                <a:off x="1571358" y="5470543"/>
                <a:ext cx="113635" cy="122375"/>
              </a:xfrm>
              <a:custGeom>
                <a:avLst/>
                <a:gdLst>
                  <a:gd name="connsiteX0" fmla="*/ 3580 w 87702"/>
                  <a:gd name="connsiteY0" fmla="*/ 48781 h 94449"/>
                  <a:gd name="connsiteX1" fmla="*/ 46757 w 87702"/>
                  <a:gd name="connsiteY1" fmla="*/ 3580 h 94449"/>
                  <a:gd name="connsiteX2" fmla="*/ 89933 w 87702"/>
                  <a:gd name="connsiteY2" fmla="*/ 48781 h 94449"/>
                  <a:gd name="connsiteX3" fmla="*/ 46757 w 87702"/>
                  <a:gd name="connsiteY3" fmla="*/ 93981 h 94449"/>
                  <a:gd name="connsiteX4" fmla="*/ 3580 w 87702"/>
                  <a:gd name="connsiteY4" fmla="*/ 48781 h 94449"/>
                  <a:gd name="connsiteX5" fmla="*/ 73742 w 87702"/>
                  <a:gd name="connsiteY5" fmla="*/ 49455 h 94449"/>
                  <a:gd name="connsiteX6" fmla="*/ 56876 w 87702"/>
                  <a:gd name="connsiteY6" fmla="*/ 19771 h 94449"/>
                  <a:gd name="connsiteX7" fmla="*/ 22470 w 87702"/>
                  <a:gd name="connsiteY7" fmla="*/ 34613 h 94449"/>
                  <a:gd name="connsiteX8" fmla="*/ 36637 w 87702"/>
                  <a:gd name="connsiteY8" fmla="*/ 77790 h 94449"/>
                  <a:gd name="connsiteX9" fmla="*/ 73742 w 87702"/>
                  <a:gd name="connsiteY9" fmla="*/ 49455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2" h="94449">
                    <a:moveTo>
                      <a:pt x="3580" y="48781"/>
                    </a:moveTo>
                    <a:cubicBezTo>
                      <a:pt x="3580" y="21795"/>
                      <a:pt x="21120" y="3580"/>
                      <a:pt x="46757" y="3580"/>
                    </a:cubicBezTo>
                    <a:cubicBezTo>
                      <a:pt x="71718" y="3580"/>
                      <a:pt x="89933" y="22470"/>
                      <a:pt x="89933" y="48781"/>
                    </a:cubicBezTo>
                    <a:cubicBezTo>
                      <a:pt x="89933" y="75766"/>
                      <a:pt x="72393" y="93981"/>
                      <a:pt x="46757" y="93981"/>
                    </a:cubicBezTo>
                    <a:cubicBezTo>
                      <a:pt x="21120" y="94656"/>
                      <a:pt x="3580" y="75766"/>
                      <a:pt x="3580" y="48781"/>
                    </a:cubicBezTo>
                    <a:close/>
                    <a:moveTo>
                      <a:pt x="73742" y="49455"/>
                    </a:moveTo>
                    <a:cubicBezTo>
                      <a:pt x="73742" y="34613"/>
                      <a:pt x="67670" y="23819"/>
                      <a:pt x="56876" y="19771"/>
                    </a:cubicBezTo>
                    <a:cubicBezTo>
                      <a:pt x="42709" y="14374"/>
                      <a:pt x="27867" y="21120"/>
                      <a:pt x="22470" y="34613"/>
                    </a:cubicBezTo>
                    <a:cubicBezTo>
                      <a:pt x="15723" y="52154"/>
                      <a:pt x="22470" y="72393"/>
                      <a:pt x="36637" y="77790"/>
                    </a:cubicBezTo>
                    <a:cubicBezTo>
                      <a:pt x="56202" y="85886"/>
                      <a:pt x="73067" y="72393"/>
                      <a:pt x="73742" y="49455"/>
                    </a:cubicBezTo>
                    <a:close/>
                  </a:path>
                </a:pathLst>
              </a:custGeom>
              <a:solidFill>
                <a:srgbClr val="080808"/>
              </a:solidFill>
              <a:ln w="6739" cap="flat">
                <a:noFill/>
                <a:prstDash val="solid"/>
                <a:miter/>
              </a:ln>
            </p:spPr>
            <p:txBody>
              <a:bodyPr rtlCol="0" anchor="ctr"/>
              <a:lstStyle/>
              <a:p>
                <a:endParaRPr lang="fr-FR"/>
              </a:p>
            </p:txBody>
          </p:sp>
          <p:sp>
            <p:nvSpPr>
              <p:cNvPr id="39" name="Forme libre : forme 26">
                <a:extLst>
                  <a:ext uri="{FF2B5EF4-FFF2-40B4-BE49-F238E27FC236}">
                    <a16:creationId xmlns:a16="http://schemas.microsoft.com/office/drawing/2014/main" id="{EC105C2F-EBEA-454A-A1FB-AEF787652B07}"/>
                  </a:ext>
                </a:extLst>
              </p:cNvPr>
              <p:cNvSpPr/>
              <p:nvPr/>
            </p:nvSpPr>
            <p:spPr>
              <a:xfrm>
                <a:off x="3379020" y="5464098"/>
                <a:ext cx="104893" cy="122375"/>
              </a:xfrm>
              <a:custGeom>
                <a:avLst/>
                <a:gdLst>
                  <a:gd name="connsiteX0" fmla="*/ 23144 w 80956"/>
                  <a:gd name="connsiteY0" fmla="*/ 91535 h 94449"/>
                  <a:gd name="connsiteX1" fmla="*/ 5604 w 80956"/>
                  <a:gd name="connsiteY1" fmla="*/ 90186 h 94449"/>
                  <a:gd name="connsiteX2" fmla="*/ 4255 w 80956"/>
                  <a:gd name="connsiteY2" fmla="*/ 70621 h 94449"/>
                  <a:gd name="connsiteX3" fmla="*/ 3580 w 80956"/>
                  <a:gd name="connsiteY3" fmla="*/ 10579 h 94449"/>
                  <a:gd name="connsiteX4" fmla="*/ 11001 w 80956"/>
                  <a:gd name="connsiteY4" fmla="*/ 3832 h 94449"/>
                  <a:gd name="connsiteX5" fmla="*/ 46757 w 80956"/>
                  <a:gd name="connsiteY5" fmla="*/ 4507 h 94449"/>
                  <a:gd name="connsiteX6" fmla="*/ 79814 w 80956"/>
                  <a:gd name="connsiteY6" fmla="*/ 51057 h 94449"/>
                  <a:gd name="connsiteX7" fmla="*/ 40010 w 80956"/>
                  <a:gd name="connsiteY7" fmla="*/ 90860 h 94449"/>
                  <a:gd name="connsiteX8" fmla="*/ 23144 w 80956"/>
                  <a:gd name="connsiteY8" fmla="*/ 91535 h 94449"/>
                  <a:gd name="connsiteX9" fmla="*/ 19097 w 80956"/>
                  <a:gd name="connsiteY9" fmla="*/ 48358 h 94449"/>
                  <a:gd name="connsiteX10" fmla="*/ 19097 w 80956"/>
                  <a:gd name="connsiteY10" fmla="*/ 48358 h 94449"/>
                  <a:gd name="connsiteX11" fmla="*/ 19097 w 80956"/>
                  <a:gd name="connsiteY11" fmla="*/ 57803 h 94449"/>
                  <a:gd name="connsiteX12" fmla="*/ 40010 w 80956"/>
                  <a:gd name="connsiteY12" fmla="*/ 76693 h 94449"/>
                  <a:gd name="connsiteX13" fmla="*/ 60924 w 80956"/>
                  <a:gd name="connsiteY13" fmla="*/ 63875 h 94449"/>
                  <a:gd name="connsiteX14" fmla="*/ 33939 w 80956"/>
                  <a:gd name="connsiteY14" fmla="*/ 18674 h 94449"/>
                  <a:gd name="connsiteX15" fmla="*/ 25168 w 80956"/>
                  <a:gd name="connsiteY15" fmla="*/ 18674 h 94449"/>
                  <a:gd name="connsiteX16" fmla="*/ 19771 w 80956"/>
                  <a:gd name="connsiteY16" fmla="*/ 24746 h 94449"/>
                  <a:gd name="connsiteX17" fmla="*/ 19097 w 80956"/>
                  <a:gd name="connsiteY17" fmla="*/ 48358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56" h="94449">
                    <a:moveTo>
                      <a:pt x="23144" y="91535"/>
                    </a:moveTo>
                    <a:cubicBezTo>
                      <a:pt x="18422" y="90860"/>
                      <a:pt x="9652" y="94908"/>
                      <a:pt x="5604" y="90186"/>
                    </a:cubicBezTo>
                    <a:cubicBezTo>
                      <a:pt x="2231" y="86138"/>
                      <a:pt x="4255" y="77367"/>
                      <a:pt x="4255" y="70621"/>
                    </a:cubicBezTo>
                    <a:cubicBezTo>
                      <a:pt x="4255" y="50382"/>
                      <a:pt x="4255" y="30818"/>
                      <a:pt x="3580" y="10579"/>
                    </a:cubicBezTo>
                    <a:cubicBezTo>
                      <a:pt x="3580" y="4507"/>
                      <a:pt x="5604" y="3157"/>
                      <a:pt x="11001" y="3832"/>
                    </a:cubicBezTo>
                    <a:cubicBezTo>
                      <a:pt x="22470" y="4507"/>
                      <a:pt x="34613" y="2483"/>
                      <a:pt x="46757" y="4507"/>
                    </a:cubicBezTo>
                    <a:cubicBezTo>
                      <a:pt x="68345" y="8555"/>
                      <a:pt x="81838" y="26770"/>
                      <a:pt x="79814" y="51057"/>
                    </a:cubicBezTo>
                    <a:cubicBezTo>
                      <a:pt x="78465" y="74669"/>
                      <a:pt x="62948" y="90186"/>
                      <a:pt x="40010" y="90860"/>
                    </a:cubicBezTo>
                    <a:cubicBezTo>
                      <a:pt x="35288" y="92210"/>
                      <a:pt x="29891" y="91535"/>
                      <a:pt x="23144" y="91535"/>
                    </a:cubicBezTo>
                    <a:close/>
                    <a:moveTo>
                      <a:pt x="19097" y="48358"/>
                    </a:moveTo>
                    <a:cubicBezTo>
                      <a:pt x="19097" y="48358"/>
                      <a:pt x="19097" y="48358"/>
                      <a:pt x="19097" y="48358"/>
                    </a:cubicBezTo>
                    <a:cubicBezTo>
                      <a:pt x="19097" y="51731"/>
                      <a:pt x="19097" y="55105"/>
                      <a:pt x="19097" y="57803"/>
                    </a:cubicBezTo>
                    <a:cubicBezTo>
                      <a:pt x="19097" y="78042"/>
                      <a:pt x="19097" y="78042"/>
                      <a:pt x="40010" y="76693"/>
                    </a:cubicBezTo>
                    <a:cubicBezTo>
                      <a:pt x="49455" y="76018"/>
                      <a:pt x="56202" y="71970"/>
                      <a:pt x="60924" y="63875"/>
                    </a:cubicBezTo>
                    <a:cubicBezTo>
                      <a:pt x="72393" y="40937"/>
                      <a:pt x="58900" y="18674"/>
                      <a:pt x="33939" y="18674"/>
                    </a:cubicBezTo>
                    <a:cubicBezTo>
                      <a:pt x="31240" y="18674"/>
                      <a:pt x="27867" y="18674"/>
                      <a:pt x="25168" y="18674"/>
                    </a:cubicBezTo>
                    <a:cubicBezTo>
                      <a:pt x="20446" y="18000"/>
                      <a:pt x="19097" y="20698"/>
                      <a:pt x="19771" y="24746"/>
                    </a:cubicBezTo>
                    <a:cubicBezTo>
                      <a:pt x="19097" y="32842"/>
                      <a:pt x="19097" y="40262"/>
                      <a:pt x="19097" y="48358"/>
                    </a:cubicBezTo>
                    <a:close/>
                  </a:path>
                </a:pathLst>
              </a:custGeom>
              <a:solidFill>
                <a:srgbClr val="080808"/>
              </a:solidFill>
              <a:ln w="6739" cap="flat">
                <a:noFill/>
                <a:prstDash val="solid"/>
                <a:miter/>
              </a:ln>
            </p:spPr>
            <p:txBody>
              <a:bodyPr rtlCol="0" anchor="ctr"/>
              <a:lstStyle/>
              <a:p>
                <a:endParaRPr lang="fr-FR"/>
              </a:p>
            </p:txBody>
          </p:sp>
          <p:sp>
            <p:nvSpPr>
              <p:cNvPr id="40" name="Forme libre : forme 27">
                <a:extLst>
                  <a:ext uri="{FF2B5EF4-FFF2-40B4-BE49-F238E27FC236}">
                    <a16:creationId xmlns:a16="http://schemas.microsoft.com/office/drawing/2014/main" id="{3E2ABE7F-3C55-4DA7-9BE5-FABACAC2ECE9}"/>
                  </a:ext>
                </a:extLst>
              </p:cNvPr>
              <p:cNvSpPr/>
              <p:nvPr/>
            </p:nvSpPr>
            <p:spPr>
              <a:xfrm>
                <a:off x="2698088" y="5468795"/>
                <a:ext cx="104893" cy="122375"/>
              </a:xfrm>
              <a:custGeom>
                <a:avLst/>
                <a:gdLst>
                  <a:gd name="connsiteX0" fmla="*/ 3580 w 80956"/>
                  <a:gd name="connsiteY0" fmla="*/ 46757 h 94449"/>
                  <a:gd name="connsiteX1" fmla="*/ 3580 w 80956"/>
                  <a:gd name="connsiteY1" fmla="*/ 8977 h 94449"/>
                  <a:gd name="connsiteX2" fmla="*/ 8977 w 80956"/>
                  <a:gd name="connsiteY2" fmla="*/ 3580 h 94449"/>
                  <a:gd name="connsiteX3" fmla="*/ 37986 w 80956"/>
                  <a:gd name="connsiteY3" fmla="*/ 3580 h 94449"/>
                  <a:gd name="connsiteX4" fmla="*/ 79814 w 80956"/>
                  <a:gd name="connsiteY4" fmla="*/ 46757 h 94449"/>
                  <a:gd name="connsiteX5" fmla="*/ 39336 w 80956"/>
                  <a:gd name="connsiteY5" fmla="*/ 91283 h 94449"/>
                  <a:gd name="connsiteX6" fmla="*/ 9652 w 80956"/>
                  <a:gd name="connsiteY6" fmla="*/ 91283 h 94449"/>
                  <a:gd name="connsiteX7" fmla="*/ 4255 w 80956"/>
                  <a:gd name="connsiteY7" fmla="*/ 85211 h 94449"/>
                  <a:gd name="connsiteX8" fmla="*/ 3580 w 80956"/>
                  <a:gd name="connsiteY8" fmla="*/ 46757 h 94449"/>
                  <a:gd name="connsiteX9" fmla="*/ 3580 w 80956"/>
                  <a:gd name="connsiteY9" fmla="*/ 46757 h 94449"/>
                  <a:gd name="connsiteX10" fmla="*/ 18422 w 80956"/>
                  <a:gd name="connsiteY10" fmla="*/ 46757 h 94449"/>
                  <a:gd name="connsiteX11" fmla="*/ 18422 w 80956"/>
                  <a:gd name="connsiteY11" fmla="*/ 46757 h 94449"/>
                  <a:gd name="connsiteX12" fmla="*/ 18422 w 80956"/>
                  <a:gd name="connsiteY12" fmla="*/ 58900 h 94449"/>
                  <a:gd name="connsiteX13" fmla="*/ 35288 w 80956"/>
                  <a:gd name="connsiteY13" fmla="*/ 75766 h 94449"/>
                  <a:gd name="connsiteX14" fmla="*/ 62948 w 80956"/>
                  <a:gd name="connsiteY14" fmla="*/ 46757 h 94449"/>
                  <a:gd name="connsiteX15" fmla="*/ 35288 w 80956"/>
                  <a:gd name="connsiteY15" fmla="*/ 17747 h 94449"/>
                  <a:gd name="connsiteX16" fmla="*/ 26517 w 80956"/>
                  <a:gd name="connsiteY16" fmla="*/ 17747 h 94449"/>
                  <a:gd name="connsiteX17" fmla="*/ 17747 w 80956"/>
                  <a:gd name="connsiteY17" fmla="*/ 25843 h 94449"/>
                  <a:gd name="connsiteX18" fmla="*/ 18422 w 80956"/>
                  <a:gd name="connsiteY18" fmla="*/ 46757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956" h="94449">
                    <a:moveTo>
                      <a:pt x="3580" y="46757"/>
                    </a:moveTo>
                    <a:cubicBezTo>
                      <a:pt x="3580" y="33939"/>
                      <a:pt x="3580" y="21120"/>
                      <a:pt x="3580" y="8977"/>
                    </a:cubicBezTo>
                    <a:cubicBezTo>
                      <a:pt x="3580" y="4929"/>
                      <a:pt x="4255" y="3580"/>
                      <a:pt x="8977" y="3580"/>
                    </a:cubicBezTo>
                    <a:cubicBezTo>
                      <a:pt x="18422" y="3580"/>
                      <a:pt x="28541" y="3580"/>
                      <a:pt x="37986" y="3580"/>
                    </a:cubicBezTo>
                    <a:cubicBezTo>
                      <a:pt x="62273" y="3580"/>
                      <a:pt x="79139" y="21120"/>
                      <a:pt x="79814" y="46757"/>
                    </a:cubicBezTo>
                    <a:cubicBezTo>
                      <a:pt x="79814" y="72393"/>
                      <a:pt x="63622" y="89933"/>
                      <a:pt x="39336" y="91283"/>
                    </a:cubicBezTo>
                    <a:cubicBezTo>
                      <a:pt x="29216" y="91957"/>
                      <a:pt x="19097" y="91283"/>
                      <a:pt x="9652" y="91283"/>
                    </a:cubicBezTo>
                    <a:cubicBezTo>
                      <a:pt x="4929" y="91283"/>
                      <a:pt x="4255" y="89259"/>
                      <a:pt x="4255" y="85211"/>
                    </a:cubicBezTo>
                    <a:cubicBezTo>
                      <a:pt x="4255" y="71718"/>
                      <a:pt x="3580" y="59575"/>
                      <a:pt x="3580" y="46757"/>
                    </a:cubicBezTo>
                    <a:cubicBezTo>
                      <a:pt x="3580" y="46757"/>
                      <a:pt x="3580" y="46757"/>
                      <a:pt x="3580" y="46757"/>
                    </a:cubicBezTo>
                    <a:close/>
                    <a:moveTo>
                      <a:pt x="18422" y="46757"/>
                    </a:moveTo>
                    <a:cubicBezTo>
                      <a:pt x="18422" y="46757"/>
                      <a:pt x="18422" y="46757"/>
                      <a:pt x="18422" y="46757"/>
                    </a:cubicBezTo>
                    <a:cubicBezTo>
                      <a:pt x="18422" y="50804"/>
                      <a:pt x="18422" y="54852"/>
                      <a:pt x="18422" y="58900"/>
                    </a:cubicBezTo>
                    <a:cubicBezTo>
                      <a:pt x="18422" y="76441"/>
                      <a:pt x="18422" y="76441"/>
                      <a:pt x="35288" y="75766"/>
                    </a:cubicBezTo>
                    <a:cubicBezTo>
                      <a:pt x="53503" y="75766"/>
                      <a:pt x="62948" y="65646"/>
                      <a:pt x="62948" y="46757"/>
                    </a:cubicBezTo>
                    <a:cubicBezTo>
                      <a:pt x="62948" y="27867"/>
                      <a:pt x="53503" y="17747"/>
                      <a:pt x="35288" y="17747"/>
                    </a:cubicBezTo>
                    <a:cubicBezTo>
                      <a:pt x="32589" y="17747"/>
                      <a:pt x="29216" y="18422"/>
                      <a:pt x="26517" y="17747"/>
                    </a:cubicBezTo>
                    <a:cubicBezTo>
                      <a:pt x="19771" y="17073"/>
                      <a:pt x="17073" y="19097"/>
                      <a:pt x="17747" y="25843"/>
                    </a:cubicBezTo>
                    <a:cubicBezTo>
                      <a:pt x="19097" y="32589"/>
                      <a:pt x="18422" y="40010"/>
                      <a:pt x="18422" y="46757"/>
                    </a:cubicBezTo>
                    <a:close/>
                  </a:path>
                </a:pathLst>
              </a:custGeom>
              <a:solidFill>
                <a:srgbClr val="080808"/>
              </a:solidFill>
              <a:ln w="6739" cap="flat">
                <a:noFill/>
                <a:prstDash val="solid"/>
                <a:miter/>
              </a:ln>
            </p:spPr>
            <p:txBody>
              <a:bodyPr rtlCol="0" anchor="ctr"/>
              <a:lstStyle/>
              <a:p>
                <a:endParaRPr lang="fr-FR"/>
              </a:p>
            </p:txBody>
          </p:sp>
          <p:sp>
            <p:nvSpPr>
              <p:cNvPr id="41" name="Forme libre : forme 28">
                <a:extLst>
                  <a:ext uri="{FF2B5EF4-FFF2-40B4-BE49-F238E27FC236}">
                    <a16:creationId xmlns:a16="http://schemas.microsoft.com/office/drawing/2014/main" id="{39638A54-0134-41F1-92B1-07489A4161E0}"/>
                  </a:ext>
                </a:extLst>
              </p:cNvPr>
              <p:cNvSpPr/>
              <p:nvPr/>
            </p:nvSpPr>
            <p:spPr>
              <a:xfrm>
                <a:off x="4052086" y="5462677"/>
                <a:ext cx="104893" cy="122375"/>
              </a:xfrm>
              <a:custGeom>
                <a:avLst/>
                <a:gdLst>
                  <a:gd name="connsiteX0" fmla="*/ 4255 w 80956"/>
                  <a:gd name="connsiteY0" fmla="*/ 46757 h 94449"/>
                  <a:gd name="connsiteX1" fmla="*/ 4255 w 80956"/>
                  <a:gd name="connsiteY1" fmla="*/ 9652 h 94449"/>
                  <a:gd name="connsiteX2" fmla="*/ 10326 w 80956"/>
                  <a:gd name="connsiteY2" fmla="*/ 3580 h 94449"/>
                  <a:gd name="connsiteX3" fmla="*/ 38661 w 80956"/>
                  <a:gd name="connsiteY3" fmla="*/ 3580 h 94449"/>
                  <a:gd name="connsiteX4" fmla="*/ 79814 w 80956"/>
                  <a:gd name="connsiteY4" fmla="*/ 46082 h 94449"/>
                  <a:gd name="connsiteX5" fmla="*/ 40010 w 80956"/>
                  <a:gd name="connsiteY5" fmla="*/ 91283 h 94449"/>
                  <a:gd name="connsiteX6" fmla="*/ 8977 w 80956"/>
                  <a:gd name="connsiteY6" fmla="*/ 91283 h 94449"/>
                  <a:gd name="connsiteX7" fmla="*/ 3580 w 80956"/>
                  <a:gd name="connsiteY7" fmla="*/ 85886 h 94449"/>
                  <a:gd name="connsiteX8" fmla="*/ 4255 w 80956"/>
                  <a:gd name="connsiteY8" fmla="*/ 46757 h 94449"/>
                  <a:gd name="connsiteX9" fmla="*/ 4255 w 80956"/>
                  <a:gd name="connsiteY9" fmla="*/ 46757 h 94449"/>
                  <a:gd name="connsiteX10" fmla="*/ 19097 w 80956"/>
                  <a:gd name="connsiteY10" fmla="*/ 47431 h 94449"/>
                  <a:gd name="connsiteX11" fmla="*/ 19097 w 80956"/>
                  <a:gd name="connsiteY11" fmla="*/ 47431 h 94449"/>
                  <a:gd name="connsiteX12" fmla="*/ 19097 w 80956"/>
                  <a:gd name="connsiteY12" fmla="*/ 58900 h 94449"/>
                  <a:gd name="connsiteX13" fmla="*/ 37312 w 80956"/>
                  <a:gd name="connsiteY13" fmla="*/ 76441 h 94449"/>
                  <a:gd name="connsiteX14" fmla="*/ 64297 w 80956"/>
                  <a:gd name="connsiteY14" fmla="*/ 47431 h 94449"/>
                  <a:gd name="connsiteX15" fmla="*/ 37312 w 80956"/>
                  <a:gd name="connsiteY15" fmla="*/ 18422 h 94449"/>
                  <a:gd name="connsiteX16" fmla="*/ 24494 w 80956"/>
                  <a:gd name="connsiteY16" fmla="*/ 18422 h 94449"/>
                  <a:gd name="connsiteX17" fmla="*/ 19771 w 80956"/>
                  <a:gd name="connsiteY17" fmla="*/ 23144 h 94449"/>
                  <a:gd name="connsiteX18" fmla="*/ 19097 w 80956"/>
                  <a:gd name="connsiteY18" fmla="*/ 4743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956" h="94449">
                    <a:moveTo>
                      <a:pt x="4255" y="46757"/>
                    </a:moveTo>
                    <a:cubicBezTo>
                      <a:pt x="4255" y="34613"/>
                      <a:pt x="4255" y="21795"/>
                      <a:pt x="4255" y="9652"/>
                    </a:cubicBezTo>
                    <a:cubicBezTo>
                      <a:pt x="4255" y="4254"/>
                      <a:pt x="5604" y="3580"/>
                      <a:pt x="10326" y="3580"/>
                    </a:cubicBezTo>
                    <a:cubicBezTo>
                      <a:pt x="19771" y="4254"/>
                      <a:pt x="29216" y="3580"/>
                      <a:pt x="38661" y="3580"/>
                    </a:cubicBezTo>
                    <a:cubicBezTo>
                      <a:pt x="62948" y="4254"/>
                      <a:pt x="79814" y="21120"/>
                      <a:pt x="79814" y="46082"/>
                    </a:cubicBezTo>
                    <a:cubicBezTo>
                      <a:pt x="80488" y="71718"/>
                      <a:pt x="64297" y="89933"/>
                      <a:pt x="40010" y="91283"/>
                    </a:cubicBezTo>
                    <a:cubicBezTo>
                      <a:pt x="29891" y="91957"/>
                      <a:pt x="19771" y="91283"/>
                      <a:pt x="8977" y="91283"/>
                    </a:cubicBezTo>
                    <a:cubicBezTo>
                      <a:pt x="4255" y="91283"/>
                      <a:pt x="3580" y="89933"/>
                      <a:pt x="3580" y="85886"/>
                    </a:cubicBezTo>
                    <a:cubicBezTo>
                      <a:pt x="4929" y="72393"/>
                      <a:pt x="4929" y="59575"/>
                      <a:pt x="4255" y="46757"/>
                    </a:cubicBezTo>
                    <a:cubicBezTo>
                      <a:pt x="4929" y="46757"/>
                      <a:pt x="4255" y="46757"/>
                      <a:pt x="4255" y="46757"/>
                    </a:cubicBezTo>
                    <a:close/>
                    <a:moveTo>
                      <a:pt x="19097" y="47431"/>
                    </a:moveTo>
                    <a:cubicBezTo>
                      <a:pt x="19097" y="47431"/>
                      <a:pt x="19097" y="47431"/>
                      <a:pt x="19097" y="47431"/>
                    </a:cubicBezTo>
                    <a:cubicBezTo>
                      <a:pt x="19097" y="51479"/>
                      <a:pt x="19097" y="54852"/>
                      <a:pt x="19097" y="58900"/>
                    </a:cubicBezTo>
                    <a:cubicBezTo>
                      <a:pt x="19097" y="77115"/>
                      <a:pt x="19097" y="77115"/>
                      <a:pt x="37312" y="76441"/>
                    </a:cubicBezTo>
                    <a:cubicBezTo>
                      <a:pt x="54852" y="76441"/>
                      <a:pt x="64297" y="65646"/>
                      <a:pt x="64297" y="47431"/>
                    </a:cubicBezTo>
                    <a:cubicBezTo>
                      <a:pt x="64297" y="28541"/>
                      <a:pt x="54852" y="18422"/>
                      <a:pt x="37312" y="18422"/>
                    </a:cubicBezTo>
                    <a:cubicBezTo>
                      <a:pt x="33264" y="18422"/>
                      <a:pt x="28542" y="18422"/>
                      <a:pt x="24494" y="18422"/>
                    </a:cubicBezTo>
                    <a:cubicBezTo>
                      <a:pt x="20446" y="18422"/>
                      <a:pt x="19097" y="19771"/>
                      <a:pt x="19771" y="23144"/>
                    </a:cubicBezTo>
                    <a:cubicBezTo>
                      <a:pt x="19771" y="31240"/>
                      <a:pt x="19097" y="39336"/>
                      <a:pt x="19097" y="47431"/>
                    </a:cubicBezTo>
                    <a:close/>
                  </a:path>
                </a:pathLst>
              </a:custGeom>
              <a:solidFill>
                <a:srgbClr val="080808"/>
              </a:solidFill>
              <a:ln w="6739" cap="flat">
                <a:noFill/>
                <a:prstDash val="solid"/>
                <a:miter/>
              </a:ln>
            </p:spPr>
            <p:txBody>
              <a:bodyPr rtlCol="0" anchor="ctr"/>
              <a:lstStyle/>
              <a:p>
                <a:endParaRPr lang="fr-FR"/>
              </a:p>
            </p:txBody>
          </p:sp>
          <p:sp>
            <p:nvSpPr>
              <p:cNvPr id="42" name="Forme libre : forme 30">
                <a:extLst>
                  <a:ext uri="{FF2B5EF4-FFF2-40B4-BE49-F238E27FC236}">
                    <a16:creationId xmlns:a16="http://schemas.microsoft.com/office/drawing/2014/main" id="{E883CEB2-661F-4C68-AD47-D90AF52ED31E}"/>
                  </a:ext>
                </a:extLst>
              </p:cNvPr>
              <p:cNvSpPr/>
              <p:nvPr/>
            </p:nvSpPr>
            <p:spPr>
              <a:xfrm>
                <a:off x="2109811" y="5275484"/>
                <a:ext cx="104893" cy="122375"/>
              </a:xfrm>
              <a:custGeom>
                <a:avLst/>
                <a:gdLst>
                  <a:gd name="connsiteX0" fmla="*/ 3580 w 80956"/>
                  <a:gd name="connsiteY0" fmla="*/ 47534 h 94449"/>
                  <a:gd name="connsiteX1" fmla="*/ 3580 w 80956"/>
                  <a:gd name="connsiteY1" fmla="*/ 9754 h 94449"/>
                  <a:gd name="connsiteX2" fmla="*/ 9652 w 80956"/>
                  <a:gd name="connsiteY2" fmla="*/ 3682 h 94449"/>
                  <a:gd name="connsiteX3" fmla="*/ 46757 w 80956"/>
                  <a:gd name="connsiteY3" fmla="*/ 5032 h 94449"/>
                  <a:gd name="connsiteX4" fmla="*/ 79814 w 80956"/>
                  <a:gd name="connsiteY4" fmla="*/ 50907 h 94449"/>
                  <a:gd name="connsiteX5" fmla="*/ 40010 w 80956"/>
                  <a:gd name="connsiteY5" fmla="*/ 91385 h 94449"/>
                  <a:gd name="connsiteX6" fmla="*/ 8977 w 80956"/>
                  <a:gd name="connsiteY6" fmla="*/ 91385 h 94449"/>
                  <a:gd name="connsiteX7" fmla="*/ 4255 w 80956"/>
                  <a:gd name="connsiteY7" fmla="*/ 85988 h 94449"/>
                  <a:gd name="connsiteX8" fmla="*/ 3580 w 80956"/>
                  <a:gd name="connsiteY8" fmla="*/ 47534 h 94449"/>
                  <a:gd name="connsiteX9" fmla="*/ 3580 w 80956"/>
                  <a:gd name="connsiteY9" fmla="*/ 47534 h 94449"/>
                  <a:gd name="connsiteX10" fmla="*/ 18422 w 80956"/>
                  <a:gd name="connsiteY10" fmla="*/ 46859 h 94449"/>
                  <a:gd name="connsiteX11" fmla="*/ 18422 w 80956"/>
                  <a:gd name="connsiteY11" fmla="*/ 46859 h 94449"/>
                  <a:gd name="connsiteX12" fmla="*/ 18422 w 80956"/>
                  <a:gd name="connsiteY12" fmla="*/ 60352 h 94449"/>
                  <a:gd name="connsiteX13" fmla="*/ 33939 w 80956"/>
                  <a:gd name="connsiteY13" fmla="*/ 76543 h 94449"/>
                  <a:gd name="connsiteX14" fmla="*/ 56202 w 80956"/>
                  <a:gd name="connsiteY14" fmla="*/ 67773 h 94449"/>
                  <a:gd name="connsiteX15" fmla="*/ 59575 w 80956"/>
                  <a:gd name="connsiteY15" fmla="*/ 32017 h 94449"/>
                  <a:gd name="connsiteX16" fmla="*/ 33939 w 80956"/>
                  <a:gd name="connsiteY16" fmla="*/ 17850 h 94449"/>
                  <a:gd name="connsiteX17" fmla="*/ 23144 w 80956"/>
                  <a:gd name="connsiteY17" fmla="*/ 17850 h 94449"/>
                  <a:gd name="connsiteX18" fmla="*/ 17747 w 80956"/>
                  <a:gd name="connsiteY18" fmla="*/ 23247 h 94449"/>
                  <a:gd name="connsiteX19" fmla="*/ 18422 w 80956"/>
                  <a:gd name="connsiteY19" fmla="*/ 46859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956" h="94449">
                    <a:moveTo>
                      <a:pt x="3580" y="47534"/>
                    </a:moveTo>
                    <a:cubicBezTo>
                      <a:pt x="3580" y="34716"/>
                      <a:pt x="3580" y="21897"/>
                      <a:pt x="3580" y="9754"/>
                    </a:cubicBezTo>
                    <a:cubicBezTo>
                      <a:pt x="3580" y="5032"/>
                      <a:pt x="4929" y="3682"/>
                      <a:pt x="9652" y="3682"/>
                    </a:cubicBezTo>
                    <a:cubicBezTo>
                      <a:pt x="21795" y="4357"/>
                      <a:pt x="34613" y="2333"/>
                      <a:pt x="46757" y="5032"/>
                    </a:cubicBezTo>
                    <a:cubicBezTo>
                      <a:pt x="69020" y="9754"/>
                      <a:pt x="81838" y="27969"/>
                      <a:pt x="79814" y="50907"/>
                    </a:cubicBezTo>
                    <a:cubicBezTo>
                      <a:pt x="77790" y="75194"/>
                      <a:pt x="62273" y="90710"/>
                      <a:pt x="40010" y="91385"/>
                    </a:cubicBezTo>
                    <a:cubicBezTo>
                      <a:pt x="29891" y="92060"/>
                      <a:pt x="19771" y="91385"/>
                      <a:pt x="8977" y="91385"/>
                    </a:cubicBezTo>
                    <a:cubicBezTo>
                      <a:pt x="4929" y="91385"/>
                      <a:pt x="4255" y="90036"/>
                      <a:pt x="4255" y="85988"/>
                    </a:cubicBezTo>
                    <a:cubicBezTo>
                      <a:pt x="4255" y="73170"/>
                      <a:pt x="4255" y="60352"/>
                      <a:pt x="3580" y="47534"/>
                    </a:cubicBezTo>
                    <a:cubicBezTo>
                      <a:pt x="4255" y="47534"/>
                      <a:pt x="3580" y="47534"/>
                      <a:pt x="3580" y="47534"/>
                    </a:cubicBezTo>
                    <a:close/>
                    <a:moveTo>
                      <a:pt x="18422" y="46859"/>
                    </a:moveTo>
                    <a:cubicBezTo>
                      <a:pt x="18422" y="46859"/>
                      <a:pt x="18422" y="46859"/>
                      <a:pt x="18422" y="46859"/>
                    </a:cubicBezTo>
                    <a:cubicBezTo>
                      <a:pt x="18422" y="51581"/>
                      <a:pt x="18422" y="56304"/>
                      <a:pt x="18422" y="60352"/>
                    </a:cubicBezTo>
                    <a:cubicBezTo>
                      <a:pt x="18422" y="76543"/>
                      <a:pt x="18422" y="75868"/>
                      <a:pt x="33939" y="76543"/>
                    </a:cubicBezTo>
                    <a:cubicBezTo>
                      <a:pt x="42709" y="76543"/>
                      <a:pt x="50804" y="75194"/>
                      <a:pt x="56202" y="67773"/>
                    </a:cubicBezTo>
                    <a:cubicBezTo>
                      <a:pt x="64972" y="56304"/>
                      <a:pt x="64972" y="44160"/>
                      <a:pt x="59575" y="32017"/>
                    </a:cubicBezTo>
                    <a:cubicBezTo>
                      <a:pt x="54852" y="21223"/>
                      <a:pt x="44733" y="17850"/>
                      <a:pt x="33939" y="17850"/>
                    </a:cubicBezTo>
                    <a:cubicBezTo>
                      <a:pt x="30565" y="17850"/>
                      <a:pt x="27192" y="17850"/>
                      <a:pt x="23144" y="17850"/>
                    </a:cubicBezTo>
                    <a:cubicBezTo>
                      <a:pt x="19097" y="17850"/>
                      <a:pt x="17747" y="18524"/>
                      <a:pt x="17747" y="23247"/>
                    </a:cubicBezTo>
                    <a:cubicBezTo>
                      <a:pt x="19097" y="31342"/>
                      <a:pt x="18422" y="39438"/>
                      <a:pt x="18422" y="46859"/>
                    </a:cubicBezTo>
                    <a:close/>
                  </a:path>
                </a:pathLst>
              </a:custGeom>
              <a:solidFill>
                <a:srgbClr val="060606"/>
              </a:solidFill>
              <a:ln w="6739" cap="flat">
                <a:noFill/>
                <a:prstDash val="solid"/>
                <a:miter/>
              </a:ln>
            </p:spPr>
            <p:txBody>
              <a:bodyPr rtlCol="0" anchor="ctr"/>
              <a:lstStyle/>
              <a:p>
                <a:endParaRPr lang="fr-FR"/>
              </a:p>
            </p:txBody>
          </p:sp>
          <p:sp>
            <p:nvSpPr>
              <p:cNvPr id="43" name="Forme libre : forme 31">
                <a:extLst>
                  <a:ext uri="{FF2B5EF4-FFF2-40B4-BE49-F238E27FC236}">
                    <a16:creationId xmlns:a16="http://schemas.microsoft.com/office/drawing/2014/main" id="{588A6D89-F8F0-4679-BE21-2A0F82D3E79B}"/>
                  </a:ext>
                </a:extLst>
              </p:cNvPr>
              <p:cNvSpPr/>
              <p:nvPr/>
            </p:nvSpPr>
            <p:spPr>
              <a:xfrm>
                <a:off x="1670886" y="5276238"/>
                <a:ext cx="96152" cy="122375"/>
              </a:xfrm>
              <a:custGeom>
                <a:avLst/>
                <a:gdLst>
                  <a:gd name="connsiteX0" fmla="*/ 4347 w 74209"/>
                  <a:gd name="connsiteY0" fmla="*/ 47627 h 94449"/>
                  <a:gd name="connsiteX1" fmla="*/ 4347 w 74209"/>
                  <a:gd name="connsiteY1" fmla="*/ 12545 h 94449"/>
                  <a:gd name="connsiteX2" fmla="*/ 6371 w 74209"/>
                  <a:gd name="connsiteY2" fmla="*/ 4450 h 94449"/>
                  <a:gd name="connsiteX3" fmla="*/ 21888 w 74209"/>
                  <a:gd name="connsiteY3" fmla="*/ 7823 h 94449"/>
                  <a:gd name="connsiteX4" fmla="*/ 52921 w 74209"/>
                  <a:gd name="connsiteY4" fmla="*/ 55048 h 94449"/>
                  <a:gd name="connsiteX5" fmla="*/ 56969 w 74209"/>
                  <a:gd name="connsiteY5" fmla="*/ 59770 h 94449"/>
                  <a:gd name="connsiteX6" fmla="*/ 58318 w 74209"/>
                  <a:gd name="connsiteY6" fmla="*/ 53698 h 94449"/>
                  <a:gd name="connsiteX7" fmla="*/ 58318 w 74209"/>
                  <a:gd name="connsiteY7" fmla="*/ 10522 h 94449"/>
                  <a:gd name="connsiteX8" fmla="*/ 65739 w 74209"/>
                  <a:gd name="connsiteY8" fmla="*/ 3775 h 94449"/>
                  <a:gd name="connsiteX9" fmla="*/ 73160 w 74209"/>
                  <a:gd name="connsiteY9" fmla="*/ 10522 h 94449"/>
                  <a:gd name="connsiteX10" fmla="*/ 73160 w 74209"/>
                  <a:gd name="connsiteY10" fmla="*/ 82708 h 94449"/>
                  <a:gd name="connsiteX11" fmla="*/ 70462 w 74209"/>
                  <a:gd name="connsiteY11" fmla="*/ 91478 h 94449"/>
                  <a:gd name="connsiteX12" fmla="*/ 57644 w 74209"/>
                  <a:gd name="connsiteY12" fmla="*/ 86756 h 94449"/>
                  <a:gd name="connsiteX13" fmla="*/ 25261 w 74209"/>
                  <a:gd name="connsiteY13" fmla="*/ 38182 h 94449"/>
                  <a:gd name="connsiteX14" fmla="*/ 23237 w 74209"/>
                  <a:gd name="connsiteY14" fmla="*/ 35483 h 94449"/>
                  <a:gd name="connsiteX15" fmla="*/ 19864 w 74209"/>
                  <a:gd name="connsiteY15" fmla="*/ 32785 h 94449"/>
                  <a:gd name="connsiteX16" fmla="*/ 18515 w 74209"/>
                  <a:gd name="connsiteY16" fmla="*/ 36832 h 94449"/>
                  <a:gd name="connsiteX17" fmla="*/ 18515 w 74209"/>
                  <a:gd name="connsiteY17" fmla="*/ 85406 h 94449"/>
                  <a:gd name="connsiteX18" fmla="*/ 11094 w 74209"/>
                  <a:gd name="connsiteY18" fmla="*/ 92153 h 94449"/>
                  <a:gd name="connsiteX19" fmla="*/ 3673 w 74209"/>
                  <a:gd name="connsiteY19" fmla="*/ 85406 h 94449"/>
                  <a:gd name="connsiteX20" fmla="*/ 4347 w 74209"/>
                  <a:gd name="connsiteY20" fmla="*/ 47627 h 94449"/>
                  <a:gd name="connsiteX21" fmla="*/ 4347 w 74209"/>
                  <a:gd name="connsiteY21" fmla="*/ 47627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209" h="94449">
                    <a:moveTo>
                      <a:pt x="4347" y="47627"/>
                    </a:moveTo>
                    <a:cubicBezTo>
                      <a:pt x="4347" y="36158"/>
                      <a:pt x="4347" y="24689"/>
                      <a:pt x="4347" y="12545"/>
                    </a:cubicBezTo>
                    <a:cubicBezTo>
                      <a:pt x="4347" y="9847"/>
                      <a:pt x="1649" y="5124"/>
                      <a:pt x="6371" y="4450"/>
                    </a:cubicBezTo>
                    <a:cubicBezTo>
                      <a:pt x="11768" y="3775"/>
                      <a:pt x="17840" y="1751"/>
                      <a:pt x="21888" y="7823"/>
                    </a:cubicBezTo>
                    <a:cubicBezTo>
                      <a:pt x="32008" y="24014"/>
                      <a:pt x="42802" y="39531"/>
                      <a:pt x="52921" y="55048"/>
                    </a:cubicBezTo>
                    <a:cubicBezTo>
                      <a:pt x="54271" y="57071"/>
                      <a:pt x="56294" y="59770"/>
                      <a:pt x="56969" y="59770"/>
                    </a:cubicBezTo>
                    <a:cubicBezTo>
                      <a:pt x="59668" y="58421"/>
                      <a:pt x="58318" y="55722"/>
                      <a:pt x="58318" y="53698"/>
                    </a:cubicBezTo>
                    <a:cubicBezTo>
                      <a:pt x="58318" y="39531"/>
                      <a:pt x="58318" y="25364"/>
                      <a:pt x="58318" y="10522"/>
                    </a:cubicBezTo>
                    <a:cubicBezTo>
                      <a:pt x="58318" y="4450"/>
                      <a:pt x="60342" y="3775"/>
                      <a:pt x="65739" y="3775"/>
                    </a:cubicBezTo>
                    <a:cubicBezTo>
                      <a:pt x="70462" y="3775"/>
                      <a:pt x="73835" y="3775"/>
                      <a:pt x="73160" y="10522"/>
                    </a:cubicBezTo>
                    <a:cubicBezTo>
                      <a:pt x="72486" y="34808"/>
                      <a:pt x="73160" y="58421"/>
                      <a:pt x="73160" y="82708"/>
                    </a:cubicBezTo>
                    <a:cubicBezTo>
                      <a:pt x="73160" y="85406"/>
                      <a:pt x="75859" y="90803"/>
                      <a:pt x="70462" y="91478"/>
                    </a:cubicBezTo>
                    <a:cubicBezTo>
                      <a:pt x="65739" y="92153"/>
                      <a:pt x="61017" y="92153"/>
                      <a:pt x="57644" y="86756"/>
                    </a:cubicBezTo>
                    <a:cubicBezTo>
                      <a:pt x="47524" y="70564"/>
                      <a:pt x="36055" y="54373"/>
                      <a:pt x="25261" y="38182"/>
                    </a:cubicBezTo>
                    <a:cubicBezTo>
                      <a:pt x="24587" y="37507"/>
                      <a:pt x="23912" y="36158"/>
                      <a:pt x="23237" y="35483"/>
                    </a:cubicBezTo>
                    <a:cubicBezTo>
                      <a:pt x="22563" y="34134"/>
                      <a:pt x="21888" y="32110"/>
                      <a:pt x="19864" y="32785"/>
                    </a:cubicBezTo>
                    <a:cubicBezTo>
                      <a:pt x="17840" y="33459"/>
                      <a:pt x="18515" y="35483"/>
                      <a:pt x="18515" y="36832"/>
                    </a:cubicBezTo>
                    <a:cubicBezTo>
                      <a:pt x="18515" y="53024"/>
                      <a:pt x="18515" y="69215"/>
                      <a:pt x="18515" y="85406"/>
                    </a:cubicBezTo>
                    <a:cubicBezTo>
                      <a:pt x="18515" y="91478"/>
                      <a:pt x="16491" y="92153"/>
                      <a:pt x="11094" y="92153"/>
                    </a:cubicBezTo>
                    <a:cubicBezTo>
                      <a:pt x="6371" y="92153"/>
                      <a:pt x="2998" y="92153"/>
                      <a:pt x="3673" y="85406"/>
                    </a:cubicBezTo>
                    <a:cubicBezTo>
                      <a:pt x="5022" y="73263"/>
                      <a:pt x="4347" y="60445"/>
                      <a:pt x="4347" y="47627"/>
                    </a:cubicBezTo>
                    <a:cubicBezTo>
                      <a:pt x="4347" y="47627"/>
                      <a:pt x="4347" y="47627"/>
                      <a:pt x="4347" y="47627"/>
                    </a:cubicBezTo>
                    <a:close/>
                  </a:path>
                </a:pathLst>
              </a:custGeom>
              <a:solidFill>
                <a:srgbClr val="080808"/>
              </a:solidFill>
              <a:ln w="6739" cap="flat">
                <a:noFill/>
                <a:prstDash val="solid"/>
                <a:miter/>
              </a:ln>
            </p:spPr>
            <p:txBody>
              <a:bodyPr rtlCol="0" anchor="ctr"/>
              <a:lstStyle/>
              <a:p>
                <a:endParaRPr lang="fr-FR"/>
              </a:p>
            </p:txBody>
          </p:sp>
          <p:sp>
            <p:nvSpPr>
              <p:cNvPr id="44" name="Forme libre : forme 32">
                <a:extLst>
                  <a:ext uri="{FF2B5EF4-FFF2-40B4-BE49-F238E27FC236}">
                    <a16:creationId xmlns:a16="http://schemas.microsoft.com/office/drawing/2014/main" id="{3566DE09-AF1B-4A4C-8249-F6FC23E3E9DA}"/>
                  </a:ext>
                </a:extLst>
              </p:cNvPr>
              <p:cNvSpPr/>
              <p:nvPr/>
            </p:nvSpPr>
            <p:spPr>
              <a:xfrm>
                <a:off x="1701601" y="5472292"/>
                <a:ext cx="87412" cy="122375"/>
              </a:xfrm>
              <a:custGeom>
                <a:avLst/>
                <a:gdLst>
                  <a:gd name="connsiteX0" fmla="*/ 3580 w 67463"/>
                  <a:gd name="connsiteY0" fmla="*/ 47431 h 94449"/>
                  <a:gd name="connsiteX1" fmla="*/ 3580 w 67463"/>
                  <a:gd name="connsiteY1" fmla="*/ 10326 h 94449"/>
                  <a:gd name="connsiteX2" fmla="*/ 10326 w 67463"/>
                  <a:gd name="connsiteY2" fmla="*/ 3580 h 94449"/>
                  <a:gd name="connsiteX3" fmla="*/ 37986 w 67463"/>
                  <a:gd name="connsiteY3" fmla="*/ 4255 h 94449"/>
                  <a:gd name="connsiteX4" fmla="*/ 56202 w 67463"/>
                  <a:gd name="connsiteY4" fmla="*/ 40010 h 94449"/>
                  <a:gd name="connsiteX5" fmla="*/ 57551 w 67463"/>
                  <a:gd name="connsiteY5" fmla="*/ 46757 h 94449"/>
                  <a:gd name="connsiteX6" fmla="*/ 67670 w 67463"/>
                  <a:gd name="connsiteY6" fmla="*/ 71044 h 94449"/>
                  <a:gd name="connsiteX7" fmla="*/ 50804 w 67463"/>
                  <a:gd name="connsiteY7" fmla="*/ 89259 h 94449"/>
                  <a:gd name="connsiteX8" fmla="*/ 8302 w 67463"/>
                  <a:gd name="connsiteY8" fmla="*/ 91283 h 94449"/>
                  <a:gd name="connsiteX9" fmla="*/ 4929 w 67463"/>
                  <a:gd name="connsiteY9" fmla="*/ 85211 h 94449"/>
                  <a:gd name="connsiteX10" fmla="*/ 3580 w 67463"/>
                  <a:gd name="connsiteY10" fmla="*/ 47431 h 94449"/>
                  <a:gd name="connsiteX11" fmla="*/ 3580 w 67463"/>
                  <a:gd name="connsiteY11" fmla="*/ 47431 h 94449"/>
                  <a:gd name="connsiteX12" fmla="*/ 18422 w 67463"/>
                  <a:gd name="connsiteY12" fmla="*/ 65647 h 94449"/>
                  <a:gd name="connsiteX13" fmla="*/ 18422 w 67463"/>
                  <a:gd name="connsiteY13" fmla="*/ 76441 h 94449"/>
                  <a:gd name="connsiteX14" fmla="*/ 21120 w 67463"/>
                  <a:gd name="connsiteY14" fmla="*/ 80489 h 94449"/>
                  <a:gd name="connsiteX15" fmla="*/ 44058 w 67463"/>
                  <a:gd name="connsiteY15" fmla="*/ 78465 h 94449"/>
                  <a:gd name="connsiteX16" fmla="*/ 50804 w 67463"/>
                  <a:gd name="connsiteY16" fmla="*/ 70369 h 94449"/>
                  <a:gd name="connsiteX17" fmla="*/ 35962 w 67463"/>
                  <a:gd name="connsiteY17" fmla="*/ 51479 h 94449"/>
                  <a:gd name="connsiteX18" fmla="*/ 18422 w 67463"/>
                  <a:gd name="connsiteY18" fmla="*/ 65647 h 94449"/>
                  <a:gd name="connsiteX19" fmla="*/ 28541 w 67463"/>
                  <a:gd name="connsiteY19" fmla="*/ 39336 h 94449"/>
                  <a:gd name="connsiteX20" fmla="*/ 31240 w 67463"/>
                  <a:gd name="connsiteY20" fmla="*/ 39336 h 94449"/>
                  <a:gd name="connsiteX21" fmla="*/ 45407 w 67463"/>
                  <a:gd name="connsiteY21" fmla="*/ 27192 h 94449"/>
                  <a:gd name="connsiteX22" fmla="*/ 31240 w 67463"/>
                  <a:gd name="connsiteY22" fmla="*/ 15049 h 94449"/>
                  <a:gd name="connsiteX23" fmla="*/ 18422 w 67463"/>
                  <a:gd name="connsiteY23" fmla="*/ 27867 h 94449"/>
                  <a:gd name="connsiteX24" fmla="*/ 28541 w 67463"/>
                  <a:gd name="connsiteY24" fmla="*/ 3933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463" h="94449">
                    <a:moveTo>
                      <a:pt x="3580" y="47431"/>
                    </a:moveTo>
                    <a:cubicBezTo>
                      <a:pt x="3580" y="35288"/>
                      <a:pt x="3580" y="22470"/>
                      <a:pt x="3580" y="10326"/>
                    </a:cubicBezTo>
                    <a:cubicBezTo>
                      <a:pt x="3580" y="4929"/>
                      <a:pt x="5604" y="3580"/>
                      <a:pt x="10326" y="3580"/>
                    </a:cubicBezTo>
                    <a:cubicBezTo>
                      <a:pt x="19771" y="4255"/>
                      <a:pt x="28541" y="2905"/>
                      <a:pt x="37986" y="4255"/>
                    </a:cubicBezTo>
                    <a:cubicBezTo>
                      <a:pt x="58225" y="6953"/>
                      <a:pt x="65646" y="22470"/>
                      <a:pt x="56202" y="40010"/>
                    </a:cubicBezTo>
                    <a:cubicBezTo>
                      <a:pt x="54852" y="42709"/>
                      <a:pt x="53503" y="44733"/>
                      <a:pt x="57551" y="46757"/>
                    </a:cubicBezTo>
                    <a:cubicBezTo>
                      <a:pt x="67670" y="52154"/>
                      <a:pt x="69020" y="60924"/>
                      <a:pt x="67670" y="71044"/>
                    </a:cubicBezTo>
                    <a:cubicBezTo>
                      <a:pt x="66321" y="81163"/>
                      <a:pt x="60249" y="87235"/>
                      <a:pt x="50804" y="89259"/>
                    </a:cubicBezTo>
                    <a:cubicBezTo>
                      <a:pt x="36637" y="92632"/>
                      <a:pt x="22470" y="90608"/>
                      <a:pt x="8302" y="91283"/>
                    </a:cubicBezTo>
                    <a:cubicBezTo>
                      <a:pt x="3580" y="91283"/>
                      <a:pt x="4929" y="87909"/>
                      <a:pt x="4929" y="85211"/>
                    </a:cubicBezTo>
                    <a:cubicBezTo>
                      <a:pt x="3580" y="73067"/>
                      <a:pt x="3580" y="60249"/>
                      <a:pt x="3580" y="47431"/>
                    </a:cubicBezTo>
                    <a:cubicBezTo>
                      <a:pt x="3580" y="47431"/>
                      <a:pt x="3580" y="47431"/>
                      <a:pt x="3580" y="47431"/>
                    </a:cubicBezTo>
                    <a:close/>
                    <a:moveTo>
                      <a:pt x="18422" y="65647"/>
                    </a:moveTo>
                    <a:cubicBezTo>
                      <a:pt x="18422" y="69020"/>
                      <a:pt x="18422" y="72393"/>
                      <a:pt x="18422" y="76441"/>
                    </a:cubicBezTo>
                    <a:cubicBezTo>
                      <a:pt x="18422" y="78465"/>
                      <a:pt x="18422" y="80489"/>
                      <a:pt x="21120" y="80489"/>
                    </a:cubicBezTo>
                    <a:cubicBezTo>
                      <a:pt x="29216" y="80489"/>
                      <a:pt x="36637" y="81838"/>
                      <a:pt x="44058" y="78465"/>
                    </a:cubicBezTo>
                    <a:cubicBezTo>
                      <a:pt x="48106" y="77115"/>
                      <a:pt x="50130" y="74417"/>
                      <a:pt x="50804" y="70369"/>
                    </a:cubicBezTo>
                    <a:cubicBezTo>
                      <a:pt x="53503" y="59575"/>
                      <a:pt x="47431" y="51479"/>
                      <a:pt x="35962" y="51479"/>
                    </a:cubicBezTo>
                    <a:cubicBezTo>
                      <a:pt x="18422" y="50130"/>
                      <a:pt x="18422" y="50130"/>
                      <a:pt x="18422" y="65647"/>
                    </a:cubicBezTo>
                    <a:close/>
                    <a:moveTo>
                      <a:pt x="28541" y="39336"/>
                    </a:moveTo>
                    <a:cubicBezTo>
                      <a:pt x="29216" y="39336"/>
                      <a:pt x="29891" y="39336"/>
                      <a:pt x="31240" y="39336"/>
                    </a:cubicBezTo>
                    <a:cubicBezTo>
                      <a:pt x="41360" y="39336"/>
                      <a:pt x="45407" y="35962"/>
                      <a:pt x="45407" y="27192"/>
                    </a:cubicBezTo>
                    <a:cubicBezTo>
                      <a:pt x="45407" y="18422"/>
                      <a:pt x="42034" y="15049"/>
                      <a:pt x="31240" y="15049"/>
                    </a:cubicBezTo>
                    <a:cubicBezTo>
                      <a:pt x="18422" y="15049"/>
                      <a:pt x="18422" y="15049"/>
                      <a:pt x="18422" y="27867"/>
                    </a:cubicBezTo>
                    <a:cubicBezTo>
                      <a:pt x="18422" y="39336"/>
                      <a:pt x="18422" y="39336"/>
                      <a:pt x="28541" y="39336"/>
                    </a:cubicBezTo>
                    <a:close/>
                  </a:path>
                </a:pathLst>
              </a:custGeom>
              <a:solidFill>
                <a:srgbClr val="080808"/>
              </a:solidFill>
              <a:ln w="6739" cap="flat">
                <a:noFill/>
                <a:prstDash val="solid"/>
                <a:miter/>
              </a:ln>
            </p:spPr>
            <p:txBody>
              <a:bodyPr rtlCol="0" anchor="ctr"/>
              <a:lstStyle/>
              <a:p>
                <a:endParaRPr lang="fr-FR"/>
              </a:p>
            </p:txBody>
          </p:sp>
          <p:sp>
            <p:nvSpPr>
              <p:cNvPr id="45" name="Forme libre : forme 33">
                <a:extLst>
                  <a:ext uri="{FF2B5EF4-FFF2-40B4-BE49-F238E27FC236}">
                    <a16:creationId xmlns:a16="http://schemas.microsoft.com/office/drawing/2014/main" id="{D6CAE65C-CBB5-4F75-918B-557EAB341E59}"/>
                  </a:ext>
                </a:extLst>
              </p:cNvPr>
              <p:cNvSpPr/>
              <p:nvPr/>
            </p:nvSpPr>
            <p:spPr>
              <a:xfrm>
                <a:off x="1879046" y="5276359"/>
                <a:ext cx="87412" cy="122375"/>
              </a:xfrm>
              <a:custGeom>
                <a:avLst/>
                <a:gdLst>
                  <a:gd name="connsiteX0" fmla="*/ 3580 w 67463"/>
                  <a:gd name="connsiteY0" fmla="*/ 46859 h 94449"/>
                  <a:gd name="connsiteX1" fmla="*/ 3580 w 67463"/>
                  <a:gd name="connsiteY1" fmla="*/ 10429 h 94449"/>
                  <a:gd name="connsiteX2" fmla="*/ 10326 w 67463"/>
                  <a:gd name="connsiteY2" fmla="*/ 3682 h 94449"/>
                  <a:gd name="connsiteX3" fmla="*/ 42709 w 67463"/>
                  <a:gd name="connsiteY3" fmla="*/ 4357 h 94449"/>
                  <a:gd name="connsiteX4" fmla="*/ 63623 w 67463"/>
                  <a:gd name="connsiteY4" fmla="*/ 20548 h 94449"/>
                  <a:gd name="connsiteX5" fmla="*/ 56202 w 67463"/>
                  <a:gd name="connsiteY5" fmla="*/ 50232 h 94449"/>
                  <a:gd name="connsiteX6" fmla="*/ 54178 w 67463"/>
                  <a:gd name="connsiteY6" fmla="*/ 62376 h 94449"/>
                  <a:gd name="connsiteX7" fmla="*/ 67670 w 67463"/>
                  <a:gd name="connsiteY7" fmla="*/ 86663 h 94449"/>
                  <a:gd name="connsiteX8" fmla="*/ 65646 w 67463"/>
                  <a:gd name="connsiteY8" fmla="*/ 91385 h 94449"/>
                  <a:gd name="connsiteX9" fmla="*/ 50130 w 67463"/>
                  <a:gd name="connsiteY9" fmla="*/ 83290 h 94449"/>
                  <a:gd name="connsiteX10" fmla="*/ 38661 w 67463"/>
                  <a:gd name="connsiteY10" fmla="*/ 63051 h 94449"/>
                  <a:gd name="connsiteX11" fmla="*/ 32589 w 67463"/>
                  <a:gd name="connsiteY11" fmla="*/ 59003 h 94449"/>
                  <a:gd name="connsiteX12" fmla="*/ 19771 w 67463"/>
                  <a:gd name="connsiteY12" fmla="*/ 71146 h 94449"/>
                  <a:gd name="connsiteX13" fmla="*/ 19771 w 67463"/>
                  <a:gd name="connsiteY13" fmla="*/ 83964 h 94449"/>
                  <a:gd name="connsiteX14" fmla="*/ 11676 w 67463"/>
                  <a:gd name="connsiteY14" fmla="*/ 92060 h 94449"/>
                  <a:gd name="connsiteX15" fmla="*/ 4929 w 67463"/>
                  <a:gd name="connsiteY15" fmla="*/ 83964 h 94449"/>
                  <a:gd name="connsiteX16" fmla="*/ 3580 w 67463"/>
                  <a:gd name="connsiteY16" fmla="*/ 46859 h 94449"/>
                  <a:gd name="connsiteX17" fmla="*/ 3580 w 67463"/>
                  <a:gd name="connsiteY17" fmla="*/ 46859 h 94449"/>
                  <a:gd name="connsiteX18" fmla="*/ 19097 w 67463"/>
                  <a:gd name="connsiteY18" fmla="*/ 29993 h 94449"/>
                  <a:gd name="connsiteX19" fmla="*/ 33939 w 67463"/>
                  <a:gd name="connsiteY19" fmla="*/ 44161 h 94449"/>
                  <a:gd name="connsiteX20" fmla="*/ 34613 w 67463"/>
                  <a:gd name="connsiteY20" fmla="*/ 44161 h 94449"/>
                  <a:gd name="connsiteX21" fmla="*/ 48781 w 67463"/>
                  <a:gd name="connsiteY21" fmla="*/ 29319 h 94449"/>
                  <a:gd name="connsiteX22" fmla="*/ 34613 w 67463"/>
                  <a:gd name="connsiteY22" fmla="*/ 15151 h 94449"/>
                  <a:gd name="connsiteX23" fmla="*/ 19097 w 67463"/>
                  <a:gd name="connsiteY23" fmla="*/ 29993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463" h="94449">
                    <a:moveTo>
                      <a:pt x="3580" y="46859"/>
                    </a:moveTo>
                    <a:cubicBezTo>
                      <a:pt x="3580" y="34716"/>
                      <a:pt x="3580" y="22572"/>
                      <a:pt x="3580" y="10429"/>
                    </a:cubicBezTo>
                    <a:cubicBezTo>
                      <a:pt x="3580" y="5706"/>
                      <a:pt x="4255" y="3008"/>
                      <a:pt x="10326" y="3682"/>
                    </a:cubicBezTo>
                    <a:cubicBezTo>
                      <a:pt x="21120" y="4357"/>
                      <a:pt x="31915" y="3008"/>
                      <a:pt x="42709" y="4357"/>
                    </a:cubicBezTo>
                    <a:cubicBezTo>
                      <a:pt x="52828" y="5706"/>
                      <a:pt x="60924" y="9754"/>
                      <a:pt x="63623" y="20548"/>
                    </a:cubicBezTo>
                    <a:cubicBezTo>
                      <a:pt x="66321" y="31343"/>
                      <a:pt x="65646" y="42137"/>
                      <a:pt x="56202" y="50232"/>
                    </a:cubicBezTo>
                    <a:cubicBezTo>
                      <a:pt x="51479" y="54280"/>
                      <a:pt x="50804" y="56979"/>
                      <a:pt x="54178" y="62376"/>
                    </a:cubicBezTo>
                    <a:cubicBezTo>
                      <a:pt x="58900" y="69797"/>
                      <a:pt x="62948" y="78567"/>
                      <a:pt x="67670" y="86663"/>
                    </a:cubicBezTo>
                    <a:cubicBezTo>
                      <a:pt x="69694" y="90036"/>
                      <a:pt x="69694" y="90711"/>
                      <a:pt x="65646" y="91385"/>
                    </a:cubicBezTo>
                    <a:cubicBezTo>
                      <a:pt x="58900" y="92060"/>
                      <a:pt x="53503" y="91385"/>
                      <a:pt x="50130" y="83290"/>
                    </a:cubicBezTo>
                    <a:cubicBezTo>
                      <a:pt x="47431" y="75869"/>
                      <a:pt x="42709" y="69797"/>
                      <a:pt x="38661" y="63051"/>
                    </a:cubicBezTo>
                    <a:cubicBezTo>
                      <a:pt x="37312" y="60352"/>
                      <a:pt x="35288" y="59003"/>
                      <a:pt x="32589" y="59003"/>
                    </a:cubicBezTo>
                    <a:cubicBezTo>
                      <a:pt x="19771" y="58328"/>
                      <a:pt x="19771" y="58328"/>
                      <a:pt x="19771" y="71146"/>
                    </a:cubicBezTo>
                    <a:cubicBezTo>
                      <a:pt x="19771" y="75194"/>
                      <a:pt x="19097" y="79916"/>
                      <a:pt x="19771" y="83964"/>
                    </a:cubicBezTo>
                    <a:cubicBezTo>
                      <a:pt x="20446" y="90711"/>
                      <a:pt x="17747" y="91385"/>
                      <a:pt x="11676" y="92060"/>
                    </a:cubicBezTo>
                    <a:cubicBezTo>
                      <a:pt x="4255" y="92734"/>
                      <a:pt x="4929" y="88687"/>
                      <a:pt x="4929" y="83964"/>
                    </a:cubicBezTo>
                    <a:cubicBezTo>
                      <a:pt x="4255" y="71146"/>
                      <a:pt x="4255" y="59003"/>
                      <a:pt x="3580" y="46859"/>
                    </a:cubicBezTo>
                    <a:cubicBezTo>
                      <a:pt x="4255" y="46859"/>
                      <a:pt x="3580" y="46859"/>
                      <a:pt x="3580" y="46859"/>
                    </a:cubicBezTo>
                    <a:close/>
                    <a:moveTo>
                      <a:pt x="19097" y="29993"/>
                    </a:moveTo>
                    <a:cubicBezTo>
                      <a:pt x="19097" y="44835"/>
                      <a:pt x="19097" y="44835"/>
                      <a:pt x="33939" y="44161"/>
                    </a:cubicBezTo>
                    <a:cubicBezTo>
                      <a:pt x="33939" y="44161"/>
                      <a:pt x="34613" y="44161"/>
                      <a:pt x="34613" y="44161"/>
                    </a:cubicBezTo>
                    <a:cubicBezTo>
                      <a:pt x="44058" y="43486"/>
                      <a:pt x="49455" y="38764"/>
                      <a:pt x="48781" y="29319"/>
                    </a:cubicBezTo>
                    <a:cubicBezTo>
                      <a:pt x="48781" y="20548"/>
                      <a:pt x="44058" y="15826"/>
                      <a:pt x="34613" y="15151"/>
                    </a:cubicBezTo>
                    <a:cubicBezTo>
                      <a:pt x="18422" y="13802"/>
                      <a:pt x="18422" y="13802"/>
                      <a:pt x="19097" y="29993"/>
                    </a:cubicBezTo>
                    <a:close/>
                  </a:path>
                </a:pathLst>
              </a:custGeom>
              <a:solidFill>
                <a:srgbClr val="0A0A0A"/>
              </a:solidFill>
              <a:ln w="6739" cap="flat">
                <a:noFill/>
                <a:prstDash val="solid"/>
                <a:miter/>
              </a:ln>
            </p:spPr>
            <p:txBody>
              <a:bodyPr rtlCol="0" anchor="ctr"/>
              <a:lstStyle/>
              <a:p>
                <a:endParaRPr lang="fr-FR"/>
              </a:p>
            </p:txBody>
          </p:sp>
          <p:sp>
            <p:nvSpPr>
              <p:cNvPr id="46" name="Forme libre : forme 34">
                <a:extLst>
                  <a:ext uri="{FF2B5EF4-FFF2-40B4-BE49-F238E27FC236}">
                    <a16:creationId xmlns:a16="http://schemas.microsoft.com/office/drawing/2014/main" id="{3ACE574C-32B0-4055-A253-683F6508F923}"/>
                  </a:ext>
                </a:extLst>
              </p:cNvPr>
              <p:cNvSpPr/>
              <p:nvPr/>
            </p:nvSpPr>
            <p:spPr>
              <a:xfrm>
                <a:off x="1990057" y="5471418"/>
                <a:ext cx="87412" cy="122375"/>
              </a:xfrm>
              <a:custGeom>
                <a:avLst/>
                <a:gdLst>
                  <a:gd name="connsiteX0" fmla="*/ 4255 w 67463"/>
                  <a:gd name="connsiteY0" fmla="*/ 46757 h 94449"/>
                  <a:gd name="connsiteX1" fmla="*/ 4255 w 67463"/>
                  <a:gd name="connsiteY1" fmla="*/ 8977 h 94449"/>
                  <a:gd name="connsiteX2" fmla="*/ 8302 w 67463"/>
                  <a:gd name="connsiteY2" fmla="*/ 3580 h 94449"/>
                  <a:gd name="connsiteX3" fmla="*/ 44058 w 67463"/>
                  <a:gd name="connsiteY3" fmla="*/ 4254 h 94449"/>
                  <a:gd name="connsiteX4" fmla="*/ 64297 w 67463"/>
                  <a:gd name="connsiteY4" fmla="*/ 19771 h 94449"/>
                  <a:gd name="connsiteX5" fmla="*/ 56876 w 67463"/>
                  <a:gd name="connsiteY5" fmla="*/ 49455 h 94449"/>
                  <a:gd name="connsiteX6" fmla="*/ 54852 w 67463"/>
                  <a:gd name="connsiteY6" fmla="*/ 62948 h 94449"/>
                  <a:gd name="connsiteX7" fmla="*/ 67670 w 67463"/>
                  <a:gd name="connsiteY7" fmla="*/ 85886 h 94449"/>
                  <a:gd name="connsiteX8" fmla="*/ 64972 w 67463"/>
                  <a:gd name="connsiteY8" fmla="*/ 90608 h 94449"/>
                  <a:gd name="connsiteX9" fmla="*/ 49455 w 67463"/>
                  <a:gd name="connsiteY9" fmla="*/ 82512 h 94449"/>
                  <a:gd name="connsiteX10" fmla="*/ 38661 w 67463"/>
                  <a:gd name="connsiteY10" fmla="*/ 62948 h 94449"/>
                  <a:gd name="connsiteX11" fmla="*/ 31240 w 67463"/>
                  <a:gd name="connsiteY11" fmla="*/ 58225 h 94449"/>
                  <a:gd name="connsiteX12" fmla="*/ 19097 w 67463"/>
                  <a:gd name="connsiteY12" fmla="*/ 70369 h 94449"/>
                  <a:gd name="connsiteX13" fmla="*/ 19097 w 67463"/>
                  <a:gd name="connsiteY13" fmla="*/ 83187 h 94449"/>
                  <a:gd name="connsiteX14" fmla="*/ 11676 w 67463"/>
                  <a:gd name="connsiteY14" fmla="*/ 91283 h 94449"/>
                  <a:gd name="connsiteX15" fmla="*/ 3580 w 67463"/>
                  <a:gd name="connsiteY15" fmla="*/ 83187 h 94449"/>
                  <a:gd name="connsiteX16" fmla="*/ 4255 w 67463"/>
                  <a:gd name="connsiteY16" fmla="*/ 46757 h 94449"/>
                  <a:gd name="connsiteX17" fmla="*/ 4255 w 67463"/>
                  <a:gd name="connsiteY17" fmla="*/ 46757 h 94449"/>
                  <a:gd name="connsiteX18" fmla="*/ 19097 w 67463"/>
                  <a:gd name="connsiteY18" fmla="*/ 29216 h 94449"/>
                  <a:gd name="connsiteX19" fmla="*/ 33939 w 67463"/>
                  <a:gd name="connsiteY19" fmla="*/ 43383 h 94449"/>
                  <a:gd name="connsiteX20" fmla="*/ 34613 w 67463"/>
                  <a:gd name="connsiteY20" fmla="*/ 43383 h 94449"/>
                  <a:gd name="connsiteX21" fmla="*/ 49455 w 67463"/>
                  <a:gd name="connsiteY21" fmla="*/ 28541 h 94449"/>
                  <a:gd name="connsiteX22" fmla="*/ 34613 w 67463"/>
                  <a:gd name="connsiteY22" fmla="*/ 14374 h 94449"/>
                  <a:gd name="connsiteX23" fmla="*/ 19097 w 67463"/>
                  <a:gd name="connsiteY23" fmla="*/ 2921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463" h="94449">
                    <a:moveTo>
                      <a:pt x="4255" y="46757"/>
                    </a:moveTo>
                    <a:cubicBezTo>
                      <a:pt x="4255" y="33939"/>
                      <a:pt x="4255" y="21120"/>
                      <a:pt x="4255" y="8977"/>
                    </a:cubicBezTo>
                    <a:cubicBezTo>
                      <a:pt x="4255" y="6278"/>
                      <a:pt x="3580" y="3580"/>
                      <a:pt x="8302" y="3580"/>
                    </a:cubicBezTo>
                    <a:cubicBezTo>
                      <a:pt x="20446" y="4254"/>
                      <a:pt x="31915" y="2905"/>
                      <a:pt x="44058" y="4254"/>
                    </a:cubicBezTo>
                    <a:cubicBezTo>
                      <a:pt x="54178" y="5604"/>
                      <a:pt x="61599" y="9652"/>
                      <a:pt x="64297" y="19771"/>
                    </a:cubicBezTo>
                    <a:cubicBezTo>
                      <a:pt x="66996" y="30565"/>
                      <a:pt x="66321" y="42034"/>
                      <a:pt x="56876" y="49455"/>
                    </a:cubicBezTo>
                    <a:cubicBezTo>
                      <a:pt x="50804" y="54178"/>
                      <a:pt x="51479" y="57551"/>
                      <a:pt x="54852" y="62948"/>
                    </a:cubicBezTo>
                    <a:cubicBezTo>
                      <a:pt x="59575" y="70369"/>
                      <a:pt x="63623" y="78464"/>
                      <a:pt x="67670" y="85886"/>
                    </a:cubicBezTo>
                    <a:cubicBezTo>
                      <a:pt x="69694" y="89933"/>
                      <a:pt x="69020" y="89933"/>
                      <a:pt x="64972" y="90608"/>
                    </a:cubicBezTo>
                    <a:cubicBezTo>
                      <a:pt x="57551" y="91283"/>
                      <a:pt x="52828" y="89933"/>
                      <a:pt x="49455" y="82512"/>
                    </a:cubicBezTo>
                    <a:cubicBezTo>
                      <a:pt x="46757" y="75766"/>
                      <a:pt x="42034" y="69694"/>
                      <a:pt x="38661" y="62948"/>
                    </a:cubicBezTo>
                    <a:cubicBezTo>
                      <a:pt x="36637" y="59575"/>
                      <a:pt x="35288" y="58225"/>
                      <a:pt x="31240" y="58225"/>
                    </a:cubicBezTo>
                    <a:cubicBezTo>
                      <a:pt x="16398" y="58900"/>
                      <a:pt x="19771" y="57551"/>
                      <a:pt x="19097" y="70369"/>
                    </a:cubicBezTo>
                    <a:cubicBezTo>
                      <a:pt x="19097" y="74417"/>
                      <a:pt x="19097" y="79139"/>
                      <a:pt x="19097" y="83187"/>
                    </a:cubicBezTo>
                    <a:cubicBezTo>
                      <a:pt x="19771" y="88584"/>
                      <a:pt x="18422" y="91283"/>
                      <a:pt x="11676" y="91283"/>
                    </a:cubicBezTo>
                    <a:cubicBezTo>
                      <a:pt x="5604" y="91283"/>
                      <a:pt x="3580" y="89933"/>
                      <a:pt x="3580" y="83187"/>
                    </a:cubicBezTo>
                    <a:cubicBezTo>
                      <a:pt x="4929" y="71044"/>
                      <a:pt x="4929" y="58900"/>
                      <a:pt x="4255" y="46757"/>
                    </a:cubicBezTo>
                    <a:cubicBezTo>
                      <a:pt x="4255" y="46757"/>
                      <a:pt x="4255" y="46757"/>
                      <a:pt x="4255" y="46757"/>
                    </a:cubicBezTo>
                    <a:close/>
                    <a:moveTo>
                      <a:pt x="19097" y="29216"/>
                    </a:moveTo>
                    <a:cubicBezTo>
                      <a:pt x="19097" y="44058"/>
                      <a:pt x="19097" y="44058"/>
                      <a:pt x="33939" y="43383"/>
                    </a:cubicBezTo>
                    <a:cubicBezTo>
                      <a:pt x="33939" y="43383"/>
                      <a:pt x="34613" y="43383"/>
                      <a:pt x="34613" y="43383"/>
                    </a:cubicBezTo>
                    <a:cubicBezTo>
                      <a:pt x="44733" y="42709"/>
                      <a:pt x="49455" y="37986"/>
                      <a:pt x="49455" y="28541"/>
                    </a:cubicBezTo>
                    <a:cubicBezTo>
                      <a:pt x="49455" y="19771"/>
                      <a:pt x="44733" y="15049"/>
                      <a:pt x="34613" y="14374"/>
                    </a:cubicBezTo>
                    <a:cubicBezTo>
                      <a:pt x="19097" y="13699"/>
                      <a:pt x="19097" y="13699"/>
                      <a:pt x="19097" y="29216"/>
                    </a:cubicBezTo>
                    <a:close/>
                  </a:path>
                </a:pathLst>
              </a:custGeom>
              <a:solidFill>
                <a:srgbClr val="080808"/>
              </a:solidFill>
              <a:ln w="6739" cap="flat">
                <a:noFill/>
                <a:prstDash val="solid"/>
                <a:miter/>
              </a:ln>
            </p:spPr>
            <p:txBody>
              <a:bodyPr rtlCol="0" anchor="ctr"/>
              <a:lstStyle/>
              <a:p>
                <a:endParaRPr lang="fr-FR"/>
              </a:p>
            </p:txBody>
          </p:sp>
          <p:sp>
            <p:nvSpPr>
              <p:cNvPr id="47" name="Forme libre : forme 36">
                <a:extLst>
                  <a:ext uri="{FF2B5EF4-FFF2-40B4-BE49-F238E27FC236}">
                    <a16:creationId xmlns:a16="http://schemas.microsoft.com/office/drawing/2014/main" id="{05A32587-8AD7-47EB-BE44-B9AAF34DDA1B}"/>
                  </a:ext>
                </a:extLst>
              </p:cNvPr>
              <p:cNvSpPr/>
              <p:nvPr/>
            </p:nvSpPr>
            <p:spPr>
              <a:xfrm>
                <a:off x="3653491" y="5269109"/>
                <a:ext cx="87412" cy="122375"/>
              </a:xfrm>
              <a:custGeom>
                <a:avLst/>
                <a:gdLst>
                  <a:gd name="connsiteX0" fmla="*/ 4254 w 67463"/>
                  <a:gd name="connsiteY0" fmla="*/ 47056 h 94449"/>
                  <a:gd name="connsiteX1" fmla="*/ 4254 w 67463"/>
                  <a:gd name="connsiteY1" fmla="*/ 9277 h 94449"/>
                  <a:gd name="connsiteX2" fmla="*/ 9652 w 67463"/>
                  <a:gd name="connsiteY2" fmla="*/ 3880 h 94449"/>
                  <a:gd name="connsiteX3" fmla="*/ 38661 w 67463"/>
                  <a:gd name="connsiteY3" fmla="*/ 3880 h 94449"/>
                  <a:gd name="connsiteX4" fmla="*/ 63623 w 67463"/>
                  <a:gd name="connsiteY4" fmla="*/ 18722 h 94449"/>
                  <a:gd name="connsiteX5" fmla="*/ 55527 w 67463"/>
                  <a:gd name="connsiteY5" fmla="*/ 51104 h 94449"/>
                  <a:gd name="connsiteX6" fmla="*/ 54178 w 67463"/>
                  <a:gd name="connsiteY6" fmla="*/ 61899 h 94449"/>
                  <a:gd name="connsiteX7" fmla="*/ 67670 w 67463"/>
                  <a:gd name="connsiteY7" fmla="*/ 86860 h 94449"/>
                  <a:gd name="connsiteX8" fmla="*/ 64297 w 67463"/>
                  <a:gd name="connsiteY8" fmla="*/ 92257 h 94449"/>
                  <a:gd name="connsiteX9" fmla="*/ 50130 w 67463"/>
                  <a:gd name="connsiteY9" fmla="*/ 84836 h 94449"/>
                  <a:gd name="connsiteX10" fmla="*/ 38661 w 67463"/>
                  <a:gd name="connsiteY10" fmla="*/ 64597 h 94449"/>
                  <a:gd name="connsiteX11" fmla="*/ 31240 w 67463"/>
                  <a:gd name="connsiteY11" fmla="*/ 59875 h 94449"/>
                  <a:gd name="connsiteX12" fmla="*/ 19097 w 67463"/>
                  <a:gd name="connsiteY12" fmla="*/ 72018 h 94449"/>
                  <a:gd name="connsiteX13" fmla="*/ 19097 w 67463"/>
                  <a:gd name="connsiteY13" fmla="*/ 85511 h 94449"/>
                  <a:gd name="connsiteX14" fmla="*/ 11676 w 67463"/>
                  <a:gd name="connsiteY14" fmla="*/ 92932 h 94449"/>
                  <a:gd name="connsiteX15" fmla="*/ 3580 w 67463"/>
                  <a:gd name="connsiteY15" fmla="*/ 84836 h 94449"/>
                  <a:gd name="connsiteX16" fmla="*/ 4254 w 67463"/>
                  <a:gd name="connsiteY16" fmla="*/ 47056 h 94449"/>
                  <a:gd name="connsiteX17" fmla="*/ 4254 w 67463"/>
                  <a:gd name="connsiteY17" fmla="*/ 47056 h 94449"/>
                  <a:gd name="connsiteX18" fmla="*/ 19097 w 67463"/>
                  <a:gd name="connsiteY18" fmla="*/ 29516 h 94449"/>
                  <a:gd name="connsiteX19" fmla="*/ 34613 w 67463"/>
                  <a:gd name="connsiteY19" fmla="*/ 44358 h 94449"/>
                  <a:gd name="connsiteX20" fmla="*/ 49455 w 67463"/>
                  <a:gd name="connsiteY20" fmla="*/ 28841 h 94449"/>
                  <a:gd name="connsiteX21" fmla="*/ 33939 w 67463"/>
                  <a:gd name="connsiteY21" fmla="*/ 15349 h 94449"/>
                  <a:gd name="connsiteX22" fmla="*/ 19097 w 67463"/>
                  <a:gd name="connsiteY22" fmla="*/ 2951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463" h="94449">
                    <a:moveTo>
                      <a:pt x="4254" y="47056"/>
                    </a:moveTo>
                    <a:cubicBezTo>
                      <a:pt x="4254" y="34238"/>
                      <a:pt x="4254" y="21420"/>
                      <a:pt x="4254" y="9277"/>
                    </a:cubicBezTo>
                    <a:cubicBezTo>
                      <a:pt x="4254" y="5229"/>
                      <a:pt x="4929" y="3880"/>
                      <a:pt x="9652" y="3880"/>
                    </a:cubicBezTo>
                    <a:cubicBezTo>
                      <a:pt x="19097" y="3880"/>
                      <a:pt x="29216" y="3205"/>
                      <a:pt x="38661" y="3880"/>
                    </a:cubicBezTo>
                    <a:cubicBezTo>
                      <a:pt x="49455" y="4554"/>
                      <a:pt x="58900" y="7253"/>
                      <a:pt x="63623" y="18722"/>
                    </a:cubicBezTo>
                    <a:cubicBezTo>
                      <a:pt x="68345" y="30191"/>
                      <a:pt x="64972" y="43009"/>
                      <a:pt x="55527" y="51104"/>
                    </a:cubicBezTo>
                    <a:cubicBezTo>
                      <a:pt x="51479" y="54477"/>
                      <a:pt x="51479" y="57176"/>
                      <a:pt x="54178" y="61899"/>
                    </a:cubicBezTo>
                    <a:cubicBezTo>
                      <a:pt x="58900" y="69994"/>
                      <a:pt x="62948" y="78090"/>
                      <a:pt x="67670" y="86860"/>
                    </a:cubicBezTo>
                    <a:cubicBezTo>
                      <a:pt x="70369" y="91582"/>
                      <a:pt x="69020" y="91582"/>
                      <a:pt x="64297" y="92257"/>
                    </a:cubicBezTo>
                    <a:cubicBezTo>
                      <a:pt x="57551" y="92932"/>
                      <a:pt x="53503" y="90908"/>
                      <a:pt x="50130" y="84836"/>
                    </a:cubicBezTo>
                    <a:cubicBezTo>
                      <a:pt x="46757" y="78090"/>
                      <a:pt x="42034" y="71343"/>
                      <a:pt x="38661" y="64597"/>
                    </a:cubicBezTo>
                    <a:cubicBezTo>
                      <a:pt x="36637" y="61224"/>
                      <a:pt x="34613" y="59875"/>
                      <a:pt x="31240" y="59875"/>
                    </a:cubicBezTo>
                    <a:cubicBezTo>
                      <a:pt x="19097" y="59875"/>
                      <a:pt x="19097" y="59875"/>
                      <a:pt x="19097" y="72018"/>
                    </a:cubicBezTo>
                    <a:cubicBezTo>
                      <a:pt x="19097" y="76741"/>
                      <a:pt x="18422" y="81463"/>
                      <a:pt x="19097" y="85511"/>
                    </a:cubicBezTo>
                    <a:cubicBezTo>
                      <a:pt x="19771" y="91582"/>
                      <a:pt x="17073" y="92257"/>
                      <a:pt x="11676" y="92932"/>
                    </a:cubicBezTo>
                    <a:cubicBezTo>
                      <a:pt x="5604" y="92932"/>
                      <a:pt x="3580" y="91582"/>
                      <a:pt x="3580" y="84836"/>
                    </a:cubicBezTo>
                    <a:cubicBezTo>
                      <a:pt x="4929" y="71343"/>
                      <a:pt x="4254" y="59200"/>
                      <a:pt x="4254" y="47056"/>
                    </a:cubicBezTo>
                    <a:cubicBezTo>
                      <a:pt x="4254" y="47056"/>
                      <a:pt x="4254" y="47056"/>
                      <a:pt x="4254" y="47056"/>
                    </a:cubicBezTo>
                    <a:close/>
                    <a:moveTo>
                      <a:pt x="19097" y="29516"/>
                    </a:moveTo>
                    <a:cubicBezTo>
                      <a:pt x="19097" y="45033"/>
                      <a:pt x="19097" y="45033"/>
                      <a:pt x="34613" y="44358"/>
                    </a:cubicBezTo>
                    <a:cubicBezTo>
                      <a:pt x="44733" y="43683"/>
                      <a:pt x="49455" y="38286"/>
                      <a:pt x="49455" y="28841"/>
                    </a:cubicBezTo>
                    <a:cubicBezTo>
                      <a:pt x="49455" y="20071"/>
                      <a:pt x="44058" y="15349"/>
                      <a:pt x="33939" y="15349"/>
                    </a:cubicBezTo>
                    <a:cubicBezTo>
                      <a:pt x="19097" y="14674"/>
                      <a:pt x="19097" y="14674"/>
                      <a:pt x="19097" y="29516"/>
                    </a:cubicBezTo>
                    <a:close/>
                  </a:path>
                </a:pathLst>
              </a:custGeom>
              <a:solidFill>
                <a:srgbClr val="080808"/>
              </a:solidFill>
              <a:ln w="6739" cap="flat">
                <a:noFill/>
                <a:prstDash val="solid"/>
                <a:miter/>
              </a:ln>
            </p:spPr>
            <p:txBody>
              <a:bodyPr rtlCol="0" anchor="ctr"/>
              <a:lstStyle/>
              <a:p>
                <a:endParaRPr lang="fr-FR"/>
              </a:p>
            </p:txBody>
          </p:sp>
          <p:sp>
            <p:nvSpPr>
              <p:cNvPr id="48" name="Forme libre : forme 38">
                <a:extLst>
                  <a:ext uri="{FF2B5EF4-FFF2-40B4-BE49-F238E27FC236}">
                    <a16:creationId xmlns:a16="http://schemas.microsoft.com/office/drawing/2014/main" id="{884E2234-D8A2-4820-A298-0541451834BB}"/>
                  </a:ext>
                </a:extLst>
              </p:cNvPr>
              <p:cNvSpPr/>
              <p:nvPr/>
            </p:nvSpPr>
            <p:spPr>
              <a:xfrm>
                <a:off x="2814344" y="5467047"/>
                <a:ext cx="78670" cy="122375"/>
              </a:xfrm>
              <a:custGeom>
                <a:avLst/>
                <a:gdLst>
                  <a:gd name="connsiteX0" fmla="*/ 4254 w 60717"/>
                  <a:gd name="connsiteY0" fmla="*/ 47431 h 94449"/>
                  <a:gd name="connsiteX1" fmla="*/ 4254 w 60717"/>
                  <a:gd name="connsiteY1" fmla="*/ 9652 h 94449"/>
                  <a:gd name="connsiteX2" fmla="*/ 9652 w 60717"/>
                  <a:gd name="connsiteY2" fmla="*/ 4254 h 94449"/>
                  <a:gd name="connsiteX3" fmla="*/ 54178 w 60717"/>
                  <a:gd name="connsiteY3" fmla="*/ 3580 h 94449"/>
                  <a:gd name="connsiteX4" fmla="*/ 59575 w 60717"/>
                  <a:gd name="connsiteY4" fmla="*/ 11676 h 94449"/>
                  <a:gd name="connsiteX5" fmla="*/ 54178 w 60717"/>
                  <a:gd name="connsiteY5" fmla="*/ 18422 h 94449"/>
                  <a:gd name="connsiteX6" fmla="*/ 25843 w 60717"/>
                  <a:gd name="connsiteY6" fmla="*/ 18422 h 94449"/>
                  <a:gd name="connsiteX7" fmla="*/ 19097 w 60717"/>
                  <a:gd name="connsiteY7" fmla="*/ 24494 h 94449"/>
                  <a:gd name="connsiteX8" fmla="*/ 33264 w 60717"/>
                  <a:gd name="connsiteY8" fmla="*/ 39336 h 94449"/>
                  <a:gd name="connsiteX9" fmla="*/ 42034 w 60717"/>
                  <a:gd name="connsiteY9" fmla="*/ 39336 h 94449"/>
                  <a:gd name="connsiteX10" fmla="*/ 50804 w 60717"/>
                  <a:gd name="connsiteY10" fmla="*/ 47431 h 94449"/>
                  <a:gd name="connsiteX11" fmla="*/ 43383 w 60717"/>
                  <a:gd name="connsiteY11" fmla="*/ 54178 h 94449"/>
                  <a:gd name="connsiteX12" fmla="*/ 24494 w 60717"/>
                  <a:gd name="connsiteY12" fmla="*/ 54178 h 94449"/>
                  <a:gd name="connsiteX13" fmla="*/ 18422 w 60717"/>
                  <a:gd name="connsiteY13" fmla="*/ 59575 h 94449"/>
                  <a:gd name="connsiteX14" fmla="*/ 35288 w 60717"/>
                  <a:gd name="connsiteY14" fmla="*/ 76441 h 94449"/>
                  <a:gd name="connsiteX15" fmla="*/ 55527 w 60717"/>
                  <a:gd name="connsiteY15" fmla="*/ 76441 h 94449"/>
                  <a:gd name="connsiteX16" fmla="*/ 60249 w 60717"/>
                  <a:gd name="connsiteY16" fmla="*/ 84536 h 94449"/>
                  <a:gd name="connsiteX17" fmla="*/ 55527 w 60717"/>
                  <a:gd name="connsiteY17" fmla="*/ 91283 h 94449"/>
                  <a:gd name="connsiteX18" fmla="*/ 8302 w 60717"/>
                  <a:gd name="connsiteY18" fmla="*/ 91283 h 94449"/>
                  <a:gd name="connsiteX19" fmla="*/ 3580 w 60717"/>
                  <a:gd name="connsiteY19" fmla="*/ 85886 h 94449"/>
                  <a:gd name="connsiteX20" fmla="*/ 4254 w 60717"/>
                  <a:gd name="connsiteY20" fmla="*/ 47431 h 94449"/>
                  <a:gd name="connsiteX21" fmla="*/ 4254 w 60717"/>
                  <a:gd name="connsiteY21" fmla="*/ 4743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94449">
                    <a:moveTo>
                      <a:pt x="4254" y="47431"/>
                    </a:moveTo>
                    <a:cubicBezTo>
                      <a:pt x="4254" y="34613"/>
                      <a:pt x="4254" y="21795"/>
                      <a:pt x="4254" y="9652"/>
                    </a:cubicBezTo>
                    <a:cubicBezTo>
                      <a:pt x="4254" y="5604"/>
                      <a:pt x="4929" y="4254"/>
                      <a:pt x="9652" y="4254"/>
                    </a:cubicBezTo>
                    <a:cubicBezTo>
                      <a:pt x="24494" y="4254"/>
                      <a:pt x="39336" y="4254"/>
                      <a:pt x="54178" y="3580"/>
                    </a:cubicBezTo>
                    <a:cubicBezTo>
                      <a:pt x="60924" y="3580"/>
                      <a:pt x="59575" y="7628"/>
                      <a:pt x="59575" y="11676"/>
                    </a:cubicBezTo>
                    <a:cubicBezTo>
                      <a:pt x="59575" y="15723"/>
                      <a:pt x="60249" y="19097"/>
                      <a:pt x="54178" y="18422"/>
                    </a:cubicBezTo>
                    <a:cubicBezTo>
                      <a:pt x="44733" y="17747"/>
                      <a:pt x="35288" y="18422"/>
                      <a:pt x="25843" y="18422"/>
                    </a:cubicBezTo>
                    <a:cubicBezTo>
                      <a:pt x="21120" y="18422"/>
                      <a:pt x="19097" y="19097"/>
                      <a:pt x="19097" y="24494"/>
                    </a:cubicBezTo>
                    <a:cubicBezTo>
                      <a:pt x="19097" y="39336"/>
                      <a:pt x="19097" y="39336"/>
                      <a:pt x="33264" y="39336"/>
                    </a:cubicBezTo>
                    <a:cubicBezTo>
                      <a:pt x="35962" y="39336"/>
                      <a:pt x="39336" y="39336"/>
                      <a:pt x="42034" y="39336"/>
                    </a:cubicBezTo>
                    <a:cubicBezTo>
                      <a:pt x="48781" y="38661"/>
                      <a:pt x="50804" y="40685"/>
                      <a:pt x="50804" y="47431"/>
                    </a:cubicBezTo>
                    <a:cubicBezTo>
                      <a:pt x="50804" y="52828"/>
                      <a:pt x="48781" y="54178"/>
                      <a:pt x="43383" y="54178"/>
                    </a:cubicBezTo>
                    <a:cubicBezTo>
                      <a:pt x="37312" y="54178"/>
                      <a:pt x="31240" y="54178"/>
                      <a:pt x="24494" y="54178"/>
                    </a:cubicBezTo>
                    <a:cubicBezTo>
                      <a:pt x="20446" y="54178"/>
                      <a:pt x="19097" y="54852"/>
                      <a:pt x="18422" y="59575"/>
                    </a:cubicBezTo>
                    <a:cubicBezTo>
                      <a:pt x="17747" y="77115"/>
                      <a:pt x="17747" y="77115"/>
                      <a:pt x="35288" y="76441"/>
                    </a:cubicBezTo>
                    <a:cubicBezTo>
                      <a:pt x="42034" y="76441"/>
                      <a:pt x="48781" y="76441"/>
                      <a:pt x="55527" y="76441"/>
                    </a:cubicBezTo>
                    <a:cubicBezTo>
                      <a:pt x="62273" y="76441"/>
                      <a:pt x="60249" y="81163"/>
                      <a:pt x="60249" y="84536"/>
                    </a:cubicBezTo>
                    <a:cubicBezTo>
                      <a:pt x="60249" y="87909"/>
                      <a:pt x="61599" y="91957"/>
                      <a:pt x="55527" y="91283"/>
                    </a:cubicBezTo>
                    <a:cubicBezTo>
                      <a:pt x="40010" y="91283"/>
                      <a:pt x="24494" y="91283"/>
                      <a:pt x="8302" y="91283"/>
                    </a:cubicBezTo>
                    <a:cubicBezTo>
                      <a:pt x="4254" y="91283"/>
                      <a:pt x="3580" y="89933"/>
                      <a:pt x="3580" y="85886"/>
                    </a:cubicBezTo>
                    <a:cubicBezTo>
                      <a:pt x="4929" y="73742"/>
                      <a:pt x="4929" y="60924"/>
                      <a:pt x="4254" y="47431"/>
                    </a:cubicBezTo>
                    <a:cubicBezTo>
                      <a:pt x="4929" y="47431"/>
                      <a:pt x="4254" y="47431"/>
                      <a:pt x="4254" y="47431"/>
                    </a:cubicBezTo>
                    <a:close/>
                  </a:path>
                </a:pathLst>
              </a:custGeom>
              <a:solidFill>
                <a:srgbClr val="0C0C0C"/>
              </a:solidFill>
              <a:ln w="6739" cap="flat">
                <a:noFill/>
                <a:prstDash val="solid"/>
                <a:miter/>
              </a:ln>
            </p:spPr>
            <p:txBody>
              <a:bodyPr rtlCol="0" anchor="ctr"/>
              <a:lstStyle/>
              <a:p>
                <a:endParaRPr lang="fr-FR"/>
              </a:p>
            </p:txBody>
          </p:sp>
          <p:sp>
            <p:nvSpPr>
              <p:cNvPr id="49" name="Forme libre : forme 39">
                <a:extLst>
                  <a:ext uri="{FF2B5EF4-FFF2-40B4-BE49-F238E27FC236}">
                    <a16:creationId xmlns:a16="http://schemas.microsoft.com/office/drawing/2014/main" id="{E9CB7DB6-B68F-44A6-BA8A-A9E5B02590DD}"/>
                  </a:ext>
                </a:extLst>
              </p:cNvPr>
              <p:cNvSpPr/>
              <p:nvPr/>
            </p:nvSpPr>
            <p:spPr>
              <a:xfrm>
                <a:off x="1899149" y="5471418"/>
                <a:ext cx="78670" cy="122375"/>
              </a:xfrm>
              <a:custGeom>
                <a:avLst/>
                <a:gdLst>
                  <a:gd name="connsiteX0" fmla="*/ 31240 w 60717"/>
                  <a:gd name="connsiteY0" fmla="*/ 91283 h 94449"/>
                  <a:gd name="connsiteX1" fmla="*/ 10326 w 60717"/>
                  <a:gd name="connsiteY1" fmla="*/ 91283 h 94449"/>
                  <a:gd name="connsiteX2" fmla="*/ 3580 w 60717"/>
                  <a:gd name="connsiteY2" fmla="*/ 83862 h 94449"/>
                  <a:gd name="connsiteX3" fmla="*/ 3580 w 60717"/>
                  <a:gd name="connsiteY3" fmla="*/ 10326 h 94449"/>
                  <a:gd name="connsiteX4" fmla="*/ 10326 w 60717"/>
                  <a:gd name="connsiteY4" fmla="*/ 3580 h 94449"/>
                  <a:gd name="connsiteX5" fmla="*/ 53503 w 60717"/>
                  <a:gd name="connsiteY5" fmla="*/ 3580 h 94449"/>
                  <a:gd name="connsiteX6" fmla="*/ 58900 w 60717"/>
                  <a:gd name="connsiteY6" fmla="*/ 11001 h 94449"/>
                  <a:gd name="connsiteX7" fmla="*/ 52828 w 60717"/>
                  <a:gd name="connsiteY7" fmla="*/ 18422 h 94449"/>
                  <a:gd name="connsiteX8" fmla="*/ 25168 w 60717"/>
                  <a:gd name="connsiteY8" fmla="*/ 18422 h 94449"/>
                  <a:gd name="connsiteX9" fmla="*/ 18422 w 60717"/>
                  <a:gd name="connsiteY9" fmla="*/ 25168 h 94449"/>
                  <a:gd name="connsiteX10" fmla="*/ 32589 w 60717"/>
                  <a:gd name="connsiteY10" fmla="*/ 39336 h 94449"/>
                  <a:gd name="connsiteX11" fmla="*/ 41360 w 60717"/>
                  <a:gd name="connsiteY11" fmla="*/ 39336 h 94449"/>
                  <a:gd name="connsiteX12" fmla="*/ 50130 w 60717"/>
                  <a:gd name="connsiteY12" fmla="*/ 48106 h 94449"/>
                  <a:gd name="connsiteX13" fmla="*/ 44058 w 60717"/>
                  <a:gd name="connsiteY13" fmla="*/ 54178 h 94449"/>
                  <a:gd name="connsiteX14" fmla="*/ 33264 w 60717"/>
                  <a:gd name="connsiteY14" fmla="*/ 54178 h 94449"/>
                  <a:gd name="connsiteX15" fmla="*/ 18422 w 60717"/>
                  <a:gd name="connsiteY15" fmla="*/ 73742 h 94449"/>
                  <a:gd name="connsiteX16" fmla="*/ 23819 w 60717"/>
                  <a:gd name="connsiteY16" fmla="*/ 76441 h 94449"/>
                  <a:gd name="connsiteX17" fmla="*/ 53503 w 60717"/>
                  <a:gd name="connsiteY17" fmla="*/ 76441 h 94449"/>
                  <a:gd name="connsiteX18" fmla="*/ 59575 w 60717"/>
                  <a:gd name="connsiteY18" fmla="*/ 83862 h 94449"/>
                  <a:gd name="connsiteX19" fmla="*/ 53503 w 60717"/>
                  <a:gd name="connsiteY19" fmla="*/ 91283 h 94449"/>
                  <a:gd name="connsiteX20" fmla="*/ 31240 w 60717"/>
                  <a:gd name="connsiteY20" fmla="*/ 91283 h 94449"/>
                  <a:gd name="connsiteX21" fmla="*/ 31240 w 60717"/>
                  <a:gd name="connsiteY21" fmla="*/ 91283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94449">
                    <a:moveTo>
                      <a:pt x="31240" y="91283"/>
                    </a:moveTo>
                    <a:cubicBezTo>
                      <a:pt x="24494" y="91283"/>
                      <a:pt x="17073" y="90608"/>
                      <a:pt x="10326" y="91283"/>
                    </a:cubicBezTo>
                    <a:cubicBezTo>
                      <a:pt x="4255" y="91957"/>
                      <a:pt x="3580" y="89259"/>
                      <a:pt x="3580" y="83862"/>
                    </a:cubicBezTo>
                    <a:cubicBezTo>
                      <a:pt x="3580" y="59575"/>
                      <a:pt x="3580" y="34613"/>
                      <a:pt x="3580" y="10326"/>
                    </a:cubicBezTo>
                    <a:cubicBezTo>
                      <a:pt x="3580" y="4929"/>
                      <a:pt x="4929" y="3580"/>
                      <a:pt x="10326" y="3580"/>
                    </a:cubicBezTo>
                    <a:cubicBezTo>
                      <a:pt x="24494" y="3580"/>
                      <a:pt x="38661" y="4254"/>
                      <a:pt x="53503" y="3580"/>
                    </a:cubicBezTo>
                    <a:cubicBezTo>
                      <a:pt x="60249" y="3580"/>
                      <a:pt x="58900" y="7628"/>
                      <a:pt x="58900" y="11001"/>
                    </a:cubicBezTo>
                    <a:cubicBezTo>
                      <a:pt x="58900" y="15049"/>
                      <a:pt x="59575" y="19097"/>
                      <a:pt x="52828" y="18422"/>
                    </a:cubicBezTo>
                    <a:cubicBezTo>
                      <a:pt x="43383" y="17747"/>
                      <a:pt x="34613" y="18422"/>
                      <a:pt x="25168" y="18422"/>
                    </a:cubicBezTo>
                    <a:cubicBezTo>
                      <a:pt x="19771" y="18422"/>
                      <a:pt x="18422" y="19771"/>
                      <a:pt x="18422" y="25168"/>
                    </a:cubicBezTo>
                    <a:cubicBezTo>
                      <a:pt x="18422" y="39336"/>
                      <a:pt x="18422" y="39336"/>
                      <a:pt x="32589" y="39336"/>
                    </a:cubicBezTo>
                    <a:cubicBezTo>
                      <a:pt x="35288" y="39336"/>
                      <a:pt x="38661" y="40010"/>
                      <a:pt x="41360" y="39336"/>
                    </a:cubicBezTo>
                    <a:cubicBezTo>
                      <a:pt x="48781" y="37986"/>
                      <a:pt x="50804" y="40685"/>
                      <a:pt x="50130" y="48106"/>
                    </a:cubicBezTo>
                    <a:cubicBezTo>
                      <a:pt x="49455" y="52154"/>
                      <a:pt x="48781" y="54852"/>
                      <a:pt x="44058" y="54178"/>
                    </a:cubicBezTo>
                    <a:cubicBezTo>
                      <a:pt x="40685" y="53503"/>
                      <a:pt x="37312" y="54178"/>
                      <a:pt x="33264" y="54178"/>
                    </a:cubicBezTo>
                    <a:cubicBezTo>
                      <a:pt x="18422" y="54178"/>
                      <a:pt x="15049" y="58900"/>
                      <a:pt x="18422" y="73742"/>
                    </a:cubicBezTo>
                    <a:cubicBezTo>
                      <a:pt x="19097" y="77115"/>
                      <a:pt x="21795" y="76441"/>
                      <a:pt x="23819" y="76441"/>
                    </a:cubicBezTo>
                    <a:cubicBezTo>
                      <a:pt x="33939" y="76441"/>
                      <a:pt x="44058" y="77115"/>
                      <a:pt x="53503" y="76441"/>
                    </a:cubicBezTo>
                    <a:cubicBezTo>
                      <a:pt x="60249" y="75766"/>
                      <a:pt x="59575" y="79814"/>
                      <a:pt x="59575" y="83862"/>
                    </a:cubicBezTo>
                    <a:cubicBezTo>
                      <a:pt x="59575" y="87909"/>
                      <a:pt x="60249" y="91957"/>
                      <a:pt x="53503" y="91283"/>
                    </a:cubicBezTo>
                    <a:cubicBezTo>
                      <a:pt x="46757" y="90608"/>
                      <a:pt x="39336" y="91283"/>
                      <a:pt x="31240" y="91283"/>
                    </a:cubicBezTo>
                    <a:cubicBezTo>
                      <a:pt x="31240" y="91283"/>
                      <a:pt x="31240" y="91283"/>
                      <a:pt x="31240" y="91283"/>
                    </a:cubicBezTo>
                    <a:close/>
                  </a:path>
                </a:pathLst>
              </a:custGeom>
              <a:solidFill>
                <a:srgbClr val="0A0A0A"/>
              </a:solidFill>
              <a:ln w="6739" cap="flat">
                <a:noFill/>
                <a:prstDash val="solid"/>
                <a:miter/>
              </a:ln>
            </p:spPr>
            <p:txBody>
              <a:bodyPr rtlCol="0" anchor="ctr"/>
              <a:lstStyle/>
              <a:p>
                <a:endParaRPr lang="fr-FR"/>
              </a:p>
            </p:txBody>
          </p:sp>
          <p:sp>
            <p:nvSpPr>
              <p:cNvPr id="50" name="Forme libre : forme 40">
                <a:extLst>
                  <a:ext uri="{FF2B5EF4-FFF2-40B4-BE49-F238E27FC236}">
                    <a16:creationId xmlns:a16="http://schemas.microsoft.com/office/drawing/2014/main" id="{3C5576AC-3F93-4A30-932F-C848697FE888}"/>
                  </a:ext>
                </a:extLst>
              </p:cNvPr>
              <p:cNvSpPr/>
              <p:nvPr/>
            </p:nvSpPr>
            <p:spPr>
              <a:xfrm>
                <a:off x="4170966" y="5462677"/>
                <a:ext cx="78670" cy="122375"/>
              </a:xfrm>
              <a:custGeom>
                <a:avLst/>
                <a:gdLst>
                  <a:gd name="connsiteX0" fmla="*/ 3580 w 60717"/>
                  <a:gd name="connsiteY0" fmla="*/ 46757 h 94449"/>
                  <a:gd name="connsiteX1" fmla="*/ 3580 w 60717"/>
                  <a:gd name="connsiteY1" fmla="*/ 8977 h 94449"/>
                  <a:gd name="connsiteX2" fmla="*/ 8977 w 60717"/>
                  <a:gd name="connsiteY2" fmla="*/ 3580 h 94449"/>
                  <a:gd name="connsiteX3" fmla="*/ 53503 w 60717"/>
                  <a:gd name="connsiteY3" fmla="*/ 3580 h 94449"/>
                  <a:gd name="connsiteX4" fmla="*/ 58900 w 60717"/>
                  <a:gd name="connsiteY4" fmla="*/ 10326 h 94449"/>
                  <a:gd name="connsiteX5" fmla="*/ 53503 w 60717"/>
                  <a:gd name="connsiteY5" fmla="*/ 18422 h 94449"/>
                  <a:gd name="connsiteX6" fmla="*/ 24494 w 60717"/>
                  <a:gd name="connsiteY6" fmla="*/ 18422 h 94449"/>
                  <a:gd name="connsiteX7" fmla="*/ 18422 w 60717"/>
                  <a:gd name="connsiteY7" fmla="*/ 24494 h 94449"/>
                  <a:gd name="connsiteX8" fmla="*/ 33264 w 60717"/>
                  <a:gd name="connsiteY8" fmla="*/ 39336 h 94449"/>
                  <a:gd name="connsiteX9" fmla="*/ 41360 w 60717"/>
                  <a:gd name="connsiteY9" fmla="*/ 39336 h 94449"/>
                  <a:gd name="connsiteX10" fmla="*/ 50130 w 60717"/>
                  <a:gd name="connsiteY10" fmla="*/ 51479 h 94449"/>
                  <a:gd name="connsiteX11" fmla="*/ 45407 w 60717"/>
                  <a:gd name="connsiteY11" fmla="*/ 54178 h 94449"/>
                  <a:gd name="connsiteX12" fmla="*/ 24494 w 60717"/>
                  <a:gd name="connsiteY12" fmla="*/ 54178 h 94449"/>
                  <a:gd name="connsiteX13" fmla="*/ 19096 w 60717"/>
                  <a:gd name="connsiteY13" fmla="*/ 59575 h 94449"/>
                  <a:gd name="connsiteX14" fmla="*/ 35962 w 60717"/>
                  <a:gd name="connsiteY14" fmla="*/ 76441 h 94449"/>
                  <a:gd name="connsiteX15" fmla="*/ 55527 w 60717"/>
                  <a:gd name="connsiteY15" fmla="*/ 76441 h 94449"/>
                  <a:gd name="connsiteX16" fmla="*/ 60924 w 60717"/>
                  <a:gd name="connsiteY16" fmla="*/ 82512 h 94449"/>
                  <a:gd name="connsiteX17" fmla="*/ 56201 w 60717"/>
                  <a:gd name="connsiteY17" fmla="*/ 91283 h 94449"/>
                  <a:gd name="connsiteX18" fmla="*/ 9652 w 60717"/>
                  <a:gd name="connsiteY18" fmla="*/ 91283 h 94449"/>
                  <a:gd name="connsiteX19" fmla="*/ 4929 w 60717"/>
                  <a:gd name="connsiteY19" fmla="*/ 85886 h 94449"/>
                  <a:gd name="connsiteX20" fmla="*/ 3580 w 60717"/>
                  <a:gd name="connsiteY20" fmla="*/ 46757 h 94449"/>
                  <a:gd name="connsiteX21" fmla="*/ 3580 w 60717"/>
                  <a:gd name="connsiteY21" fmla="*/ 46757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94449">
                    <a:moveTo>
                      <a:pt x="3580" y="46757"/>
                    </a:moveTo>
                    <a:cubicBezTo>
                      <a:pt x="3580" y="33939"/>
                      <a:pt x="3580" y="21120"/>
                      <a:pt x="3580" y="8977"/>
                    </a:cubicBezTo>
                    <a:cubicBezTo>
                      <a:pt x="3580" y="4929"/>
                      <a:pt x="4255" y="3580"/>
                      <a:pt x="8977" y="3580"/>
                    </a:cubicBezTo>
                    <a:cubicBezTo>
                      <a:pt x="23819" y="3580"/>
                      <a:pt x="38661" y="3580"/>
                      <a:pt x="53503" y="3580"/>
                    </a:cubicBezTo>
                    <a:cubicBezTo>
                      <a:pt x="59575" y="3580"/>
                      <a:pt x="58900" y="6953"/>
                      <a:pt x="58900" y="10326"/>
                    </a:cubicBezTo>
                    <a:cubicBezTo>
                      <a:pt x="58900" y="13699"/>
                      <a:pt x="60924" y="18422"/>
                      <a:pt x="53503" y="18422"/>
                    </a:cubicBezTo>
                    <a:cubicBezTo>
                      <a:pt x="44058" y="17747"/>
                      <a:pt x="33939" y="18422"/>
                      <a:pt x="24494" y="18422"/>
                    </a:cubicBezTo>
                    <a:cubicBezTo>
                      <a:pt x="19771" y="18422"/>
                      <a:pt x="18422" y="19771"/>
                      <a:pt x="18422" y="24494"/>
                    </a:cubicBezTo>
                    <a:cubicBezTo>
                      <a:pt x="18422" y="39336"/>
                      <a:pt x="18422" y="39336"/>
                      <a:pt x="33264" y="39336"/>
                    </a:cubicBezTo>
                    <a:cubicBezTo>
                      <a:pt x="35962" y="39336"/>
                      <a:pt x="38661" y="39336"/>
                      <a:pt x="41360" y="39336"/>
                    </a:cubicBezTo>
                    <a:cubicBezTo>
                      <a:pt x="49455" y="39336"/>
                      <a:pt x="52154" y="42709"/>
                      <a:pt x="50130" y="51479"/>
                    </a:cubicBezTo>
                    <a:cubicBezTo>
                      <a:pt x="49455" y="54178"/>
                      <a:pt x="47431" y="54178"/>
                      <a:pt x="45407" y="54178"/>
                    </a:cubicBezTo>
                    <a:cubicBezTo>
                      <a:pt x="38661" y="54178"/>
                      <a:pt x="31240" y="54178"/>
                      <a:pt x="24494" y="54178"/>
                    </a:cubicBezTo>
                    <a:cubicBezTo>
                      <a:pt x="20446" y="54178"/>
                      <a:pt x="19096" y="55527"/>
                      <a:pt x="19096" y="59575"/>
                    </a:cubicBezTo>
                    <a:cubicBezTo>
                      <a:pt x="18422" y="76441"/>
                      <a:pt x="18422" y="76441"/>
                      <a:pt x="35962" y="76441"/>
                    </a:cubicBezTo>
                    <a:cubicBezTo>
                      <a:pt x="42709" y="76441"/>
                      <a:pt x="48781" y="76441"/>
                      <a:pt x="55527" y="76441"/>
                    </a:cubicBezTo>
                    <a:cubicBezTo>
                      <a:pt x="60924" y="75766"/>
                      <a:pt x="61599" y="78464"/>
                      <a:pt x="60924" y="82512"/>
                    </a:cubicBezTo>
                    <a:cubicBezTo>
                      <a:pt x="60249" y="85886"/>
                      <a:pt x="63622" y="91283"/>
                      <a:pt x="56201" y="91283"/>
                    </a:cubicBezTo>
                    <a:cubicBezTo>
                      <a:pt x="40685" y="91283"/>
                      <a:pt x="25168" y="91283"/>
                      <a:pt x="9652" y="91283"/>
                    </a:cubicBezTo>
                    <a:cubicBezTo>
                      <a:pt x="5604" y="91283"/>
                      <a:pt x="4929" y="89259"/>
                      <a:pt x="4929" y="85886"/>
                    </a:cubicBezTo>
                    <a:cubicBezTo>
                      <a:pt x="3580" y="72393"/>
                      <a:pt x="3580" y="59575"/>
                      <a:pt x="3580" y="46757"/>
                    </a:cubicBezTo>
                    <a:cubicBezTo>
                      <a:pt x="3580" y="46757"/>
                      <a:pt x="3580" y="46757"/>
                      <a:pt x="3580" y="46757"/>
                    </a:cubicBezTo>
                    <a:close/>
                  </a:path>
                </a:pathLst>
              </a:custGeom>
              <a:solidFill>
                <a:srgbClr val="0A0A0A"/>
              </a:solidFill>
              <a:ln w="6739" cap="flat">
                <a:noFill/>
                <a:prstDash val="solid"/>
                <a:miter/>
              </a:ln>
            </p:spPr>
            <p:txBody>
              <a:bodyPr rtlCol="0" anchor="ctr"/>
              <a:lstStyle/>
              <a:p>
                <a:endParaRPr lang="fr-FR"/>
              </a:p>
            </p:txBody>
          </p:sp>
          <p:sp>
            <p:nvSpPr>
              <p:cNvPr id="51" name="Forme libre : forme 43">
                <a:extLst>
                  <a:ext uri="{FF2B5EF4-FFF2-40B4-BE49-F238E27FC236}">
                    <a16:creationId xmlns:a16="http://schemas.microsoft.com/office/drawing/2014/main" id="{49D0E082-BD63-4670-8A83-1D8A602AE464}"/>
                  </a:ext>
                </a:extLst>
              </p:cNvPr>
              <p:cNvSpPr/>
              <p:nvPr/>
            </p:nvSpPr>
            <p:spPr>
              <a:xfrm>
                <a:off x="1797756" y="5468881"/>
                <a:ext cx="87412" cy="122375"/>
              </a:xfrm>
              <a:custGeom>
                <a:avLst/>
                <a:gdLst>
                  <a:gd name="connsiteX0" fmla="*/ 34611 w 67463"/>
                  <a:gd name="connsiteY0" fmla="*/ 95265 h 94449"/>
                  <a:gd name="connsiteX1" fmla="*/ 8974 w 67463"/>
                  <a:gd name="connsiteY1" fmla="*/ 91217 h 94449"/>
                  <a:gd name="connsiteX2" fmla="*/ 4927 w 67463"/>
                  <a:gd name="connsiteY2" fmla="*/ 84470 h 94449"/>
                  <a:gd name="connsiteX3" fmla="*/ 15721 w 67463"/>
                  <a:gd name="connsiteY3" fmla="*/ 77049 h 94449"/>
                  <a:gd name="connsiteX4" fmla="*/ 42706 w 67463"/>
                  <a:gd name="connsiteY4" fmla="*/ 79073 h 94449"/>
                  <a:gd name="connsiteX5" fmla="*/ 50802 w 67463"/>
                  <a:gd name="connsiteY5" fmla="*/ 71652 h 94449"/>
                  <a:gd name="connsiteX6" fmla="*/ 46754 w 67463"/>
                  <a:gd name="connsiteY6" fmla="*/ 60858 h 94449"/>
                  <a:gd name="connsiteX7" fmla="*/ 33936 w 67463"/>
                  <a:gd name="connsiteY7" fmla="*/ 54786 h 94449"/>
                  <a:gd name="connsiteX8" fmla="*/ 15721 w 67463"/>
                  <a:gd name="connsiteY8" fmla="*/ 48040 h 94449"/>
                  <a:gd name="connsiteX9" fmla="*/ 10998 w 67463"/>
                  <a:gd name="connsiteY9" fmla="*/ 12284 h 94449"/>
                  <a:gd name="connsiteX10" fmla="*/ 60921 w 67463"/>
                  <a:gd name="connsiteY10" fmla="*/ 8911 h 94449"/>
                  <a:gd name="connsiteX11" fmla="*/ 61596 w 67463"/>
                  <a:gd name="connsiteY11" fmla="*/ 22404 h 94449"/>
                  <a:gd name="connsiteX12" fmla="*/ 54850 w 67463"/>
                  <a:gd name="connsiteY12" fmla="*/ 21729 h 94449"/>
                  <a:gd name="connsiteX13" fmla="*/ 29213 w 67463"/>
                  <a:gd name="connsiteY13" fmla="*/ 19031 h 94449"/>
                  <a:gd name="connsiteX14" fmla="*/ 19094 w 67463"/>
                  <a:gd name="connsiteY14" fmla="*/ 27801 h 94449"/>
                  <a:gd name="connsiteX15" fmla="*/ 27190 w 67463"/>
                  <a:gd name="connsiteY15" fmla="*/ 37246 h 94449"/>
                  <a:gd name="connsiteX16" fmla="*/ 50802 w 67463"/>
                  <a:gd name="connsiteY16" fmla="*/ 45341 h 94449"/>
                  <a:gd name="connsiteX17" fmla="*/ 67668 w 67463"/>
                  <a:gd name="connsiteY17" fmla="*/ 70978 h 94449"/>
                  <a:gd name="connsiteX18" fmla="*/ 45405 w 67463"/>
                  <a:gd name="connsiteY18" fmla="*/ 92566 h 94449"/>
                  <a:gd name="connsiteX19" fmla="*/ 34611 w 67463"/>
                  <a:gd name="connsiteY19" fmla="*/ 95265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463" h="94449">
                    <a:moveTo>
                      <a:pt x="34611" y="95265"/>
                    </a:moveTo>
                    <a:cubicBezTo>
                      <a:pt x="24491" y="95265"/>
                      <a:pt x="16395" y="93915"/>
                      <a:pt x="8974" y="91217"/>
                    </a:cubicBezTo>
                    <a:cubicBezTo>
                      <a:pt x="5601" y="89868"/>
                      <a:pt x="4252" y="88518"/>
                      <a:pt x="4927" y="84470"/>
                    </a:cubicBezTo>
                    <a:cubicBezTo>
                      <a:pt x="5601" y="73676"/>
                      <a:pt x="5601" y="73676"/>
                      <a:pt x="15721" y="77049"/>
                    </a:cubicBezTo>
                    <a:cubicBezTo>
                      <a:pt x="24491" y="80423"/>
                      <a:pt x="33261" y="81097"/>
                      <a:pt x="42706" y="79073"/>
                    </a:cubicBezTo>
                    <a:cubicBezTo>
                      <a:pt x="46754" y="78399"/>
                      <a:pt x="49453" y="76375"/>
                      <a:pt x="50802" y="71652"/>
                    </a:cubicBezTo>
                    <a:cubicBezTo>
                      <a:pt x="52151" y="66930"/>
                      <a:pt x="50127" y="63557"/>
                      <a:pt x="46754" y="60858"/>
                    </a:cubicBezTo>
                    <a:cubicBezTo>
                      <a:pt x="42706" y="57485"/>
                      <a:pt x="38658" y="56136"/>
                      <a:pt x="33936" y="54786"/>
                    </a:cubicBezTo>
                    <a:cubicBezTo>
                      <a:pt x="27864" y="52762"/>
                      <a:pt x="21792" y="51413"/>
                      <a:pt x="15721" y="48040"/>
                    </a:cubicBezTo>
                    <a:cubicBezTo>
                      <a:pt x="1553" y="40619"/>
                      <a:pt x="-471" y="23078"/>
                      <a:pt x="10998" y="12284"/>
                    </a:cubicBezTo>
                    <a:cubicBezTo>
                      <a:pt x="21118" y="2839"/>
                      <a:pt x="49453" y="141"/>
                      <a:pt x="60921" y="8911"/>
                    </a:cubicBezTo>
                    <a:cubicBezTo>
                      <a:pt x="65644" y="12959"/>
                      <a:pt x="62945" y="18356"/>
                      <a:pt x="61596" y="22404"/>
                    </a:cubicBezTo>
                    <a:cubicBezTo>
                      <a:pt x="60921" y="25777"/>
                      <a:pt x="56874" y="22404"/>
                      <a:pt x="54850" y="21729"/>
                    </a:cubicBezTo>
                    <a:cubicBezTo>
                      <a:pt x="46754" y="19031"/>
                      <a:pt x="37984" y="17007"/>
                      <a:pt x="29213" y="19031"/>
                    </a:cubicBezTo>
                    <a:cubicBezTo>
                      <a:pt x="24491" y="20380"/>
                      <a:pt x="19769" y="21729"/>
                      <a:pt x="19094" y="27801"/>
                    </a:cubicBezTo>
                    <a:cubicBezTo>
                      <a:pt x="18419" y="33198"/>
                      <a:pt x="23142" y="35897"/>
                      <a:pt x="27190" y="37246"/>
                    </a:cubicBezTo>
                    <a:cubicBezTo>
                      <a:pt x="35285" y="39944"/>
                      <a:pt x="43381" y="42643"/>
                      <a:pt x="50802" y="45341"/>
                    </a:cubicBezTo>
                    <a:cubicBezTo>
                      <a:pt x="63620" y="50739"/>
                      <a:pt x="69017" y="58834"/>
                      <a:pt x="67668" y="70978"/>
                    </a:cubicBezTo>
                    <a:cubicBezTo>
                      <a:pt x="66318" y="83796"/>
                      <a:pt x="59572" y="90542"/>
                      <a:pt x="45405" y="92566"/>
                    </a:cubicBezTo>
                    <a:cubicBezTo>
                      <a:pt x="40008" y="95265"/>
                      <a:pt x="35960" y="95265"/>
                      <a:pt x="34611" y="95265"/>
                    </a:cubicBezTo>
                    <a:close/>
                  </a:path>
                </a:pathLst>
              </a:custGeom>
              <a:solidFill>
                <a:srgbClr val="0C0C0C"/>
              </a:solidFill>
              <a:ln w="6739" cap="flat">
                <a:noFill/>
                <a:prstDash val="solid"/>
                <a:miter/>
              </a:ln>
            </p:spPr>
            <p:txBody>
              <a:bodyPr rtlCol="0" anchor="ctr"/>
              <a:lstStyle/>
              <a:p>
                <a:endParaRPr lang="fr-FR"/>
              </a:p>
            </p:txBody>
          </p:sp>
          <p:sp>
            <p:nvSpPr>
              <p:cNvPr id="52" name="Forme libre : forme 45">
                <a:extLst>
                  <a:ext uri="{FF2B5EF4-FFF2-40B4-BE49-F238E27FC236}">
                    <a16:creationId xmlns:a16="http://schemas.microsoft.com/office/drawing/2014/main" id="{896D05E2-A89C-40A9-87EA-71BDC02064F0}"/>
                  </a:ext>
                </a:extLst>
              </p:cNvPr>
              <p:cNvSpPr/>
              <p:nvPr/>
            </p:nvSpPr>
            <p:spPr>
              <a:xfrm>
                <a:off x="2901756" y="5465455"/>
                <a:ext cx="87412" cy="122375"/>
              </a:xfrm>
              <a:custGeom>
                <a:avLst/>
                <a:gdLst>
                  <a:gd name="connsiteX0" fmla="*/ 33939 w 67463"/>
                  <a:gd name="connsiteY0" fmla="*/ 93861 h 94449"/>
                  <a:gd name="connsiteX1" fmla="*/ 11001 w 67463"/>
                  <a:gd name="connsiteY1" fmla="*/ 90487 h 94449"/>
                  <a:gd name="connsiteX2" fmla="*/ 6953 w 67463"/>
                  <a:gd name="connsiteY2" fmla="*/ 73622 h 94449"/>
                  <a:gd name="connsiteX3" fmla="*/ 11676 w 67463"/>
                  <a:gd name="connsiteY3" fmla="*/ 74296 h 94449"/>
                  <a:gd name="connsiteX4" fmla="*/ 38661 w 67463"/>
                  <a:gd name="connsiteY4" fmla="*/ 79019 h 94449"/>
                  <a:gd name="connsiteX5" fmla="*/ 50804 w 67463"/>
                  <a:gd name="connsiteY5" fmla="*/ 70923 h 94449"/>
                  <a:gd name="connsiteX6" fmla="*/ 42709 w 67463"/>
                  <a:gd name="connsiteY6" fmla="*/ 58105 h 94449"/>
                  <a:gd name="connsiteX7" fmla="*/ 23144 w 67463"/>
                  <a:gd name="connsiteY7" fmla="*/ 51359 h 94449"/>
                  <a:gd name="connsiteX8" fmla="*/ 3580 w 67463"/>
                  <a:gd name="connsiteY8" fmla="*/ 29096 h 94449"/>
                  <a:gd name="connsiteX9" fmla="*/ 25843 w 67463"/>
                  <a:gd name="connsiteY9" fmla="*/ 4809 h 94449"/>
                  <a:gd name="connsiteX10" fmla="*/ 58225 w 67463"/>
                  <a:gd name="connsiteY10" fmla="*/ 8182 h 94449"/>
                  <a:gd name="connsiteX11" fmla="*/ 61599 w 67463"/>
                  <a:gd name="connsiteY11" fmla="*/ 23699 h 94449"/>
                  <a:gd name="connsiteX12" fmla="*/ 56876 w 67463"/>
                  <a:gd name="connsiteY12" fmla="*/ 23024 h 94449"/>
                  <a:gd name="connsiteX13" fmla="*/ 29891 w 67463"/>
                  <a:gd name="connsiteY13" fmla="*/ 19651 h 94449"/>
                  <a:gd name="connsiteX14" fmla="*/ 19771 w 67463"/>
                  <a:gd name="connsiteY14" fmla="*/ 28421 h 94449"/>
                  <a:gd name="connsiteX15" fmla="*/ 28541 w 67463"/>
                  <a:gd name="connsiteY15" fmla="*/ 38540 h 94449"/>
                  <a:gd name="connsiteX16" fmla="*/ 50130 w 67463"/>
                  <a:gd name="connsiteY16" fmla="*/ 45961 h 94449"/>
                  <a:gd name="connsiteX17" fmla="*/ 68345 w 67463"/>
                  <a:gd name="connsiteY17" fmla="*/ 73622 h 94449"/>
                  <a:gd name="connsiteX18" fmla="*/ 44058 w 67463"/>
                  <a:gd name="connsiteY18" fmla="*/ 94535 h 94449"/>
                  <a:gd name="connsiteX19" fmla="*/ 33939 w 67463"/>
                  <a:gd name="connsiteY19" fmla="*/ 9386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463" h="94449">
                    <a:moveTo>
                      <a:pt x="33939" y="93861"/>
                    </a:moveTo>
                    <a:cubicBezTo>
                      <a:pt x="25843" y="93861"/>
                      <a:pt x="18422" y="92511"/>
                      <a:pt x="11001" y="90487"/>
                    </a:cubicBezTo>
                    <a:cubicBezTo>
                      <a:pt x="5604" y="88464"/>
                      <a:pt x="3580" y="77669"/>
                      <a:pt x="6953" y="73622"/>
                    </a:cubicBezTo>
                    <a:cubicBezTo>
                      <a:pt x="8977" y="71598"/>
                      <a:pt x="10326" y="73622"/>
                      <a:pt x="11676" y="74296"/>
                    </a:cubicBezTo>
                    <a:cubicBezTo>
                      <a:pt x="20446" y="78344"/>
                      <a:pt x="29216" y="79693"/>
                      <a:pt x="38661" y="79019"/>
                    </a:cubicBezTo>
                    <a:cubicBezTo>
                      <a:pt x="44058" y="78344"/>
                      <a:pt x="49455" y="77669"/>
                      <a:pt x="50804" y="70923"/>
                    </a:cubicBezTo>
                    <a:cubicBezTo>
                      <a:pt x="52154" y="64177"/>
                      <a:pt x="48106" y="60129"/>
                      <a:pt x="42709" y="58105"/>
                    </a:cubicBezTo>
                    <a:cubicBezTo>
                      <a:pt x="36637" y="55406"/>
                      <a:pt x="29216" y="53382"/>
                      <a:pt x="23144" y="51359"/>
                    </a:cubicBezTo>
                    <a:cubicBezTo>
                      <a:pt x="8977" y="46636"/>
                      <a:pt x="3580" y="39890"/>
                      <a:pt x="3580" y="29096"/>
                    </a:cubicBezTo>
                    <a:cubicBezTo>
                      <a:pt x="4254" y="16952"/>
                      <a:pt x="12350" y="8182"/>
                      <a:pt x="25843" y="4809"/>
                    </a:cubicBezTo>
                    <a:cubicBezTo>
                      <a:pt x="37312" y="2110"/>
                      <a:pt x="47431" y="4134"/>
                      <a:pt x="58225" y="8182"/>
                    </a:cubicBezTo>
                    <a:cubicBezTo>
                      <a:pt x="61599" y="9531"/>
                      <a:pt x="64297" y="21000"/>
                      <a:pt x="61599" y="23699"/>
                    </a:cubicBezTo>
                    <a:cubicBezTo>
                      <a:pt x="59575" y="25722"/>
                      <a:pt x="58225" y="23699"/>
                      <a:pt x="56876" y="23024"/>
                    </a:cubicBezTo>
                    <a:cubicBezTo>
                      <a:pt x="48106" y="20325"/>
                      <a:pt x="39336" y="16952"/>
                      <a:pt x="29891" y="19651"/>
                    </a:cubicBezTo>
                    <a:cubicBezTo>
                      <a:pt x="25168" y="21000"/>
                      <a:pt x="20446" y="22349"/>
                      <a:pt x="19771" y="28421"/>
                    </a:cubicBezTo>
                    <a:cubicBezTo>
                      <a:pt x="19097" y="34493"/>
                      <a:pt x="23819" y="36517"/>
                      <a:pt x="28541" y="38540"/>
                    </a:cubicBezTo>
                    <a:cubicBezTo>
                      <a:pt x="35288" y="41239"/>
                      <a:pt x="42709" y="43263"/>
                      <a:pt x="50130" y="45961"/>
                    </a:cubicBezTo>
                    <a:cubicBezTo>
                      <a:pt x="64972" y="52033"/>
                      <a:pt x="70369" y="60129"/>
                      <a:pt x="68345" y="73622"/>
                    </a:cubicBezTo>
                    <a:cubicBezTo>
                      <a:pt x="66321" y="86440"/>
                      <a:pt x="58900" y="92511"/>
                      <a:pt x="44058" y="94535"/>
                    </a:cubicBezTo>
                    <a:cubicBezTo>
                      <a:pt x="40010" y="93861"/>
                      <a:pt x="36637" y="93861"/>
                      <a:pt x="33939" y="93861"/>
                    </a:cubicBezTo>
                    <a:close/>
                  </a:path>
                </a:pathLst>
              </a:custGeom>
              <a:solidFill>
                <a:srgbClr val="0C0C0C"/>
              </a:solidFill>
              <a:ln w="6739" cap="flat">
                <a:noFill/>
                <a:prstDash val="solid"/>
                <a:miter/>
              </a:ln>
            </p:spPr>
            <p:txBody>
              <a:bodyPr rtlCol="0" anchor="ctr"/>
              <a:lstStyle/>
              <a:p>
                <a:endParaRPr lang="fr-FR"/>
              </a:p>
            </p:txBody>
          </p:sp>
          <p:sp>
            <p:nvSpPr>
              <p:cNvPr id="53" name="Forme libre : forme 46">
                <a:extLst>
                  <a:ext uri="{FF2B5EF4-FFF2-40B4-BE49-F238E27FC236}">
                    <a16:creationId xmlns:a16="http://schemas.microsoft.com/office/drawing/2014/main" id="{EC4FC006-E205-4016-9ED7-710AA88899E3}"/>
                  </a:ext>
                </a:extLst>
              </p:cNvPr>
              <p:cNvSpPr/>
              <p:nvPr/>
            </p:nvSpPr>
            <p:spPr>
              <a:xfrm>
                <a:off x="3912866" y="5460381"/>
                <a:ext cx="87412" cy="122375"/>
              </a:xfrm>
              <a:custGeom>
                <a:avLst/>
                <a:gdLst>
                  <a:gd name="connsiteX0" fmla="*/ 33446 w 67463"/>
                  <a:gd name="connsiteY0" fmla="*/ 94404 h 94449"/>
                  <a:gd name="connsiteX1" fmla="*/ 10509 w 67463"/>
                  <a:gd name="connsiteY1" fmla="*/ 91031 h 94449"/>
                  <a:gd name="connsiteX2" fmla="*/ 7136 w 67463"/>
                  <a:gd name="connsiteY2" fmla="*/ 74165 h 94449"/>
                  <a:gd name="connsiteX3" fmla="*/ 11858 w 67463"/>
                  <a:gd name="connsiteY3" fmla="*/ 75514 h 94449"/>
                  <a:gd name="connsiteX4" fmla="*/ 40193 w 67463"/>
                  <a:gd name="connsiteY4" fmla="*/ 79562 h 94449"/>
                  <a:gd name="connsiteX5" fmla="*/ 50987 w 67463"/>
                  <a:gd name="connsiteY5" fmla="*/ 71466 h 94449"/>
                  <a:gd name="connsiteX6" fmla="*/ 44241 w 67463"/>
                  <a:gd name="connsiteY6" fmla="*/ 59323 h 94449"/>
                  <a:gd name="connsiteX7" fmla="*/ 24001 w 67463"/>
                  <a:gd name="connsiteY7" fmla="*/ 51902 h 94449"/>
                  <a:gd name="connsiteX8" fmla="*/ 3762 w 67463"/>
                  <a:gd name="connsiteY8" fmla="*/ 27615 h 94449"/>
                  <a:gd name="connsiteX9" fmla="*/ 28724 w 67463"/>
                  <a:gd name="connsiteY9" fmla="*/ 4003 h 94449"/>
                  <a:gd name="connsiteX10" fmla="*/ 59083 w 67463"/>
                  <a:gd name="connsiteY10" fmla="*/ 8050 h 94449"/>
                  <a:gd name="connsiteX11" fmla="*/ 61781 w 67463"/>
                  <a:gd name="connsiteY11" fmla="*/ 23567 h 94449"/>
                  <a:gd name="connsiteX12" fmla="*/ 57059 w 67463"/>
                  <a:gd name="connsiteY12" fmla="*/ 22892 h 94449"/>
                  <a:gd name="connsiteX13" fmla="*/ 36145 w 67463"/>
                  <a:gd name="connsiteY13" fmla="*/ 18170 h 94449"/>
                  <a:gd name="connsiteX14" fmla="*/ 24676 w 67463"/>
                  <a:gd name="connsiteY14" fmla="*/ 20868 h 94449"/>
                  <a:gd name="connsiteX15" fmla="*/ 24001 w 67463"/>
                  <a:gd name="connsiteY15" fmla="*/ 35710 h 94449"/>
                  <a:gd name="connsiteX16" fmla="*/ 38844 w 67463"/>
                  <a:gd name="connsiteY16" fmla="*/ 41108 h 94449"/>
                  <a:gd name="connsiteX17" fmla="*/ 54360 w 67463"/>
                  <a:gd name="connsiteY17" fmla="*/ 47179 h 94449"/>
                  <a:gd name="connsiteX18" fmla="*/ 67853 w 67463"/>
                  <a:gd name="connsiteY18" fmla="*/ 70792 h 94449"/>
                  <a:gd name="connsiteX19" fmla="*/ 50312 w 67463"/>
                  <a:gd name="connsiteY19" fmla="*/ 91705 h 94449"/>
                  <a:gd name="connsiteX20" fmla="*/ 33446 w 67463"/>
                  <a:gd name="connsiteY20" fmla="*/ 94404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463" h="94449">
                    <a:moveTo>
                      <a:pt x="33446" y="94404"/>
                    </a:moveTo>
                    <a:cubicBezTo>
                      <a:pt x="25351" y="94404"/>
                      <a:pt x="17930" y="93055"/>
                      <a:pt x="10509" y="91031"/>
                    </a:cubicBezTo>
                    <a:cubicBezTo>
                      <a:pt x="5786" y="89681"/>
                      <a:pt x="3088" y="77538"/>
                      <a:pt x="7136" y="74165"/>
                    </a:cubicBezTo>
                    <a:cubicBezTo>
                      <a:pt x="9159" y="72815"/>
                      <a:pt x="10509" y="74839"/>
                      <a:pt x="11858" y="75514"/>
                    </a:cubicBezTo>
                    <a:cubicBezTo>
                      <a:pt x="20628" y="80236"/>
                      <a:pt x="30073" y="80911"/>
                      <a:pt x="40193" y="79562"/>
                    </a:cubicBezTo>
                    <a:cubicBezTo>
                      <a:pt x="44915" y="78887"/>
                      <a:pt x="49638" y="76863"/>
                      <a:pt x="50987" y="71466"/>
                    </a:cubicBezTo>
                    <a:cubicBezTo>
                      <a:pt x="51662" y="66069"/>
                      <a:pt x="48963" y="62021"/>
                      <a:pt x="44241" y="59323"/>
                    </a:cubicBezTo>
                    <a:cubicBezTo>
                      <a:pt x="38169" y="55275"/>
                      <a:pt x="30748" y="53926"/>
                      <a:pt x="24001" y="51902"/>
                    </a:cubicBezTo>
                    <a:cubicBezTo>
                      <a:pt x="8485" y="46505"/>
                      <a:pt x="2413" y="39758"/>
                      <a:pt x="3762" y="27615"/>
                    </a:cubicBezTo>
                    <a:cubicBezTo>
                      <a:pt x="5112" y="14797"/>
                      <a:pt x="13882" y="6701"/>
                      <a:pt x="28724" y="4003"/>
                    </a:cubicBezTo>
                    <a:cubicBezTo>
                      <a:pt x="38844" y="2653"/>
                      <a:pt x="48963" y="4677"/>
                      <a:pt x="59083" y="8050"/>
                    </a:cubicBezTo>
                    <a:cubicBezTo>
                      <a:pt x="62456" y="9400"/>
                      <a:pt x="64480" y="21543"/>
                      <a:pt x="61781" y="23567"/>
                    </a:cubicBezTo>
                    <a:cubicBezTo>
                      <a:pt x="60432" y="24916"/>
                      <a:pt x="59083" y="23567"/>
                      <a:pt x="57059" y="22892"/>
                    </a:cubicBezTo>
                    <a:cubicBezTo>
                      <a:pt x="50312" y="20868"/>
                      <a:pt x="43566" y="18170"/>
                      <a:pt x="36145" y="18170"/>
                    </a:cubicBezTo>
                    <a:cubicBezTo>
                      <a:pt x="32097" y="18170"/>
                      <a:pt x="28049" y="18845"/>
                      <a:pt x="24676" y="20868"/>
                    </a:cubicBezTo>
                    <a:cubicBezTo>
                      <a:pt x="17930" y="24916"/>
                      <a:pt x="17930" y="31663"/>
                      <a:pt x="24001" y="35710"/>
                    </a:cubicBezTo>
                    <a:cubicBezTo>
                      <a:pt x="28724" y="38409"/>
                      <a:pt x="34121" y="39758"/>
                      <a:pt x="38844" y="41108"/>
                    </a:cubicBezTo>
                    <a:cubicBezTo>
                      <a:pt x="44241" y="43131"/>
                      <a:pt x="49638" y="45155"/>
                      <a:pt x="54360" y="47179"/>
                    </a:cubicBezTo>
                    <a:cubicBezTo>
                      <a:pt x="64480" y="51902"/>
                      <a:pt x="68528" y="60672"/>
                      <a:pt x="67853" y="70792"/>
                    </a:cubicBezTo>
                    <a:cubicBezTo>
                      <a:pt x="67178" y="81586"/>
                      <a:pt x="61106" y="88332"/>
                      <a:pt x="50312" y="91705"/>
                    </a:cubicBezTo>
                    <a:cubicBezTo>
                      <a:pt x="44915" y="94404"/>
                      <a:pt x="38844" y="95079"/>
                      <a:pt x="33446" y="94404"/>
                    </a:cubicBezTo>
                    <a:close/>
                  </a:path>
                </a:pathLst>
              </a:custGeom>
              <a:solidFill>
                <a:srgbClr val="0A0A0A"/>
              </a:solidFill>
              <a:ln w="6739" cap="flat">
                <a:noFill/>
                <a:prstDash val="solid"/>
                <a:miter/>
              </a:ln>
            </p:spPr>
            <p:txBody>
              <a:bodyPr rtlCol="0" anchor="ctr"/>
              <a:lstStyle/>
              <a:p>
                <a:endParaRPr lang="fr-FR"/>
              </a:p>
            </p:txBody>
          </p:sp>
          <p:sp>
            <p:nvSpPr>
              <p:cNvPr id="54" name="Forme libre : forme 47">
                <a:extLst>
                  <a:ext uri="{FF2B5EF4-FFF2-40B4-BE49-F238E27FC236}">
                    <a16:creationId xmlns:a16="http://schemas.microsoft.com/office/drawing/2014/main" id="{6C0DB2B6-3849-42FD-979E-1920372C514F}"/>
                  </a:ext>
                </a:extLst>
              </p:cNvPr>
              <p:cNvSpPr/>
              <p:nvPr/>
            </p:nvSpPr>
            <p:spPr>
              <a:xfrm>
                <a:off x="3534269" y="5268623"/>
                <a:ext cx="96152" cy="122375"/>
              </a:xfrm>
              <a:custGeom>
                <a:avLst/>
                <a:gdLst>
                  <a:gd name="connsiteX0" fmla="*/ 76705 w 74209"/>
                  <a:gd name="connsiteY0" fmla="*/ 37312 h 94449"/>
                  <a:gd name="connsiteX1" fmla="*/ 75356 w 74209"/>
                  <a:gd name="connsiteY1" fmla="*/ 66996 h 94449"/>
                  <a:gd name="connsiteX2" fmla="*/ 42299 w 74209"/>
                  <a:gd name="connsiteY2" fmla="*/ 93307 h 94449"/>
                  <a:gd name="connsiteX3" fmla="*/ 5868 w 74209"/>
                  <a:gd name="connsiteY3" fmla="*/ 68345 h 94449"/>
                  <a:gd name="connsiteX4" fmla="*/ 3844 w 74209"/>
                  <a:gd name="connsiteY4" fmla="*/ 7628 h 94449"/>
                  <a:gd name="connsiteX5" fmla="*/ 13289 w 74209"/>
                  <a:gd name="connsiteY5" fmla="*/ 4255 h 94449"/>
                  <a:gd name="connsiteX6" fmla="*/ 18012 w 74209"/>
                  <a:gd name="connsiteY6" fmla="*/ 8977 h 94449"/>
                  <a:gd name="connsiteX7" fmla="*/ 18012 w 74209"/>
                  <a:gd name="connsiteY7" fmla="*/ 48106 h 94449"/>
                  <a:gd name="connsiteX8" fmla="*/ 20036 w 74209"/>
                  <a:gd name="connsiteY8" fmla="*/ 65646 h 94449"/>
                  <a:gd name="connsiteX9" fmla="*/ 38926 w 74209"/>
                  <a:gd name="connsiteY9" fmla="*/ 78465 h 94449"/>
                  <a:gd name="connsiteX10" fmla="*/ 57815 w 74209"/>
                  <a:gd name="connsiteY10" fmla="*/ 65646 h 94449"/>
                  <a:gd name="connsiteX11" fmla="*/ 59839 w 74209"/>
                  <a:gd name="connsiteY11" fmla="*/ 48106 h 94449"/>
                  <a:gd name="connsiteX12" fmla="*/ 59839 w 74209"/>
                  <a:gd name="connsiteY12" fmla="*/ 11676 h 94449"/>
                  <a:gd name="connsiteX13" fmla="*/ 67260 w 74209"/>
                  <a:gd name="connsiteY13" fmla="*/ 3580 h 94449"/>
                  <a:gd name="connsiteX14" fmla="*/ 74681 w 74209"/>
                  <a:gd name="connsiteY14" fmla="*/ 11676 h 94449"/>
                  <a:gd name="connsiteX15" fmla="*/ 76705 w 74209"/>
                  <a:gd name="connsiteY15" fmla="*/ 37312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09" h="94449">
                    <a:moveTo>
                      <a:pt x="76705" y="37312"/>
                    </a:moveTo>
                    <a:cubicBezTo>
                      <a:pt x="76031" y="44733"/>
                      <a:pt x="78054" y="56202"/>
                      <a:pt x="75356" y="66996"/>
                    </a:cubicBezTo>
                    <a:cubicBezTo>
                      <a:pt x="71983" y="83187"/>
                      <a:pt x="59839" y="92632"/>
                      <a:pt x="42299" y="93307"/>
                    </a:cubicBezTo>
                    <a:cubicBezTo>
                      <a:pt x="22734" y="93981"/>
                      <a:pt x="9242" y="85211"/>
                      <a:pt x="5868" y="68345"/>
                    </a:cubicBezTo>
                    <a:cubicBezTo>
                      <a:pt x="1821" y="48106"/>
                      <a:pt x="4519" y="27867"/>
                      <a:pt x="3844" y="7628"/>
                    </a:cubicBezTo>
                    <a:cubicBezTo>
                      <a:pt x="3844" y="881"/>
                      <a:pt x="9916" y="5604"/>
                      <a:pt x="13289" y="4255"/>
                    </a:cubicBezTo>
                    <a:cubicBezTo>
                      <a:pt x="17337" y="2905"/>
                      <a:pt x="18012" y="5604"/>
                      <a:pt x="18012" y="8977"/>
                    </a:cubicBezTo>
                    <a:cubicBezTo>
                      <a:pt x="18012" y="21795"/>
                      <a:pt x="18012" y="34613"/>
                      <a:pt x="18012" y="48106"/>
                    </a:cubicBezTo>
                    <a:cubicBezTo>
                      <a:pt x="18012" y="54178"/>
                      <a:pt x="18686" y="60249"/>
                      <a:pt x="20036" y="65646"/>
                    </a:cubicBezTo>
                    <a:cubicBezTo>
                      <a:pt x="23409" y="74417"/>
                      <a:pt x="29481" y="78465"/>
                      <a:pt x="38926" y="78465"/>
                    </a:cubicBezTo>
                    <a:cubicBezTo>
                      <a:pt x="49045" y="78465"/>
                      <a:pt x="55117" y="74417"/>
                      <a:pt x="57815" y="65646"/>
                    </a:cubicBezTo>
                    <a:cubicBezTo>
                      <a:pt x="59839" y="60249"/>
                      <a:pt x="59839" y="54178"/>
                      <a:pt x="59839" y="48106"/>
                    </a:cubicBezTo>
                    <a:cubicBezTo>
                      <a:pt x="59839" y="35962"/>
                      <a:pt x="59839" y="23819"/>
                      <a:pt x="59839" y="11676"/>
                    </a:cubicBezTo>
                    <a:cubicBezTo>
                      <a:pt x="59839" y="6278"/>
                      <a:pt x="60514" y="3580"/>
                      <a:pt x="67260" y="3580"/>
                    </a:cubicBezTo>
                    <a:cubicBezTo>
                      <a:pt x="74007" y="3580"/>
                      <a:pt x="75356" y="5604"/>
                      <a:pt x="74681" y="11676"/>
                    </a:cubicBezTo>
                    <a:cubicBezTo>
                      <a:pt x="76031" y="19097"/>
                      <a:pt x="76705" y="26518"/>
                      <a:pt x="76705" y="37312"/>
                    </a:cubicBezTo>
                    <a:close/>
                  </a:path>
                </a:pathLst>
              </a:custGeom>
              <a:solidFill>
                <a:srgbClr val="0A0A0A"/>
              </a:solidFill>
              <a:ln w="6739" cap="flat">
                <a:noFill/>
                <a:prstDash val="solid"/>
                <a:miter/>
              </a:ln>
            </p:spPr>
            <p:txBody>
              <a:bodyPr rtlCol="0" anchor="ctr"/>
              <a:lstStyle/>
              <a:p>
                <a:endParaRPr lang="fr-FR"/>
              </a:p>
            </p:txBody>
          </p:sp>
          <p:sp>
            <p:nvSpPr>
              <p:cNvPr id="55" name="Forme libre : forme 48">
                <a:extLst>
                  <a:ext uri="{FF2B5EF4-FFF2-40B4-BE49-F238E27FC236}">
                    <a16:creationId xmlns:a16="http://schemas.microsoft.com/office/drawing/2014/main" id="{E31F0D65-BAAB-46E6-801D-4CE2218179F9}"/>
                  </a:ext>
                </a:extLst>
              </p:cNvPr>
              <p:cNvSpPr/>
              <p:nvPr/>
            </p:nvSpPr>
            <p:spPr>
              <a:xfrm>
                <a:off x="2227815" y="5274743"/>
                <a:ext cx="78670" cy="122375"/>
              </a:xfrm>
              <a:custGeom>
                <a:avLst/>
                <a:gdLst>
                  <a:gd name="connsiteX0" fmla="*/ 3580 w 60717"/>
                  <a:gd name="connsiteY0" fmla="*/ 47431 h 94449"/>
                  <a:gd name="connsiteX1" fmla="*/ 3580 w 60717"/>
                  <a:gd name="connsiteY1" fmla="*/ 10326 h 94449"/>
                  <a:gd name="connsiteX2" fmla="*/ 9652 w 60717"/>
                  <a:gd name="connsiteY2" fmla="*/ 3580 h 94449"/>
                  <a:gd name="connsiteX3" fmla="*/ 53503 w 60717"/>
                  <a:gd name="connsiteY3" fmla="*/ 3580 h 94449"/>
                  <a:gd name="connsiteX4" fmla="*/ 58900 w 60717"/>
                  <a:gd name="connsiteY4" fmla="*/ 10326 h 94449"/>
                  <a:gd name="connsiteX5" fmla="*/ 53503 w 60717"/>
                  <a:gd name="connsiteY5" fmla="*/ 18422 h 94449"/>
                  <a:gd name="connsiteX6" fmla="*/ 25168 w 60717"/>
                  <a:gd name="connsiteY6" fmla="*/ 18422 h 94449"/>
                  <a:gd name="connsiteX7" fmla="*/ 18422 w 60717"/>
                  <a:gd name="connsiteY7" fmla="*/ 24494 h 94449"/>
                  <a:gd name="connsiteX8" fmla="*/ 33264 w 60717"/>
                  <a:gd name="connsiteY8" fmla="*/ 39336 h 94449"/>
                  <a:gd name="connsiteX9" fmla="*/ 41360 w 60717"/>
                  <a:gd name="connsiteY9" fmla="*/ 39336 h 94449"/>
                  <a:gd name="connsiteX10" fmla="*/ 50130 w 60717"/>
                  <a:gd name="connsiteY10" fmla="*/ 48106 h 94449"/>
                  <a:gd name="connsiteX11" fmla="*/ 44058 w 60717"/>
                  <a:gd name="connsiteY11" fmla="*/ 54178 h 94449"/>
                  <a:gd name="connsiteX12" fmla="*/ 33264 w 60717"/>
                  <a:gd name="connsiteY12" fmla="*/ 54178 h 94449"/>
                  <a:gd name="connsiteX13" fmla="*/ 19771 w 60717"/>
                  <a:gd name="connsiteY13" fmla="*/ 55527 h 94449"/>
                  <a:gd name="connsiteX14" fmla="*/ 18422 w 60717"/>
                  <a:gd name="connsiteY14" fmla="*/ 73742 h 94449"/>
                  <a:gd name="connsiteX15" fmla="*/ 23819 w 60717"/>
                  <a:gd name="connsiteY15" fmla="*/ 77115 h 94449"/>
                  <a:gd name="connsiteX16" fmla="*/ 54852 w 60717"/>
                  <a:gd name="connsiteY16" fmla="*/ 77115 h 94449"/>
                  <a:gd name="connsiteX17" fmla="*/ 60249 w 60717"/>
                  <a:gd name="connsiteY17" fmla="*/ 83862 h 94449"/>
                  <a:gd name="connsiteX18" fmla="*/ 54852 w 60717"/>
                  <a:gd name="connsiteY18" fmla="*/ 91957 h 94449"/>
                  <a:gd name="connsiteX19" fmla="*/ 9652 w 60717"/>
                  <a:gd name="connsiteY19" fmla="*/ 91957 h 94449"/>
                  <a:gd name="connsiteX20" fmla="*/ 4255 w 60717"/>
                  <a:gd name="connsiteY20" fmla="*/ 85886 h 94449"/>
                  <a:gd name="connsiteX21" fmla="*/ 3580 w 60717"/>
                  <a:gd name="connsiteY21" fmla="*/ 47431 h 94449"/>
                  <a:gd name="connsiteX22" fmla="*/ 3580 w 60717"/>
                  <a:gd name="connsiteY22" fmla="*/ 4743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717" h="94449">
                    <a:moveTo>
                      <a:pt x="3580" y="47431"/>
                    </a:moveTo>
                    <a:cubicBezTo>
                      <a:pt x="3580" y="35288"/>
                      <a:pt x="3580" y="22470"/>
                      <a:pt x="3580" y="10326"/>
                    </a:cubicBezTo>
                    <a:cubicBezTo>
                      <a:pt x="3580" y="5604"/>
                      <a:pt x="4255" y="3580"/>
                      <a:pt x="9652" y="3580"/>
                    </a:cubicBezTo>
                    <a:cubicBezTo>
                      <a:pt x="24494" y="4255"/>
                      <a:pt x="38661" y="3580"/>
                      <a:pt x="53503" y="3580"/>
                    </a:cubicBezTo>
                    <a:cubicBezTo>
                      <a:pt x="59575" y="3580"/>
                      <a:pt x="58900" y="6953"/>
                      <a:pt x="58900" y="10326"/>
                    </a:cubicBezTo>
                    <a:cubicBezTo>
                      <a:pt x="58900" y="14374"/>
                      <a:pt x="60249" y="18422"/>
                      <a:pt x="53503" y="18422"/>
                    </a:cubicBezTo>
                    <a:cubicBezTo>
                      <a:pt x="44058" y="17747"/>
                      <a:pt x="34613" y="18422"/>
                      <a:pt x="25168" y="18422"/>
                    </a:cubicBezTo>
                    <a:cubicBezTo>
                      <a:pt x="20446" y="18422"/>
                      <a:pt x="18422" y="19097"/>
                      <a:pt x="18422" y="24494"/>
                    </a:cubicBezTo>
                    <a:cubicBezTo>
                      <a:pt x="18422" y="39336"/>
                      <a:pt x="18422" y="39336"/>
                      <a:pt x="33264" y="39336"/>
                    </a:cubicBezTo>
                    <a:cubicBezTo>
                      <a:pt x="35962" y="39336"/>
                      <a:pt x="38661" y="40010"/>
                      <a:pt x="41360" y="39336"/>
                    </a:cubicBezTo>
                    <a:cubicBezTo>
                      <a:pt x="48781" y="37986"/>
                      <a:pt x="50804" y="41360"/>
                      <a:pt x="50130" y="48106"/>
                    </a:cubicBezTo>
                    <a:cubicBezTo>
                      <a:pt x="49455" y="52154"/>
                      <a:pt x="48781" y="54852"/>
                      <a:pt x="44058" y="54178"/>
                    </a:cubicBezTo>
                    <a:cubicBezTo>
                      <a:pt x="40685" y="54178"/>
                      <a:pt x="37312" y="54178"/>
                      <a:pt x="33264" y="54178"/>
                    </a:cubicBezTo>
                    <a:cubicBezTo>
                      <a:pt x="28541" y="54178"/>
                      <a:pt x="21120" y="52154"/>
                      <a:pt x="19771" y="55527"/>
                    </a:cubicBezTo>
                    <a:cubicBezTo>
                      <a:pt x="17073" y="60924"/>
                      <a:pt x="19097" y="67670"/>
                      <a:pt x="18422" y="73742"/>
                    </a:cubicBezTo>
                    <a:cubicBezTo>
                      <a:pt x="18422" y="77790"/>
                      <a:pt x="21120" y="77115"/>
                      <a:pt x="23819" y="77115"/>
                    </a:cubicBezTo>
                    <a:cubicBezTo>
                      <a:pt x="33939" y="77115"/>
                      <a:pt x="44058" y="77115"/>
                      <a:pt x="54852" y="77115"/>
                    </a:cubicBezTo>
                    <a:cubicBezTo>
                      <a:pt x="60924" y="77115"/>
                      <a:pt x="60249" y="80488"/>
                      <a:pt x="60249" y="83862"/>
                    </a:cubicBezTo>
                    <a:cubicBezTo>
                      <a:pt x="60249" y="87909"/>
                      <a:pt x="61599" y="91957"/>
                      <a:pt x="54852" y="91957"/>
                    </a:cubicBezTo>
                    <a:cubicBezTo>
                      <a:pt x="40010" y="91283"/>
                      <a:pt x="24494" y="91957"/>
                      <a:pt x="9652" y="91957"/>
                    </a:cubicBezTo>
                    <a:cubicBezTo>
                      <a:pt x="4929" y="91957"/>
                      <a:pt x="4255" y="89933"/>
                      <a:pt x="4255" y="85886"/>
                    </a:cubicBezTo>
                    <a:cubicBezTo>
                      <a:pt x="3580" y="73067"/>
                      <a:pt x="3580" y="60249"/>
                      <a:pt x="3580" y="47431"/>
                    </a:cubicBezTo>
                    <a:cubicBezTo>
                      <a:pt x="3580" y="47431"/>
                      <a:pt x="3580" y="47431"/>
                      <a:pt x="3580" y="47431"/>
                    </a:cubicBezTo>
                    <a:close/>
                  </a:path>
                </a:pathLst>
              </a:custGeom>
              <a:solidFill>
                <a:srgbClr val="080808"/>
              </a:solidFill>
              <a:ln w="6739" cap="flat">
                <a:noFill/>
                <a:prstDash val="solid"/>
                <a:miter/>
              </a:ln>
            </p:spPr>
            <p:txBody>
              <a:bodyPr rtlCol="0" anchor="ctr"/>
              <a:lstStyle/>
              <a:p>
                <a:endParaRPr lang="fr-FR"/>
              </a:p>
            </p:txBody>
          </p:sp>
          <p:sp>
            <p:nvSpPr>
              <p:cNvPr id="56" name="Forme libre : forme 49">
                <a:extLst>
                  <a:ext uri="{FF2B5EF4-FFF2-40B4-BE49-F238E27FC236}">
                    <a16:creationId xmlns:a16="http://schemas.microsoft.com/office/drawing/2014/main" id="{550C771D-4F95-44B8-B6ED-F72B242FBD5A}"/>
                  </a:ext>
                </a:extLst>
              </p:cNvPr>
              <p:cNvSpPr/>
              <p:nvPr/>
            </p:nvSpPr>
            <p:spPr>
              <a:xfrm>
                <a:off x="4454178" y="5460928"/>
                <a:ext cx="78670" cy="122375"/>
              </a:xfrm>
              <a:custGeom>
                <a:avLst/>
                <a:gdLst>
                  <a:gd name="connsiteX0" fmla="*/ 3580 w 60717"/>
                  <a:gd name="connsiteY0" fmla="*/ 46757 h 94449"/>
                  <a:gd name="connsiteX1" fmla="*/ 3580 w 60717"/>
                  <a:gd name="connsiteY1" fmla="*/ 8977 h 94449"/>
                  <a:gd name="connsiteX2" fmla="*/ 8977 w 60717"/>
                  <a:gd name="connsiteY2" fmla="*/ 3580 h 94449"/>
                  <a:gd name="connsiteX3" fmla="*/ 53503 w 60717"/>
                  <a:gd name="connsiteY3" fmla="*/ 3580 h 94449"/>
                  <a:gd name="connsiteX4" fmla="*/ 58900 w 60717"/>
                  <a:gd name="connsiteY4" fmla="*/ 11001 h 94449"/>
                  <a:gd name="connsiteX5" fmla="*/ 52828 w 60717"/>
                  <a:gd name="connsiteY5" fmla="*/ 18422 h 94449"/>
                  <a:gd name="connsiteX6" fmla="*/ 24494 w 60717"/>
                  <a:gd name="connsiteY6" fmla="*/ 18422 h 94449"/>
                  <a:gd name="connsiteX7" fmla="*/ 18422 w 60717"/>
                  <a:gd name="connsiteY7" fmla="*/ 23819 h 94449"/>
                  <a:gd name="connsiteX8" fmla="*/ 33264 w 60717"/>
                  <a:gd name="connsiteY8" fmla="*/ 39336 h 94449"/>
                  <a:gd name="connsiteX9" fmla="*/ 41360 w 60717"/>
                  <a:gd name="connsiteY9" fmla="*/ 39336 h 94449"/>
                  <a:gd name="connsiteX10" fmla="*/ 50130 w 60717"/>
                  <a:gd name="connsiteY10" fmla="*/ 48106 h 94449"/>
                  <a:gd name="connsiteX11" fmla="*/ 44058 w 60717"/>
                  <a:gd name="connsiteY11" fmla="*/ 54178 h 94449"/>
                  <a:gd name="connsiteX12" fmla="*/ 23819 w 60717"/>
                  <a:gd name="connsiteY12" fmla="*/ 54178 h 94449"/>
                  <a:gd name="connsiteX13" fmla="*/ 18422 w 60717"/>
                  <a:gd name="connsiteY13" fmla="*/ 59575 h 94449"/>
                  <a:gd name="connsiteX14" fmla="*/ 34613 w 60717"/>
                  <a:gd name="connsiteY14" fmla="*/ 76441 h 94449"/>
                  <a:gd name="connsiteX15" fmla="*/ 52154 w 60717"/>
                  <a:gd name="connsiteY15" fmla="*/ 76441 h 94449"/>
                  <a:gd name="connsiteX16" fmla="*/ 60249 w 60717"/>
                  <a:gd name="connsiteY16" fmla="*/ 83862 h 94449"/>
                  <a:gd name="connsiteX17" fmla="*/ 52828 w 60717"/>
                  <a:gd name="connsiteY17" fmla="*/ 91283 h 94449"/>
                  <a:gd name="connsiteX18" fmla="*/ 10326 w 60717"/>
                  <a:gd name="connsiteY18" fmla="*/ 91283 h 94449"/>
                  <a:gd name="connsiteX19" fmla="*/ 3580 w 60717"/>
                  <a:gd name="connsiteY19" fmla="*/ 85211 h 94449"/>
                  <a:gd name="connsiteX20" fmla="*/ 3580 w 60717"/>
                  <a:gd name="connsiteY20" fmla="*/ 46757 h 94449"/>
                  <a:gd name="connsiteX21" fmla="*/ 3580 w 60717"/>
                  <a:gd name="connsiteY21" fmla="*/ 46757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94449">
                    <a:moveTo>
                      <a:pt x="3580" y="46757"/>
                    </a:moveTo>
                    <a:cubicBezTo>
                      <a:pt x="3580" y="33939"/>
                      <a:pt x="3580" y="21120"/>
                      <a:pt x="3580" y="8977"/>
                    </a:cubicBezTo>
                    <a:cubicBezTo>
                      <a:pt x="3580" y="4929"/>
                      <a:pt x="4255" y="3580"/>
                      <a:pt x="8977" y="3580"/>
                    </a:cubicBezTo>
                    <a:cubicBezTo>
                      <a:pt x="23819" y="3580"/>
                      <a:pt x="38661" y="4254"/>
                      <a:pt x="53503" y="3580"/>
                    </a:cubicBezTo>
                    <a:cubicBezTo>
                      <a:pt x="60249" y="3580"/>
                      <a:pt x="58900" y="7628"/>
                      <a:pt x="58900" y="11001"/>
                    </a:cubicBezTo>
                    <a:cubicBezTo>
                      <a:pt x="58900" y="15049"/>
                      <a:pt x="59575" y="18422"/>
                      <a:pt x="52828" y="18422"/>
                    </a:cubicBezTo>
                    <a:cubicBezTo>
                      <a:pt x="43383" y="17747"/>
                      <a:pt x="33939" y="18422"/>
                      <a:pt x="24494" y="18422"/>
                    </a:cubicBezTo>
                    <a:cubicBezTo>
                      <a:pt x="19771" y="18422"/>
                      <a:pt x="18422" y="19096"/>
                      <a:pt x="18422" y="23819"/>
                    </a:cubicBezTo>
                    <a:cubicBezTo>
                      <a:pt x="18422" y="39336"/>
                      <a:pt x="17747" y="39336"/>
                      <a:pt x="33264" y="39336"/>
                    </a:cubicBezTo>
                    <a:cubicBezTo>
                      <a:pt x="35963" y="39336"/>
                      <a:pt x="38661" y="40010"/>
                      <a:pt x="41360" y="39336"/>
                    </a:cubicBezTo>
                    <a:cubicBezTo>
                      <a:pt x="48781" y="37986"/>
                      <a:pt x="50130" y="41359"/>
                      <a:pt x="50130" y="48106"/>
                    </a:cubicBezTo>
                    <a:cubicBezTo>
                      <a:pt x="50130" y="52828"/>
                      <a:pt x="48781" y="54178"/>
                      <a:pt x="44058" y="54178"/>
                    </a:cubicBezTo>
                    <a:cubicBezTo>
                      <a:pt x="37312" y="53503"/>
                      <a:pt x="30565" y="54178"/>
                      <a:pt x="23819" y="54178"/>
                    </a:cubicBezTo>
                    <a:cubicBezTo>
                      <a:pt x="19097" y="54178"/>
                      <a:pt x="18422" y="55527"/>
                      <a:pt x="18422" y="59575"/>
                    </a:cubicBezTo>
                    <a:cubicBezTo>
                      <a:pt x="17747" y="76441"/>
                      <a:pt x="17747" y="76441"/>
                      <a:pt x="34613" y="76441"/>
                    </a:cubicBezTo>
                    <a:cubicBezTo>
                      <a:pt x="40685" y="76441"/>
                      <a:pt x="46757" y="77115"/>
                      <a:pt x="52154" y="76441"/>
                    </a:cubicBezTo>
                    <a:cubicBezTo>
                      <a:pt x="58225" y="75766"/>
                      <a:pt x="60249" y="77115"/>
                      <a:pt x="60249" y="83862"/>
                    </a:cubicBezTo>
                    <a:cubicBezTo>
                      <a:pt x="60249" y="89933"/>
                      <a:pt x="58900" y="91957"/>
                      <a:pt x="52828" y="91283"/>
                    </a:cubicBezTo>
                    <a:cubicBezTo>
                      <a:pt x="38661" y="90608"/>
                      <a:pt x="24494" y="91283"/>
                      <a:pt x="10326" y="91283"/>
                    </a:cubicBezTo>
                    <a:cubicBezTo>
                      <a:pt x="5604" y="91283"/>
                      <a:pt x="3580" y="90608"/>
                      <a:pt x="3580" y="85211"/>
                    </a:cubicBezTo>
                    <a:cubicBezTo>
                      <a:pt x="4255" y="71718"/>
                      <a:pt x="3580" y="59575"/>
                      <a:pt x="3580" y="46757"/>
                    </a:cubicBezTo>
                    <a:cubicBezTo>
                      <a:pt x="3580" y="46757"/>
                      <a:pt x="3580" y="46757"/>
                      <a:pt x="3580" y="46757"/>
                    </a:cubicBezTo>
                    <a:close/>
                  </a:path>
                </a:pathLst>
              </a:custGeom>
              <a:solidFill>
                <a:srgbClr val="060606"/>
              </a:solidFill>
              <a:ln w="6739" cap="flat">
                <a:noFill/>
                <a:prstDash val="solid"/>
                <a:miter/>
              </a:ln>
            </p:spPr>
            <p:txBody>
              <a:bodyPr rtlCol="0" anchor="ctr"/>
              <a:lstStyle/>
              <a:p>
                <a:endParaRPr lang="fr-FR"/>
              </a:p>
            </p:txBody>
          </p:sp>
          <p:sp>
            <p:nvSpPr>
              <p:cNvPr id="57" name="Forme libre : forme 52">
                <a:extLst>
                  <a:ext uri="{FF2B5EF4-FFF2-40B4-BE49-F238E27FC236}">
                    <a16:creationId xmlns:a16="http://schemas.microsoft.com/office/drawing/2014/main" id="{ABD8E9AB-E01A-464E-80F7-09FA5389BA4F}"/>
                  </a:ext>
                </a:extLst>
              </p:cNvPr>
              <p:cNvSpPr/>
              <p:nvPr/>
            </p:nvSpPr>
            <p:spPr>
              <a:xfrm>
                <a:off x="2180446" y="5471418"/>
                <a:ext cx="104893" cy="122375"/>
              </a:xfrm>
              <a:custGeom>
                <a:avLst/>
                <a:gdLst>
                  <a:gd name="connsiteX0" fmla="*/ 9780 w 80956"/>
                  <a:gd name="connsiteY0" fmla="*/ 90608 h 94449"/>
                  <a:gd name="connsiteX1" fmla="*/ 5058 w 80956"/>
                  <a:gd name="connsiteY1" fmla="*/ 83187 h 94449"/>
                  <a:gd name="connsiteX2" fmla="*/ 30694 w 80956"/>
                  <a:gd name="connsiteY2" fmla="*/ 9652 h 94449"/>
                  <a:gd name="connsiteX3" fmla="*/ 40814 w 80956"/>
                  <a:gd name="connsiteY3" fmla="*/ 3580 h 94449"/>
                  <a:gd name="connsiteX4" fmla="*/ 50259 w 80956"/>
                  <a:gd name="connsiteY4" fmla="*/ 9652 h 94449"/>
                  <a:gd name="connsiteX5" fmla="*/ 76569 w 80956"/>
                  <a:gd name="connsiteY5" fmla="*/ 83187 h 94449"/>
                  <a:gd name="connsiteX6" fmla="*/ 76569 w 80956"/>
                  <a:gd name="connsiteY6" fmla="*/ 90608 h 94449"/>
                  <a:gd name="connsiteX7" fmla="*/ 63077 w 80956"/>
                  <a:gd name="connsiteY7" fmla="*/ 88584 h 94449"/>
                  <a:gd name="connsiteX8" fmla="*/ 62402 w 80956"/>
                  <a:gd name="connsiteY8" fmla="*/ 86560 h 94449"/>
                  <a:gd name="connsiteX9" fmla="*/ 54981 w 80956"/>
                  <a:gd name="connsiteY9" fmla="*/ 71044 h 94449"/>
                  <a:gd name="connsiteX10" fmla="*/ 27996 w 80956"/>
                  <a:gd name="connsiteY10" fmla="*/ 70369 h 94449"/>
                  <a:gd name="connsiteX11" fmla="*/ 24623 w 80956"/>
                  <a:gd name="connsiteY11" fmla="*/ 74417 h 94449"/>
                  <a:gd name="connsiteX12" fmla="*/ 20575 w 80956"/>
                  <a:gd name="connsiteY12" fmla="*/ 85211 h 94449"/>
                  <a:gd name="connsiteX13" fmla="*/ 9780 w 80956"/>
                  <a:gd name="connsiteY13" fmla="*/ 90608 h 94449"/>
                  <a:gd name="connsiteX14" fmla="*/ 40139 w 80956"/>
                  <a:gd name="connsiteY14" fmla="*/ 54852 h 94449"/>
                  <a:gd name="connsiteX15" fmla="*/ 47560 w 80956"/>
                  <a:gd name="connsiteY15" fmla="*/ 44733 h 94449"/>
                  <a:gd name="connsiteX16" fmla="*/ 42838 w 80956"/>
                  <a:gd name="connsiteY16" fmla="*/ 31240 h 94449"/>
                  <a:gd name="connsiteX17" fmla="*/ 40814 w 80956"/>
                  <a:gd name="connsiteY17" fmla="*/ 28541 h 94449"/>
                  <a:gd name="connsiteX18" fmla="*/ 38790 w 80956"/>
                  <a:gd name="connsiteY18" fmla="*/ 31915 h 94449"/>
                  <a:gd name="connsiteX19" fmla="*/ 34067 w 80956"/>
                  <a:gd name="connsiteY19" fmla="*/ 46082 h 94449"/>
                  <a:gd name="connsiteX20" fmla="*/ 40139 w 80956"/>
                  <a:gd name="connsiteY20" fmla="*/ 54852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956" h="94449">
                    <a:moveTo>
                      <a:pt x="9780" y="90608"/>
                    </a:moveTo>
                    <a:cubicBezTo>
                      <a:pt x="3034" y="91957"/>
                      <a:pt x="2359" y="89259"/>
                      <a:pt x="5058" y="83187"/>
                    </a:cubicBezTo>
                    <a:cubicBezTo>
                      <a:pt x="13828" y="58900"/>
                      <a:pt x="22599" y="33939"/>
                      <a:pt x="30694" y="9652"/>
                    </a:cubicBezTo>
                    <a:cubicBezTo>
                      <a:pt x="32718" y="4254"/>
                      <a:pt x="36091" y="3580"/>
                      <a:pt x="40814" y="3580"/>
                    </a:cubicBezTo>
                    <a:cubicBezTo>
                      <a:pt x="46211" y="3580"/>
                      <a:pt x="48235" y="4929"/>
                      <a:pt x="50259" y="9652"/>
                    </a:cubicBezTo>
                    <a:cubicBezTo>
                      <a:pt x="59029" y="34613"/>
                      <a:pt x="67799" y="58900"/>
                      <a:pt x="76569" y="83187"/>
                    </a:cubicBezTo>
                    <a:cubicBezTo>
                      <a:pt x="77244" y="85211"/>
                      <a:pt x="80617" y="89259"/>
                      <a:pt x="76569" y="90608"/>
                    </a:cubicBezTo>
                    <a:cubicBezTo>
                      <a:pt x="72522" y="91283"/>
                      <a:pt x="67125" y="93307"/>
                      <a:pt x="63077" y="88584"/>
                    </a:cubicBezTo>
                    <a:cubicBezTo>
                      <a:pt x="62402" y="87909"/>
                      <a:pt x="62402" y="87235"/>
                      <a:pt x="62402" y="86560"/>
                    </a:cubicBezTo>
                    <a:cubicBezTo>
                      <a:pt x="60378" y="81163"/>
                      <a:pt x="60378" y="72393"/>
                      <a:pt x="54981" y="71044"/>
                    </a:cubicBezTo>
                    <a:cubicBezTo>
                      <a:pt x="46211" y="69020"/>
                      <a:pt x="36766" y="70369"/>
                      <a:pt x="27996" y="70369"/>
                    </a:cubicBezTo>
                    <a:cubicBezTo>
                      <a:pt x="25297" y="70369"/>
                      <a:pt x="25297" y="72393"/>
                      <a:pt x="24623" y="74417"/>
                    </a:cubicBezTo>
                    <a:cubicBezTo>
                      <a:pt x="23273" y="77790"/>
                      <a:pt x="21924" y="81163"/>
                      <a:pt x="20575" y="85211"/>
                    </a:cubicBezTo>
                    <a:cubicBezTo>
                      <a:pt x="17876" y="90608"/>
                      <a:pt x="17876" y="90608"/>
                      <a:pt x="9780" y="90608"/>
                    </a:cubicBezTo>
                    <a:close/>
                    <a:moveTo>
                      <a:pt x="40139" y="54852"/>
                    </a:moveTo>
                    <a:cubicBezTo>
                      <a:pt x="50933" y="54852"/>
                      <a:pt x="50933" y="54852"/>
                      <a:pt x="47560" y="44733"/>
                    </a:cubicBezTo>
                    <a:cubicBezTo>
                      <a:pt x="46211" y="40010"/>
                      <a:pt x="44187" y="35962"/>
                      <a:pt x="42838" y="31240"/>
                    </a:cubicBezTo>
                    <a:cubicBezTo>
                      <a:pt x="42163" y="29891"/>
                      <a:pt x="42838" y="28541"/>
                      <a:pt x="40814" y="28541"/>
                    </a:cubicBezTo>
                    <a:cubicBezTo>
                      <a:pt x="38790" y="28541"/>
                      <a:pt x="39464" y="30565"/>
                      <a:pt x="38790" y="31915"/>
                    </a:cubicBezTo>
                    <a:cubicBezTo>
                      <a:pt x="36766" y="36637"/>
                      <a:pt x="35417" y="41359"/>
                      <a:pt x="34067" y="46082"/>
                    </a:cubicBezTo>
                    <a:cubicBezTo>
                      <a:pt x="30020" y="54852"/>
                      <a:pt x="30020" y="54852"/>
                      <a:pt x="40139" y="54852"/>
                    </a:cubicBezTo>
                    <a:close/>
                  </a:path>
                </a:pathLst>
              </a:custGeom>
              <a:solidFill>
                <a:srgbClr val="0A0A0A"/>
              </a:solidFill>
              <a:ln w="6739" cap="flat">
                <a:noFill/>
                <a:prstDash val="solid"/>
                <a:miter/>
              </a:ln>
            </p:spPr>
            <p:txBody>
              <a:bodyPr rtlCol="0" anchor="ctr"/>
              <a:lstStyle/>
              <a:p>
                <a:endParaRPr lang="fr-FR"/>
              </a:p>
            </p:txBody>
          </p:sp>
          <p:sp>
            <p:nvSpPr>
              <p:cNvPr id="58" name="Forme libre : forme 54">
                <a:extLst>
                  <a:ext uri="{FF2B5EF4-FFF2-40B4-BE49-F238E27FC236}">
                    <a16:creationId xmlns:a16="http://schemas.microsoft.com/office/drawing/2014/main" id="{2296C997-8982-49CA-BFA0-F767D459821A}"/>
                  </a:ext>
                </a:extLst>
              </p:cNvPr>
              <p:cNvSpPr/>
              <p:nvPr/>
            </p:nvSpPr>
            <p:spPr>
              <a:xfrm>
                <a:off x="1979568" y="5276491"/>
                <a:ext cx="78670" cy="122375"/>
              </a:xfrm>
              <a:custGeom>
                <a:avLst/>
                <a:gdLst>
                  <a:gd name="connsiteX0" fmla="*/ 3580 w 60717"/>
                  <a:gd name="connsiteY0" fmla="*/ 46757 h 94449"/>
                  <a:gd name="connsiteX1" fmla="*/ 3580 w 60717"/>
                  <a:gd name="connsiteY1" fmla="*/ 8977 h 94449"/>
                  <a:gd name="connsiteX2" fmla="*/ 8977 w 60717"/>
                  <a:gd name="connsiteY2" fmla="*/ 3580 h 94449"/>
                  <a:gd name="connsiteX3" fmla="*/ 53503 w 60717"/>
                  <a:gd name="connsiteY3" fmla="*/ 3580 h 94449"/>
                  <a:gd name="connsiteX4" fmla="*/ 58900 w 60717"/>
                  <a:gd name="connsiteY4" fmla="*/ 11676 h 94449"/>
                  <a:gd name="connsiteX5" fmla="*/ 53503 w 60717"/>
                  <a:gd name="connsiteY5" fmla="*/ 18422 h 94449"/>
                  <a:gd name="connsiteX6" fmla="*/ 24494 w 60717"/>
                  <a:gd name="connsiteY6" fmla="*/ 18422 h 94449"/>
                  <a:gd name="connsiteX7" fmla="*/ 19097 w 60717"/>
                  <a:gd name="connsiteY7" fmla="*/ 23819 h 94449"/>
                  <a:gd name="connsiteX8" fmla="*/ 33939 w 60717"/>
                  <a:gd name="connsiteY8" fmla="*/ 39336 h 94449"/>
                  <a:gd name="connsiteX9" fmla="*/ 42034 w 60717"/>
                  <a:gd name="connsiteY9" fmla="*/ 39336 h 94449"/>
                  <a:gd name="connsiteX10" fmla="*/ 50804 w 60717"/>
                  <a:gd name="connsiteY10" fmla="*/ 48106 h 94449"/>
                  <a:gd name="connsiteX11" fmla="*/ 44733 w 60717"/>
                  <a:gd name="connsiteY11" fmla="*/ 53503 h 94449"/>
                  <a:gd name="connsiteX12" fmla="*/ 24494 w 60717"/>
                  <a:gd name="connsiteY12" fmla="*/ 53503 h 94449"/>
                  <a:gd name="connsiteX13" fmla="*/ 19771 w 60717"/>
                  <a:gd name="connsiteY13" fmla="*/ 58900 h 94449"/>
                  <a:gd name="connsiteX14" fmla="*/ 36637 w 60717"/>
                  <a:gd name="connsiteY14" fmla="*/ 76441 h 94449"/>
                  <a:gd name="connsiteX15" fmla="*/ 56876 w 60717"/>
                  <a:gd name="connsiteY15" fmla="*/ 76441 h 94449"/>
                  <a:gd name="connsiteX16" fmla="*/ 61599 w 60717"/>
                  <a:gd name="connsiteY16" fmla="*/ 84536 h 94449"/>
                  <a:gd name="connsiteX17" fmla="*/ 56876 w 60717"/>
                  <a:gd name="connsiteY17" fmla="*/ 91283 h 94449"/>
                  <a:gd name="connsiteX18" fmla="*/ 9652 w 60717"/>
                  <a:gd name="connsiteY18" fmla="*/ 91283 h 94449"/>
                  <a:gd name="connsiteX19" fmla="*/ 4929 w 60717"/>
                  <a:gd name="connsiteY19" fmla="*/ 85886 h 94449"/>
                  <a:gd name="connsiteX20" fmla="*/ 3580 w 60717"/>
                  <a:gd name="connsiteY20" fmla="*/ 46757 h 94449"/>
                  <a:gd name="connsiteX21" fmla="*/ 3580 w 60717"/>
                  <a:gd name="connsiteY21" fmla="*/ 46757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94449">
                    <a:moveTo>
                      <a:pt x="3580" y="46757"/>
                    </a:moveTo>
                    <a:cubicBezTo>
                      <a:pt x="3580" y="33939"/>
                      <a:pt x="3580" y="21120"/>
                      <a:pt x="3580" y="8977"/>
                    </a:cubicBezTo>
                    <a:cubicBezTo>
                      <a:pt x="3580" y="4929"/>
                      <a:pt x="4255" y="3580"/>
                      <a:pt x="8977" y="3580"/>
                    </a:cubicBezTo>
                    <a:cubicBezTo>
                      <a:pt x="23819" y="3580"/>
                      <a:pt x="38661" y="3580"/>
                      <a:pt x="53503" y="3580"/>
                    </a:cubicBezTo>
                    <a:cubicBezTo>
                      <a:pt x="60924" y="3580"/>
                      <a:pt x="58225" y="8302"/>
                      <a:pt x="58900" y="11676"/>
                    </a:cubicBezTo>
                    <a:cubicBezTo>
                      <a:pt x="59575" y="15723"/>
                      <a:pt x="58900" y="19097"/>
                      <a:pt x="53503" y="18422"/>
                    </a:cubicBezTo>
                    <a:cubicBezTo>
                      <a:pt x="44058" y="17747"/>
                      <a:pt x="33939" y="18422"/>
                      <a:pt x="24494" y="18422"/>
                    </a:cubicBezTo>
                    <a:cubicBezTo>
                      <a:pt x="20446" y="18422"/>
                      <a:pt x="19097" y="19771"/>
                      <a:pt x="19097" y="23819"/>
                    </a:cubicBezTo>
                    <a:cubicBezTo>
                      <a:pt x="18422" y="39336"/>
                      <a:pt x="18422" y="39336"/>
                      <a:pt x="33939" y="39336"/>
                    </a:cubicBezTo>
                    <a:cubicBezTo>
                      <a:pt x="36637" y="39336"/>
                      <a:pt x="39336" y="40010"/>
                      <a:pt x="42034" y="39336"/>
                    </a:cubicBezTo>
                    <a:cubicBezTo>
                      <a:pt x="50130" y="37986"/>
                      <a:pt x="50804" y="42034"/>
                      <a:pt x="50804" y="48106"/>
                    </a:cubicBezTo>
                    <a:cubicBezTo>
                      <a:pt x="50804" y="52828"/>
                      <a:pt x="48781" y="54178"/>
                      <a:pt x="44733" y="53503"/>
                    </a:cubicBezTo>
                    <a:cubicBezTo>
                      <a:pt x="37986" y="53503"/>
                      <a:pt x="31240" y="53503"/>
                      <a:pt x="24494" y="53503"/>
                    </a:cubicBezTo>
                    <a:cubicBezTo>
                      <a:pt x="20446" y="53503"/>
                      <a:pt x="19771" y="54852"/>
                      <a:pt x="19771" y="58900"/>
                    </a:cubicBezTo>
                    <a:cubicBezTo>
                      <a:pt x="19097" y="76441"/>
                      <a:pt x="19097" y="76441"/>
                      <a:pt x="36637" y="76441"/>
                    </a:cubicBezTo>
                    <a:cubicBezTo>
                      <a:pt x="43383" y="76441"/>
                      <a:pt x="50130" y="76441"/>
                      <a:pt x="56876" y="76441"/>
                    </a:cubicBezTo>
                    <a:cubicBezTo>
                      <a:pt x="63623" y="76441"/>
                      <a:pt x="60924" y="81163"/>
                      <a:pt x="61599" y="84536"/>
                    </a:cubicBezTo>
                    <a:cubicBezTo>
                      <a:pt x="61599" y="87909"/>
                      <a:pt x="62948" y="91283"/>
                      <a:pt x="56876" y="91283"/>
                    </a:cubicBezTo>
                    <a:cubicBezTo>
                      <a:pt x="41360" y="91283"/>
                      <a:pt x="25843" y="91283"/>
                      <a:pt x="9652" y="91283"/>
                    </a:cubicBezTo>
                    <a:cubicBezTo>
                      <a:pt x="5604" y="91283"/>
                      <a:pt x="4929" y="89933"/>
                      <a:pt x="4929" y="85886"/>
                    </a:cubicBezTo>
                    <a:cubicBezTo>
                      <a:pt x="4255" y="73067"/>
                      <a:pt x="4255" y="59575"/>
                      <a:pt x="3580" y="46757"/>
                    </a:cubicBezTo>
                    <a:cubicBezTo>
                      <a:pt x="4255" y="46757"/>
                      <a:pt x="4255" y="46757"/>
                      <a:pt x="3580" y="46757"/>
                    </a:cubicBezTo>
                    <a:close/>
                  </a:path>
                </a:pathLst>
              </a:custGeom>
              <a:solidFill>
                <a:srgbClr val="060606"/>
              </a:solidFill>
              <a:ln w="6739" cap="flat">
                <a:noFill/>
                <a:prstDash val="solid"/>
                <a:miter/>
              </a:ln>
            </p:spPr>
            <p:txBody>
              <a:bodyPr rtlCol="0" anchor="ctr"/>
              <a:lstStyle/>
              <a:p>
                <a:endParaRPr lang="fr-FR"/>
              </a:p>
            </p:txBody>
          </p:sp>
          <p:sp>
            <p:nvSpPr>
              <p:cNvPr id="59" name="Forme libre : forme 55">
                <a:extLst>
                  <a:ext uri="{FF2B5EF4-FFF2-40B4-BE49-F238E27FC236}">
                    <a16:creationId xmlns:a16="http://schemas.microsoft.com/office/drawing/2014/main" id="{54BA3559-34A4-4C01-BD1D-1429F1D8E702}"/>
                  </a:ext>
                </a:extLst>
              </p:cNvPr>
              <p:cNvSpPr/>
              <p:nvPr/>
            </p:nvSpPr>
            <p:spPr>
              <a:xfrm>
                <a:off x="4441065" y="5265128"/>
                <a:ext cx="78670" cy="122375"/>
              </a:xfrm>
              <a:custGeom>
                <a:avLst/>
                <a:gdLst>
                  <a:gd name="connsiteX0" fmla="*/ 3580 w 60717"/>
                  <a:gd name="connsiteY0" fmla="*/ 46757 h 94449"/>
                  <a:gd name="connsiteX1" fmla="*/ 3580 w 60717"/>
                  <a:gd name="connsiteY1" fmla="*/ 9652 h 94449"/>
                  <a:gd name="connsiteX2" fmla="*/ 8977 w 60717"/>
                  <a:gd name="connsiteY2" fmla="*/ 3580 h 94449"/>
                  <a:gd name="connsiteX3" fmla="*/ 53503 w 60717"/>
                  <a:gd name="connsiteY3" fmla="*/ 3580 h 94449"/>
                  <a:gd name="connsiteX4" fmla="*/ 58900 w 60717"/>
                  <a:gd name="connsiteY4" fmla="*/ 11001 h 94449"/>
                  <a:gd name="connsiteX5" fmla="*/ 54178 w 60717"/>
                  <a:gd name="connsiteY5" fmla="*/ 18422 h 94449"/>
                  <a:gd name="connsiteX6" fmla="*/ 25168 w 60717"/>
                  <a:gd name="connsiteY6" fmla="*/ 18422 h 94449"/>
                  <a:gd name="connsiteX7" fmla="*/ 19097 w 60717"/>
                  <a:gd name="connsiteY7" fmla="*/ 25168 h 94449"/>
                  <a:gd name="connsiteX8" fmla="*/ 33939 w 60717"/>
                  <a:gd name="connsiteY8" fmla="*/ 40010 h 94449"/>
                  <a:gd name="connsiteX9" fmla="*/ 41360 w 60717"/>
                  <a:gd name="connsiteY9" fmla="*/ 40010 h 94449"/>
                  <a:gd name="connsiteX10" fmla="*/ 50804 w 60717"/>
                  <a:gd name="connsiteY10" fmla="*/ 49455 h 94449"/>
                  <a:gd name="connsiteX11" fmla="*/ 46082 w 60717"/>
                  <a:gd name="connsiteY11" fmla="*/ 54852 h 94449"/>
                  <a:gd name="connsiteX12" fmla="*/ 25843 w 60717"/>
                  <a:gd name="connsiteY12" fmla="*/ 54852 h 94449"/>
                  <a:gd name="connsiteX13" fmla="*/ 19771 w 60717"/>
                  <a:gd name="connsiteY13" fmla="*/ 60249 h 94449"/>
                  <a:gd name="connsiteX14" fmla="*/ 35963 w 60717"/>
                  <a:gd name="connsiteY14" fmla="*/ 77115 h 94449"/>
                  <a:gd name="connsiteX15" fmla="*/ 52154 w 60717"/>
                  <a:gd name="connsiteY15" fmla="*/ 77115 h 94449"/>
                  <a:gd name="connsiteX16" fmla="*/ 60924 w 60717"/>
                  <a:gd name="connsiteY16" fmla="*/ 89259 h 94449"/>
                  <a:gd name="connsiteX17" fmla="*/ 56876 w 60717"/>
                  <a:gd name="connsiteY17" fmla="*/ 91283 h 94449"/>
                  <a:gd name="connsiteX18" fmla="*/ 8977 w 60717"/>
                  <a:gd name="connsiteY18" fmla="*/ 91283 h 94449"/>
                  <a:gd name="connsiteX19" fmla="*/ 4929 w 60717"/>
                  <a:gd name="connsiteY19" fmla="*/ 85886 h 94449"/>
                  <a:gd name="connsiteX20" fmla="*/ 3580 w 60717"/>
                  <a:gd name="connsiteY20" fmla="*/ 46757 h 94449"/>
                  <a:gd name="connsiteX21" fmla="*/ 3580 w 60717"/>
                  <a:gd name="connsiteY21" fmla="*/ 46757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94449">
                    <a:moveTo>
                      <a:pt x="3580" y="46757"/>
                    </a:moveTo>
                    <a:cubicBezTo>
                      <a:pt x="3580" y="34613"/>
                      <a:pt x="3580" y="21795"/>
                      <a:pt x="3580" y="9652"/>
                    </a:cubicBezTo>
                    <a:cubicBezTo>
                      <a:pt x="3580" y="5604"/>
                      <a:pt x="4255" y="3580"/>
                      <a:pt x="8977" y="3580"/>
                    </a:cubicBezTo>
                    <a:cubicBezTo>
                      <a:pt x="23819" y="3580"/>
                      <a:pt x="38661" y="3580"/>
                      <a:pt x="53503" y="3580"/>
                    </a:cubicBezTo>
                    <a:cubicBezTo>
                      <a:pt x="60249" y="3580"/>
                      <a:pt x="58900" y="7628"/>
                      <a:pt x="58900" y="11001"/>
                    </a:cubicBezTo>
                    <a:cubicBezTo>
                      <a:pt x="58900" y="14374"/>
                      <a:pt x="60924" y="19097"/>
                      <a:pt x="54178" y="18422"/>
                    </a:cubicBezTo>
                    <a:cubicBezTo>
                      <a:pt x="44733" y="17747"/>
                      <a:pt x="34613" y="18422"/>
                      <a:pt x="25168" y="18422"/>
                    </a:cubicBezTo>
                    <a:cubicBezTo>
                      <a:pt x="19771" y="18422"/>
                      <a:pt x="19097" y="19771"/>
                      <a:pt x="19097" y="25168"/>
                    </a:cubicBezTo>
                    <a:cubicBezTo>
                      <a:pt x="19097" y="40010"/>
                      <a:pt x="19097" y="40010"/>
                      <a:pt x="33939" y="40010"/>
                    </a:cubicBezTo>
                    <a:cubicBezTo>
                      <a:pt x="36637" y="40010"/>
                      <a:pt x="38661" y="40685"/>
                      <a:pt x="41360" y="40010"/>
                    </a:cubicBezTo>
                    <a:cubicBezTo>
                      <a:pt x="49455" y="38661"/>
                      <a:pt x="51479" y="42034"/>
                      <a:pt x="50804" y="49455"/>
                    </a:cubicBezTo>
                    <a:cubicBezTo>
                      <a:pt x="50130" y="53503"/>
                      <a:pt x="49455" y="54852"/>
                      <a:pt x="46082" y="54852"/>
                    </a:cubicBezTo>
                    <a:cubicBezTo>
                      <a:pt x="39336" y="54852"/>
                      <a:pt x="32589" y="54852"/>
                      <a:pt x="25843" y="54852"/>
                    </a:cubicBezTo>
                    <a:cubicBezTo>
                      <a:pt x="21795" y="54852"/>
                      <a:pt x="19771" y="55527"/>
                      <a:pt x="19771" y="60249"/>
                    </a:cubicBezTo>
                    <a:cubicBezTo>
                      <a:pt x="19771" y="77115"/>
                      <a:pt x="19097" y="77115"/>
                      <a:pt x="35963" y="77115"/>
                    </a:cubicBezTo>
                    <a:cubicBezTo>
                      <a:pt x="41360" y="77115"/>
                      <a:pt x="46757" y="77115"/>
                      <a:pt x="52154" y="77115"/>
                    </a:cubicBezTo>
                    <a:cubicBezTo>
                      <a:pt x="60924" y="77115"/>
                      <a:pt x="63622" y="81163"/>
                      <a:pt x="60924" y="89259"/>
                    </a:cubicBezTo>
                    <a:cubicBezTo>
                      <a:pt x="60249" y="91957"/>
                      <a:pt x="58225" y="91283"/>
                      <a:pt x="56876" y="91283"/>
                    </a:cubicBezTo>
                    <a:cubicBezTo>
                      <a:pt x="40685" y="91283"/>
                      <a:pt x="25168" y="91283"/>
                      <a:pt x="8977" y="91283"/>
                    </a:cubicBezTo>
                    <a:cubicBezTo>
                      <a:pt x="4255" y="91283"/>
                      <a:pt x="4929" y="88584"/>
                      <a:pt x="4929" y="85886"/>
                    </a:cubicBezTo>
                    <a:cubicBezTo>
                      <a:pt x="3580" y="73067"/>
                      <a:pt x="3580" y="60249"/>
                      <a:pt x="3580" y="46757"/>
                    </a:cubicBezTo>
                    <a:cubicBezTo>
                      <a:pt x="3580" y="46757"/>
                      <a:pt x="3580" y="46757"/>
                      <a:pt x="3580" y="46757"/>
                    </a:cubicBezTo>
                    <a:close/>
                  </a:path>
                </a:pathLst>
              </a:custGeom>
              <a:solidFill>
                <a:srgbClr val="060606"/>
              </a:solidFill>
              <a:ln w="6739" cap="flat">
                <a:noFill/>
                <a:prstDash val="solid"/>
                <a:miter/>
              </a:ln>
            </p:spPr>
            <p:txBody>
              <a:bodyPr rtlCol="0" anchor="ctr"/>
              <a:lstStyle/>
              <a:p>
                <a:endParaRPr lang="fr-FR"/>
              </a:p>
            </p:txBody>
          </p:sp>
          <p:sp>
            <p:nvSpPr>
              <p:cNvPr id="60" name="Forme libre : forme 56">
                <a:extLst>
                  <a:ext uri="{FF2B5EF4-FFF2-40B4-BE49-F238E27FC236}">
                    <a16:creationId xmlns:a16="http://schemas.microsoft.com/office/drawing/2014/main" id="{514437F8-620D-461E-9E2D-FD8AA825DC0C}"/>
                  </a:ext>
                </a:extLst>
              </p:cNvPr>
              <p:cNvSpPr/>
              <p:nvPr/>
            </p:nvSpPr>
            <p:spPr>
              <a:xfrm>
                <a:off x="1579224" y="5278239"/>
                <a:ext cx="78670" cy="122375"/>
              </a:xfrm>
              <a:custGeom>
                <a:avLst/>
                <a:gdLst>
                  <a:gd name="connsiteX0" fmla="*/ 3580 w 60717"/>
                  <a:gd name="connsiteY0" fmla="*/ 46757 h 94449"/>
                  <a:gd name="connsiteX1" fmla="*/ 3580 w 60717"/>
                  <a:gd name="connsiteY1" fmla="*/ 8977 h 94449"/>
                  <a:gd name="connsiteX2" fmla="*/ 8977 w 60717"/>
                  <a:gd name="connsiteY2" fmla="*/ 3580 h 94449"/>
                  <a:gd name="connsiteX3" fmla="*/ 53503 w 60717"/>
                  <a:gd name="connsiteY3" fmla="*/ 3580 h 94449"/>
                  <a:gd name="connsiteX4" fmla="*/ 58900 w 60717"/>
                  <a:gd name="connsiteY4" fmla="*/ 11676 h 94449"/>
                  <a:gd name="connsiteX5" fmla="*/ 53503 w 60717"/>
                  <a:gd name="connsiteY5" fmla="*/ 18422 h 94449"/>
                  <a:gd name="connsiteX6" fmla="*/ 24494 w 60717"/>
                  <a:gd name="connsiteY6" fmla="*/ 18422 h 94449"/>
                  <a:gd name="connsiteX7" fmla="*/ 19097 w 60717"/>
                  <a:gd name="connsiteY7" fmla="*/ 23819 h 94449"/>
                  <a:gd name="connsiteX8" fmla="*/ 34613 w 60717"/>
                  <a:gd name="connsiteY8" fmla="*/ 39336 h 94449"/>
                  <a:gd name="connsiteX9" fmla="*/ 42709 w 60717"/>
                  <a:gd name="connsiteY9" fmla="*/ 39336 h 94449"/>
                  <a:gd name="connsiteX10" fmla="*/ 50804 w 60717"/>
                  <a:gd name="connsiteY10" fmla="*/ 47431 h 94449"/>
                  <a:gd name="connsiteX11" fmla="*/ 43383 w 60717"/>
                  <a:gd name="connsiteY11" fmla="*/ 54178 h 94449"/>
                  <a:gd name="connsiteX12" fmla="*/ 23819 w 60717"/>
                  <a:gd name="connsiteY12" fmla="*/ 54178 h 94449"/>
                  <a:gd name="connsiteX13" fmla="*/ 19097 w 60717"/>
                  <a:gd name="connsiteY13" fmla="*/ 58900 h 94449"/>
                  <a:gd name="connsiteX14" fmla="*/ 35962 w 60717"/>
                  <a:gd name="connsiteY14" fmla="*/ 77115 h 94449"/>
                  <a:gd name="connsiteX15" fmla="*/ 53503 w 60717"/>
                  <a:gd name="connsiteY15" fmla="*/ 77115 h 94449"/>
                  <a:gd name="connsiteX16" fmla="*/ 60249 w 60717"/>
                  <a:gd name="connsiteY16" fmla="*/ 84536 h 94449"/>
                  <a:gd name="connsiteX17" fmla="*/ 53503 w 60717"/>
                  <a:gd name="connsiteY17" fmla="*/ 91957 h 94449"/>
                  <a:gd name="connsiteX18" fmla="*/ 8977 w 60717"/>
                  <a:gd name="connsiteY18" fmla="*/ 91957 h 94449"/>
                  <a:gd name="connsiteX19" fmla="*/ 3580 w 60717"/>
                  <a:gd name="connsiteY19" fmla="*/ 86560 h 94449"/>
                  <a:gd name="connsiteX20" fmla="*/ 3580 w 60717"/>
                  <a:gd name="connsiteY20" fmla="*/ 46757 h 94449"/>
                  <a:gd name="connsiteX21" fmla="*/ 3580 w 60717"/>
                  <a:gd name="connsiteY21" fmla="*/ 46757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94449">
                    <a:moveTo>
                      <a:pt x="3580" y="46757"/>
                    </a:moveTo>
                    <a:cubicBezTo>
                      <a:pt x="3580" y="33939"/>
                      <a:pt x="3580" y="21120"/>
                      <a:pt x="3580" y="8977"/>
                    </a:cubicBezTo>
                    <a:cubicBezTo>
                      <a:pt x="3580" y="4929"/>
                      <a:pt x="4929" y="3580"/>
                      <a:pt x="8977" y="3580"/>
                    </a:cubicBezTo>
                    <a:cubicBezTo>
                      <a:pt x="23819" y="3580"/>
                      <a:pt x="38661" y="3580"/>
                      <a:pt x="53503" y="3580"/>
                    </a:cubicBezTo>
                    <a:cubicBezTo>
                      <a:pt x="60924" y="3580"/>
                      <a:pt x="58225" y="8302"/>
                      <a:pt x="58900" y="11676"/>
                    </a:cubicBezTo>
                    <a:cubicBezTo>
                      <a:pt x="59575" y="15723"/>
                      <a:pt x="58900" y="19097"/>
                      <a:pt x="53503" y="18422"/>
                    </a:cubicBezTo>
                    <a:cubicBezTo>
                      <a:pt x="44058" y="17747"/>
                      <a:pt x="33939" y="18422"/>
                      <a:pt x="24494" y="18422"/>
                    </a:cubicBezTo>
                    <a:cubicBezTo>
                      <a:pt x="20446" y="18422"/>
                      <a:pt x="19097" y="19771"/>
                      <a:pt x="19097" y="23819"/>
                    </a:cubicBezTo>
                    <a:cubicBezTo>
                      <a:pt x="19097" y="39336"/>
                      <a:pt x="18422" y="39336"/>
                      <a:pt x="34613" y="39336"/>
                    </a:cubicBezTo>
                    <a:cubicBezTo>
                      <a:pt x="37312" y="39336"/>
                      <a:pt x="40010" y="39336"/>
                      <a:pt x="42709" y="39336"/>
                    </a:cubicBezTo>
                    <a:cubicBezTo>
                      <a:pt x="48781" y="38661"/>
                      <a:pt x="50804" y="40685"/>
                      <a:pt x="50804" y="47431"/>
                    </a:cubicBezTo>
                    <a:cubicBezTo>
                      <a:pt x="50804" y="53503"/>
                      <a:pt x="48781" y="54852"/>
                      <a:pt x="43383" y="54178"/>
                    </a:cubicBezTo>
                    <a:cubicBezTo>
                      <a:pt x="36637" y="53503"/>
                      <a:pt x="30565" y="54178"/>
                      <a:pt x="23819" y="54178"/>
                    </a:cubicBezTo>
                    <a:cubicBezTo>
                      <a:pt x="20446" y="54178"/>
                      <a:pt x="19097" y="55527"/>
                      <a:pt x="19097" y="58900"/>
                    </a:cubicBezTo>
                    <a:cubicBezTo>
                      <a:pt x="17747" y="77115"/>
                      <a:pt x="17747" y="77115"/>
                      <a:pt x="35962" y="77115"/>
                    </a:cubicBezTo>
                    <a:cubicBezTo>
                      <a:pt x="42034" y="77115"/>
                      <a:pt x="48106" y="77790"/>
                      <a:pt x="53503" y="77115"/>
                    </a:cubicBezTo>
                    <a:cubicBezTo>
                      <a:pt x="59575" y="76441"/>
                      <a:pt x="60924" y="79139"/>
                      <a:pt x="60249" y="84536"/>
                    </a:cubicBezTo>
                    <a:cubicBezTo>
                      <a:pt x="60249" y="89259"/>
                      <a:pt x="59575" y="92632"/>
                      <a:pt x="53503" y="91957"/>
                    </a:cubicBezTo>
                    <a:cubicBezTo>
                      <a:pt x="38661" y="91283"/>
                      <a:pt x="23819" y="91957"/>
                      <a:pt x="8977" y="91957"/>
                    </a:cubicBezTo>
                    <a:cubicBezTo>
                      <a:pt x="4929" y="91957"/>
                      <a:pt x="3580" y="90608"/>
                      <a:pt x="3580" y="86560"/>
                    </a:cubicBezTo>
                    <a:cubicBezTo>
                      <a:pt x="4255" y="72393"/>
                      <a:pt x="4255" y="59575"/>
                      <a:pt x="3580" y="46757"/>
                    </a:cubicBezTo>
                    <a:cubicBezTo>
                      <a:pt x="3580" y="46757"/>
                      <a:pt x="3580" y="46757"/>
                      <a:pt x="3580" y="46757"/>
                    </a:cubicBezTo>
                    <a:close/>
                  </a:path>
                </a:pathLst>
              </a:custGeom>
              <a:solidFill>
                <a:srgbClr val="020202"/>
              </a:solidFill>
              <a:ln w="6739" cap="flat">
                <a:noFill/>
                <a:prstDash val="solid"/>
                <a:miter/>
              </a:ln>
            </p:spPr>
            <p:txBody>
              <a:bodyPr rtlCol="0" anchor="ctr"/>
              <a:lstStyle/>
              <a:p>
                <a:endParaRPr lang="fr-FR"/>
              </a:p>
            </p:txBody>
          </p:sp>
          <p:sp>
            <p:nvSpPr>
              <p:cNvPr id="61" name="Forme libre : forme 59">
                <a:extLst>
                  <a:ext uri="{FF2B5EF4-FFF2-40B4-BE49-F238E27FC236}">
                    <a16:creationId xmlns:a16="http://schemas.microsoft.com/office/drawing/2014/main" id="{FBA79938-91BA-4DC4-A0BF-E12BDE8B544E}"/>
                  </a:ext>
                </a:extLst>
              </p:cNvPr>
              <p:cNvSpPr/>
              <p:nvPr/>
            </p:nvSpPr>
            <p:spPr>
              <a:xfrm>
                <a:off x="3315210" y="5270373"/>
                <a:ext cx="87412" cy="122375"/>
              </a:xfrm>
              <a:custGeom>
                <a:avLst/>
                <a:gdLst>
                  <a:gd name="connsiteX0" fmla="*/ 4254 w 67463"/>
                  <a:gd name="connsiteY0" fmla="*/ 46757 h 94449"/>
                  <a:gd name="connsiteX1" fmla="*/ 4254 w 67463"/>
                  <a:gd name="connsiteY1" fmla="*/ 8977 h 94449"/>
                  <a:gd name="connsiteX2" fmla="*/ 8977 w 67463"/>
                  <a:gd name="connsiteY2" fmla="*/ 3580 h 94449"/>
                  <a:gd name="connsiteX3" fmla="*/ 42034 w 67463"/>
                  <a:gd name="connsiteY3" fmla="*/ 4255 h 94449"/>
                  <a:gd name="connsiteX4" fmla="*/ 65646 w 67463"/>
                  <a:gd name="connsiteY4" fmla="*/ 27867 h 94449"/>
                  <a:gd name="connsiteX5" fmla="*/ 45407 w 67463"/>
                  <a:gd name="connsiteY5" fmla="*/ 60924 h 94449"/>
                  <a:gd name="connsiteX6" fmla="*/ 25168 w 67463"/>
                  <a:gd name="connsiteY6" fmla="*/ 62273 h 94449"/>
                  <a:gd name="connsiteX7" fmla="*/ 19096 w 67463"/>
                  <a:gd name="connsiteY7" fmla="*/ 68345 h 94449"/>
                  <a:gd name="connsiteX8" fmla="*/ 19096 w 67463"/>
                  <a:gd name="connsiteY8" fmla="*/ 85886 h 94449"/>
                  <a:gd name="connsiteX9" fmla="*/ 11001 w 67463"/>
                  <a:gd name="connsiteY9" fmla="*/ 91283 h 94449"/>
                  <a:gd name="connsiteX10" fmla="*/ 3580 w 67463"/>
                  <a:gd name="connsiteY10" fmla="*/ 85886 h 94449"/>
                  <a:gd name="connsiteX11" fmla="*/ 4254 w 67463"/>
                  <a:gd name="connsiteY11" fmla="*/ 46757 h 94449"/>
                  <a:gd name="connsiteX12" fmla="*/ 4254 w 67463"/>
                  <a:gd name="connsiteY12" fmla="*/ 46757 h 94449"/>
                  <a:gd name="connsiteX13" fmla="*/ 19096 w 67463"/>
                  <a:gd name="connsiteY13" fmla="*/ 30565 h 94449"/>
                  <a:gd name="connsiteX14" fmla="*/ 36637 w 67463"/>
                  <a:gd name="connsiteY14" fmla="*/ 46757 h 94449"/>
                  <a:gd name="connsiteX15" fmla="*/ 50130 w 67463"/>
                  <a:gd name="connsiteY15" fmla="*/ 30565 h 94449"/>
                  <a:gd name="connsiteX16" fmla="*/ 37312 w 67463"/>
                  <a:gd name="connsiteY16" fmla="*/ 14374 h 94449"/>
                  <a:gd name="connsiteX17" fmla="*/ 19096 w 67463"/>
                  <a:gd name="connsiteY17" fmla="*/ 30565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463" h="94449">
                    <a:moveTo>
                      <a:pt x="4254" y="46757"/>
                    </a:moveTo>
                    <a:cubicBezTo>
                      <a:pt x="4254" y="33939"/>
                      <a:pt x="4254" y="21120"/>
                      <a:pt x="4254" y="8977"/>
                    </a:cubicBezTo>
                    <a:cubicBezTo>
                      <a:pt x="4254" y="5604"/>
                      <a:pt x="4254" y="3580"/>
                      <a:pt x="8977" y="3580"/>
                    </a:cubicBezTo>
                    <a:cubicBezTo>
                      <a:pt x="19771" y="4255"/>
                      <a:pt x="31240" y="2905"/>
                      <a:pt x="42034" y="4255"/>
                    </a:cubicBezTo>
                    <a:cubicBezTo>
                      <a:pt x="58225" y="6278"/>
                      <a:pt x="64297" y="13025"/>
                      <a:pt x="65646" y="27867"/>
                    </a:cubicBezTo>
                    <a:cubicBezTo>
                      <a:pt x="66996" y="44733"/>
                      <a:pt x="59575" y="56876"/>
                      <a:pt x="45407" y="60924"/>
                    </a:cubicBezTo>
                    <a:cubicBezTo>
                      <a:pt x="38661" y="62948"/>
                      <a:pt x="31915" y="62273"/>
                      <a:pt x="25168" y="62273"/>
                    </a:cubicBezTo>
                    <a:cubicBezTo>
                      <a:pt x="20446" y="62273"/>
                      <a:pt x="19096" y="63623"/>
                      <a:pt x="19096" y="68345"/>
                    </a:cubicBezTo>
                    <a:cubicBezTo>
                      <a:pt x="19771" y="74417"/>
                      <a:pt x="19096" y="80488"/>
                      <a:pt x="19096" y="85886"/>
                    </a:cubicBezTo>
                    <a:cubicBezTo>
                      <a:pt x="19771" y="92632"/>
                      <a:pt x="15049" y="91283"/>
                      <a:pt x="11001" y="91283"/>
                    </a:cubicBezTo>
                    <a:cubicBezTo>
                      <a:pt x="7628" y="91283"/>
                      <a:pt x="3580" y="92632"/>
                      <a:pt x="3580" y="85886"/>
                    </a:cubicBezTo>
                    <a:cubicBezTo>
                      <a:pt x="4929" y="73067"/>
                      <a:pt x="4929" y="60249"/>
                      <a:pt x="4254" y="46757"/>
                    </a:cubicBezTo>
                    <a:cubicBezTo>
                      <a:pt x="4929" y="46757"/>
                      <a:pt x="4254" y="46757"/>
                      <a:pt x="4254" y="46757"/>
                    </a:cubicBezTo>
                    <a:close/>
                    <a:moveTo>
                      <a:pt x="19096" y="30565"/>
                    </a:moveTo>
                    <a:cubicBezTo>
                      <a:pt x="19096" y="48781"/>
                      <a:pt x="19096" y="48781"/>
                      <a:pt x="36637" y="46757"/>
                    </a:cubicBezTo>
                    <a:cubicBezTo>
                      <a:pt x="46082" y="46082"/>
                      <a:pt x="49455" y="41360"/>
                      <a:pt x="50130" y="30565"/>
                    </a:cubicBezTo>
                    <a:cubicBezTo>
                      <a:pt x="50130" y="20446"/>
                      <a:pt x="46757" y="15723"/>
                      <a:pt x="37312" y="14374"/>
                    </a:cubicBezTo>
                    <a:cubicBezTo>
                      <a:pt x="19771" y="12350"/>
                      <a:pt x="19096" y="13025"/>
                      <a:pt x="19096" y="30565"/>
                    </a:cubicBezTo>
                    <a:close/>
                  </a:path>
                </a:pathLst>
              </a:custGeom>
              <a:solidFill>
                <a:srgbClr val="0A0A0A"/>
              </a:solidFill>
              <a:ln w="6739" cap="flat">
                <a:noFill/>
                <a:prstDash val="solid"/>
                <a:miter/>
              </a:ln>
            </p:spPr>
            <p:txBody>
              <a:bodyPr rtlCol="0" anchor="ctr"/>
              <a:lstStyle/>
              <a:p>
                <a:endParaRPr lang="fr-FR"/>
              </a:p>
            </p:txBody>
          </p:sp>
          <p:sp>
            <p:nvSpPr>
              <p:cNvPr id="62" name="Forme libre : forme 60">
                <a:extLst>
                  <a:ext uri="{FF2B5EF4-FFF2-40B4-BE49-F238E27FC236}">
                    <a16:creationId xmlns:a16="http://schemas.microsoft.com/office/drawing/2014/main" id="{AC0CBB54-39C0-4221-9A75-A6F1C380504A}"/>
                  </a:ext>
                </a:extLst>
              </p:cNvPr>
              <p:cNvSpPr/>
              <p:nvPr/>
            </p:nvSpPr>
            <p:spPr>
              <a:xfrm>
                <a:off x="4290029" y="5459672"/>
                <a:ext cx="104893" cy="122375"/>
              </a:xfrm>
              <a:custGeom>
                <a:avLst/>
                <a:gdLst>
                  <a:gd name="connsiteX0" fmla="*/ 42566 w 80956"/>
                  <a:gd name="connsiteY0" fmla="*/ 92252 h 94449"/>
                  <a:gd name="connsiteX1" fmla="*/ 32446 w 80956"/>
                  <a:gd name="connsiteY1" fmla="*/ 84831 h 94449"/>
                  <a:gd name="connsiteX2" fmla="*/ 6136 w 80956"/>
                  <a:gd name="connsiteY2" fmla="*/ 12645 h 94449"/>
                  <a:gd name="connsiteX3" fmla="*/ 6136 w 80956"/>
                  <a:gd name="connsiteY3" fmla="*/ 5224 h 94449"/>
                  <a:gd name="connsiteX4" fmla="*/ 20303 w 80956"/>
                  <a:gd name="connsiteY4" fmla="*/ 8597 h 94449"/>
                  <a:gd name="connsiteX5" fmla="*/ 37169 w 80956"/>
                  <a:gd name="connsiteY5" fmla="*/ 53798 h 94449"/>
                  <a:gd name="connsiteX6" fmla="*/ 43915 w 80956"/>
                  <a:gd name="connsiteY6" fmla="*/ 69989 h 94449"/>
                  <a:gd name="connsiteX7" fmla="*/ 51336 w 80956"/>
                  <a:gd name="connsiteY7" fmla="*/ 53798 h 94449"/>
                  <a:gd name="connsiteX8" fmla="*/ 67528 w 80956"/>
                  <a:gd name="connsiteY8" fmla="*/ 9272 h 94449"/>
                  <a:gd name="connsiteX9" fmla="*/ 83044 w 80956"/>
                  <a:gd name="connsiteY9" fmla="*/ 4550 h 94449"/>
                  <a:gd name="connsiteX10" fmla="*/ 82369 w 80956"/>
                  <a:gd name="connsiteY10" fmla="*/ 10621 h 94449"/>
                  <a:gd name="connsiteX11" fmla="*/ 56059 w 80956"/>
                  <a:gd name="connsiteY11" fmla="*/ 86181 h 94449"/>
                  <a:gd name="connsiteX12" fmla="*/ 42566 w 80956"/>
                  <a:gd name="connsiteY12" fmla="*/ 92252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956" h="94449">
                    <a:moveTo>
                      <a:pt x="42566" y="92252"/>
                    </a:moveTo>
                    <a:cubicBezTo>
                      <a:pt x="36494" y="94276"/>
                      <a:pt x="34470" y="90903"/>
                      <a:pt x="32446" y="84831"/>
                    </a:cubicBezTo>
                    <a:cubicBezTo>
                      <a:pt x="23676" y="60544"/>
                      <a:pt x="14906" y="36932"/>
                      <a:pt x="6136" y="12645"/>
                    </a:cubicBezTo>
                    <a:cubicBezTo>
                      <a:pt x="5461" y="10621"/>
                      <a:pt x="739" y="5899"/>
                      <a:pt x="6136" y="5224"/>
                    </a:cubicBezTo>
                    <a:cubicBezTo>
                      <a:pt x="10184" y="4550"/>
                      <a:pt x="16930" y="1177"/>
                      <a:pt x="20303" y="8597"/>
                    </a:cubicBezTo>
                    <a:cubicBezTo>
                      <a:pt x="25700" y="23439"/>
                      <a:pt x="31772" y="38956"/>
                      <a:pt x="37169" y="53798"/>
                    </a:cubicBezTo>
                    <a:cubicBezTo>
                      <a:pt x="39193" y="59195"/>
                      <a:pt x="40542" y="65267"/>
                      <a:pt x="43915" y="69989"/>
                    </a:cubicBezTo>
                    <a:cubicBezTo>
                      <a:pt x="48638" y="65267"/>
                      <a:pt x="48638" y="59195"/>
                      <a:pt x="51336" y="53798"/>
                    </a:cubicBezTo>
                    <a:cubicBezTo>
                      <a:pt x="56733" y="38956"/>
                      <a:pt x="62130" y="24114"/>
                      <a:pt x="67528" y="9272"/>
                    </a:cubicBezTo>
                    <a:cubicBezTo>
                      <a:pt x="68877" y="5224"/>
                      <a:pt x="80346" y="1851"/>
                      <a:pt x="83044" y="4550"/>
                    </a:cubicBezTo>
                    <a:cubicBezTo>
                      <a:pt x="85068" y="6574"/>
                      <a:pt x="83044" y="8597"/>
                      <a:pt x="82369" y="10621"/>
                    </a:cubicBezTo>
                    <a:cubicBezTo>
                      <a:pt x="73599" y="35583"/>
                      <a:pt x="64154" y="60544"/>
                      <a:pt x="56059" y="86181"/>
                    </a:cubicBezTo>
                    <a:cubicBezTo>
                      <a:pt x="52011" y="93602"/>
                      <a:pt x="47963" y="92252"/>
                      <a:pt x="42566" y="92252"/>
                    </a:cubicBezTo>
                    <a:close/>
                  </a:path>
                </a:pathLst>
              </a:custGeom>
              <a:solidFill>
                <a:srgbClr val="0C0C0C"/>
              </a:solidFill>
              <a:ln w="6739" cap="flat">
                <a:noFill/>
                <a:prstDash val="solid"/>
                <a:miter/>
              </a:ln>
            </p:spPr>
            <p:txBody>
              <a:bodyPr rtlCol="0" anchor="ctr"/>
              <a:lstStyle/>
              <a:p>
                <a:endParaRPr lang="fr-FR"/>
              </a:p>
            </p:txBody>
          </p:sp>
          <p:sp>
            <p:nvSpPr>
              <p:cNvPr id="63" name="Forme libre : forme 61">
                <a:extLst>
                  <a:ext uri="{FF2B5EF4-FFF2-40B4-BE49-F238E27FC236}">
                    <a16:creationId xmlns:a16="http://schemas.microsoft.com/office/drawing/2014/main" id="{06A45E47-2388-4E7F-8702-ED7B3D70AA93}"/>
                  </a:ext>
                </a:extLst>
              </p:cNvPr>
              <p:cNvSpPr/>
              <p:nvPr/>
            </p:nvSpPr>
            <p:spPr>
              <a:xfrm>
                <a:off x="2080802" y="5469258"/>
                <a:ext cx="104893" cy="122375"/>
              </a:xfrm>
              <a:custGeom>
                <a:avLst/>
                <a:gdLst>
                  <a:gd name="connsiteX0" fmla="*/ 43510 w 80956"/>
                  <a:gd name="connsiteY0" fmla="*/ 92275 h 94449"/>
                  <a:gd name="connsiteX1" fmla="*/ 32041 w 80956"/>
                  <a:gd name="connsiteY1" fmla="*/ 84179 h 94449"/>
                  <a:gd name="connsiteX2" fmla="*/ 5730 w 80956"/>
                  <a:gd name="connsiteY2" fmla="*/ 11993 h 94449"/>
                  <a:gd name="connsiteX3" fmla="*/ 5055 w 80956"/>
                  <a:gd name="connsiteY3" fmla="*/ 4572 h 94449"/>
                  <a:gd name="connsiteX4" fmla="*/ 19897 w 80956"/>
                  <a:gd name="connsiteY4" fmla="*/ 7945 h 94449"/>
                  <a:gd name="connsiteX5" fmla="*/ 30691 w 80956"/>
                  <a:gd name="connsiteY5" fmla="*/ 36955 h 94449"/>
                  <a:gd name="connsiteX6" fmla="*/ 41486 w 80956"/>
                  <a:gd name="connsiteY6" fmla="*/ 66639 h 94449"/>
                  <a:gd name="connsiteX7" fmla="*/ 43510 w 80956"/>
                  <a:gd name="connsiteY7" fmla="*/ 70686 h 94449"/>
                  <a:gd name="connsiteX8" fmla="*/ 46208 w 80956"/>
                  <a:gd name="connsiteY8" fmla="*/ 66639 h 94449"/>
                  <a:gd name="connsiteX9" fmla="*/ 65773 w 80956"/>
                  <a:gd name="connsiteY9" fmla="*/ 11993 h 94449"/>
                  <a:gd name="connsiteX10" fmla="*/ 81289 w 80956"/>
                  <a:gd name="connsiteY10" fmla="*/ 4572 h 94449"/>
                  <a:gd name="connsiteX11" fmla="*/ 81964 w 80956"/>
                  <a:gd name="connsiteY11" fmla="*/ 7945 h 94449"/>
                  <a:gd name="connsiteX12" fmla="*/ 53629 w 80956"/>
                  <a:gd name="connsiteY12" fmla="*/ 88227 h 94449"/>
                  <a:gd name="connsiteX13" fmla="*/ 43510 w 80956"/>
                  <a:gd name="connsiteY13" fmla="*/ 92275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956" h="94449">
                    <a:moveTo>
                      <a:pt x="43510" y="92275"/>
                    </a:moveTo>
                    <a:cubicBezTo>
                      <a:pt x="36763" y="93624"/>
                      <a:pt x="34065" y="90251"/>
                      <a:pt x="32041" y="84179"/>
                    </a:cubicBezTo>
                    <a:cubicBezTo>
                      <a:pt x="23270" y="59892"/>
                      <a:pt x="14500" y="36280"/>
                      <a:pt x="5730" y="11993"/>
                    </a:cubicBezTo>
                    <a:cubicBezTo>
                      <a:pt x="5055" y="9969"/>
                      <a:pt x="1682" y="6596"/>
                      <a:pt x="5055" y="4572"/>
                    </a:cubicBezTo>
                    <a:cubicBezTo>
                      <a:pt x="8428" y="1873"/>
                      <a:pt x="18548" y="5247"/>
                      <a:pt x="19897" y="7945"/>
                    </a:cubicBezTo>
                    <a:cubicBezTo>
                      <a:pt x="23270" y="17390"/>
                      <a:pt x="27318" y="26835"/>
                      <a:pt x="30691" y="36955"/>
                    </a:cubicBezTo>
                    <a:cubicBezTo>
                      <a:pt x="34065" y="47074"/>
                      <a:pt x="38112" y="56519"/>
                      <a:pt x="41486" y="66639"/>
                    </a:cubicBezTo>
                    <a:cubicBezTo>
                      <a:pt x="42160" y="67988"/>
                      <a:pt x="42835" y="70686"/>
                      <a:pt x="43510" y="70686"/>
                    </a:cubicBezTo>
                    <a:cubicBezTo>
                      <a:pt x="45533" y="70686"/>
                      <a:pt x="45533" y="67988"/>
                      <a:pt x="46208" y="66639"/>
                    </a:cubicBezTo>
                    <a:cubicBezTo>
                      <a:pt x="52954" y="48423"/>
                      <a:pt x="59026" y="30208"/>
                      <a:pt x="65773" y="11993"/>
                    </a:cubicBezTo>
                    <a:cubicBezTo>
                      <a:pt x="67796" y="5921"/>
                      <a:pt x="75217" y="2548"/>
                      <a:pt x="81289" y="4572"/>
                    </a:cubicBezTo>
                    <a:cubicBezTo>
                      <a:pt x="83988" y="5247"/>
                      <a:pt x="82638" y="7271"/>
                      <a:pt x="81964" y="7945"/>
                    </a:cubicBezTo>
                    <a:cubicBezTo>
                      <a:pt x="72519" y="34931"/>
                      <a:pt x="63074" y="61916"/>
                      <a:pt x="53629" y="88227"/>
                    </a:cubicBezTo>
                    <a:cubicBezTo>
                      <a:pt x="51605" y="94973"/>
                      <a:pt x="46883" y="90925"/>
                      <a:pt x="43510" y="92275"/>
                    </a:cubicBezTo>
                    <a:close/>
                  </a:path>
                </a:pathLst>
              </a:custGeom>
              <a:solidFill>
                <a:srgbClr val="0A0A0A"/>
              </a:solidFill>
              <a:ln w="6739" cap="flat">
                <a:noFill/>
                <a:prstDash val="solid"/>
                <a:miter/>
              </a:ln>
            </p:spPr>
            <p:txBody>
              <a:bodyPr rtlCol="0" anchor="ctr"/>
              <a:lstStyle/>
              <a:p>
                <a:endParaRPr lang="fr-FR"/>
              </a:p>
            </p:txBody>
          </p:sp>
          <p:sp>
            <p:nvSpPr>
              <p:cNvPr id="64" name="Forme libre : forme 62">
                <a:extLst>
                  <a:ext uri="{FF2B5EF4-FFF2-40B4-BE49-F238E27FC236}">
                    <a16:creationId xmlns:a16="http://schemas.microsoft.com/office/drawing/2014/main" id="{9EAAF9C3-99B4-4340-9DB8-93FDA3599DFF}"/>
                  </a:ext>
                </a:extLst>
              </p:cNvPr>
              <p:cNvSpPr/>
              <p:nvPr/>
            </p:nvSpPr>
            <p:spPr>
              <a:xfrm>
                <a:off x="1474127" y="5276370"/>
                <a:ext cx="96152" cy="122375"/>
              </a:xfrm>
              <a:custGeom>
                <a:avLst/>
                <a:gdLst>
                  <a:gd name="connsiteX0" fmla="*/ 48264 w 74209"/>
                  <a:gd name="connsiteY0" fmla="*/ 94075 h 94449"/>
                  <a:gd name="connsiteX1" fmla="*/ 3738 w 74209"/>
                  <a:gd name="connsiteY1" fmla="*/ 43477 h 94449"/>
                  <a:gd name="connsiteX2" fmla="*/ 54336 w 74209"/>
                  <a:gd name="connsiteY2" fmla="*/ 4348 h 94449"/>
                  <a:gd name="connsiteX3" fmla="*/ 62431 w 74209"/>
                  <a:gd name="connsiteY3" fmla="*/ 5697 h 94449"/>
                  <a:gd name="connsiteX4" fmla="*/ 69852 w 74209"/>
                  <a:gd name="connsiteY4" fmla="*/ 20539 h 94449"/>
                  <a:gd name="connsiteX5" fmla="*/ 64455 w 74209"/>
                  <a:gd name="connsiteY5" fmla="*/ 21889 h 94449"/>
                  <a:gd name="connsiteX6" fmla="*/ 45566 w 74209"/>
                  <a:gd name="connsiteY6" fmla="*/ 18515 h 94449"/>
                  <a:gd name="connsiteX7" fmla="*/ 21279 w 74209"/>
                  <a:gd name="connsiteY7" fmla="*/ 37405 h 94449"/>
                  <a:gd name="connsiteX8" fmla="*/ 20604 w 74209"/>
                  <a:gd name="connsiteY8" fmla="*/ 58994 h 94449"/>
                  <a:gd name="connsiteX9" fmla="*/ 46915 w 74209"/>
                  <a:gd name="connsiteY9" fmla="*/ 79907 h 94449"/>
                  <a:gd name="connsiteX10" fmla="*/ 60408 w 74209"/>
                  <a:gd name="connsiteY10" fmla="*/ 77884 h 94449"/>
                  <a:gd name="connsiteX11" fmla="*/ 69852 w 74209"/>
                  <a:gd name="connsiteY11" fmla="*/ 78558 h 94449"/>
                  <a:gd name="connsiteX12" fmla="*/ 63106 w 74209"/>
                  <a:gd name="connsiteY12" fmla="*/ 92051 h 94449"/>
                  <a:gd name="connsiteX13" fmla="*/ 48264 w 74209"/>
                  <a:gd name="connsiteY13" fmla="*/ 94075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09" h="94449">
                    <a:moveTo>
                      <a:pt x="48264" y="94075"/>
                    </a:moveTo>
                    <a:cubicBezTo>
                      <a:pt x="19255" y="94075"/>
                      <a:pt x="1714" y="73836"/>
                      <a:pt x="3738" y="43477"/>
                    </a:cubicBezTo>
                    <a:cubicBezTo>
                      <a:pt x="5762" y="17166"/>
                      <a:pt x="28025" y="-374"/>
                      <a:pt x="54336" y="4348"/>
                    </a:cubicBezTo>
                    <a:cubicBezTo>
                      <a:pt x="57034" y="5023"/>
                      <a:pt x="59733" y="5023"/>
                      <a:pt x="62431" y="5697"/>
                    </a:cubicBezTo>
                    <a:cubicBezTo>
                      <a:pt x="70527" y="7721"/>
                      <a:pt x="72551" y="12444"/>
                      <a:pt x="69852" y="20539"/>
                    </a:cubicBezTo>
                    <a:cubicBezTo>
                      <a:pt x="68503" y="23913"/>
                      <a:pt x="66479" y="21889"/>
                      <a:pt x="64455" y="21889"/>
                    </a:cubicBezTo>
                    <a:cubicBezTo>
                      <a:pt x="58384" y="20539"/>
                      <a:pt x="52312" y="18515"/>
                      <a:pt x="45566" y="18515"/>
                    </a:cubicBezTo>
                    <a:cubicBezTo>
                      <a:pt x="33422" y="19190"/>
                      <a:pt x="24652" y="25937"/>
                      <a:pt x="21279" y="37405"/>
                    </a:cubicBezTo>
                    <a:cubicBezTo>
                      <a:pt x="19255" y="44826"/>
                      <a:pt x="19255" y="51573"/>
                      <a:pt x="20604" y="58994"/>
                    </a:cubicBezTo>
                    <a:cubicBezTo>
                      <a:pt x="23303" y="72486"/>
                      <a:pt x="33422" y="79907"/>
                      <a:pt x="46915" y="79907"/>
                    </a:cubicBezTo>
                    <a:cubicBezTo>
                      <a:pt x="51637" y="79907"/>
                      <a:pt x="55685" y="78558"/>
                      <a:pt x="60408" y="77884"/>
                    </a:cubicBezTo>
                    <a:cubicBezTo>
                      <a:pt x="63781" y="77884"/>
                      <a:pt x="67829" y="71137"/>
                      <a:pt x="69852" y="78558"/>
                    </a:cubicBezTo>
                    <a:cubicBezTo>
                      <a:pt x="72551" y="88003"/>
                      <a:pt x="71202" y="90027"/>
                      <a:pt x="63106" y="92051"/>
                    </a:cubicBezTo>
                    <a:cubicBezTo>
                      <a:pt x="58384" y="93400"/>
                      <a:pt x="52987" y="94749"/>
                      <a:pt x="48264" y="94075"/>
                    </a:cubicBezTo>
                    <a:close/>
                  </a:path>
                </a:pathLst>
              </a:custGeom>
              <a:solidFill>
                <a:srgbClr val="0C0C0C"/>
              </a:solidFill>
              <a:ln w="6739" cap="flat">
                <a:noFill/>
                <a:prstDash val="solid"/>
                <a:miter/>
              </a:ln>
            </p:spPr>
            <p:txBody>
              <a:bodyPr rtlCol="0" anchor="ctr"/>
              <a:lstStyle/>
              <a:p>
                <a:endParaRPr lang="fr-FR"/>
              </a:p>
            </p:txBody>
          </p:sp>
          <p:sp>
            <p:nvSpPr>
              <p:cNvPr id="65" name="Forme libre : forme 63">
                <a:extLst>
                  <a:ext uri="{FF2B5EF4-FFF2-40B4-BE49-F238E27FC236}">
                    <a16:creationId xmlns:a16="http://schemas.microsoft.com/office/drawing/2014/main" id="{2E212C75-94EE-49F9-8D11-F4835D8A6F29}"/>
                  </a:ext>
                </a:extLst>
              </p:cNvPr>
              <p:cNvSpPr/>
              <p:nvPr/>
            </p:nvSpPr>
            <p:spPr>
              <a:xfrm>
                <a:off x="3035494" y="5464606"/>
                <a:ext cx="96152" cy="122375"/>
              </a:xfrm>
              <a:custGeom>
                <a:avLst/>
                <a:gdLst>
                  <a:gd name="connsiteX0" fmla="*/ 3580 w 74209"/>
                  <a:gd name="connsiteY0" fmla="*/ 48640 h 94449"/>
                  <a:gd name="connsiteX1" fmla="*/ 66996 w 74209"/>
                  <a:gd name="connsiteY1" fmla="*/ 6813 h 94449"/>
                  <a:gd name="connsiteX2" fmla="*/ 69694 w 74209"/>
                  <a:gd name="connsiteY2" fmla="*/ 20306 h 94449"/>
                  <a:gd name="connsiteX3" fmla="*/ 63622 w 74209"/>
                  <a:gd name="connsiteY3" fmla="*/ 20980 h 94449"/>
                  <a:gd name="connsiteX4" fmla="*/ 58900 w 74209"/>
                  <a:gd name="connsiteY4" fmla="*/ 19631 h 94449"/>
                  <a:gd name="connsiteX5" fmla="*/ 26517 w 74209"/>
                  <a:gd name="connsiteY5" fmla="*/ 27727 h 94449"/>
                  <a:gd name="connsiteX6" fmla="*/ 23144 w 74209"/>
                  <a:gd name="connsiteY6" fmla="*/ 65506 h 94449"/>
                  <a:gd name="connsiteX7" fmla="*/ 44733 w 74209"/>
                  <a:gd name="connsiteY7" fmla="*/ 80348 h 94449"/>
                  <a:gd name="connsiteX8" fmla="*/ 60924 w 74209"/>
                  <a:gd name="connsiteY8" fmla="*/ 78325 h 94449"/>
                  <a:gd name="connsiteX9" fmla="*/ 70369 w 74209"/>
                  <a:gd name="connsiteY9" fmla="*/ 78999 h 94449"/>
                  <a:gd name="connsiteX10" fmla="*/ 64297 w 74209"/>
                  <a:gd name="connsiteY10" fmla="*/ 92492 h 94449"/>
                  <a:gd name="connsiteX11" fmla="*/ 3580 w 74209"/>
                  <a:gd name="connsiteY11" fmla="*/ 48640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09" h="94449">
                    <a:moveTo>
                      <a:pt x="3580" y="48640"/>
                    </a:moveTo>
                    <a:cubicBezTo>
                      <a:pt x="3580" y="15583"/>
                      <a:pt x="31240" y="-4656"/>
                      <a:pt x="66996" y="6813"/>
                    </a:cubicBezTo>
                    <a:cubicBezTo>
                      <a:pt x="75091" y="9511"/>
                      <a:pt x="69694" y="16258"/>
                      <a:pt x="69694" y="20306"/>
                    </a:cubicBezTo>
                    <a:cubicBezTo>
                      <a:pt x="69694" y="24354"/>
                      <a:pt x="65646" y="20980"/>
                      <a:pt x="63622" y="20980"/>
                    </a:cubicBezTo>
                    <a:cubicBezTo>
                      <a:pt x="62273" y="20980"/>
                      <a:pt x="60249" y="20306"/>
                      <a:pt x="58900" y="19631"/>
                    </a:cubicBezTo>
                    <a:cubicBezTo>
                      <a:pt x="46757" y="16933"/>
                      <a:pt x="34613" y="16258"/>
                      <a:pt x="26517" y="27727"/>
                    </a:cubicBezTo>
                    <a:cubicBezTo>
                      <a:pt x="17747" y="39196"/>
                      <a:pt x="17747" y="52688"/>
                      <a:pt x="23144" y="65506"/>
                    </a:cubicBezTo>
                    <a:cubicBezTo>
                      <a:pt x="27192" y="74951"/>
                      <a:pt x="34613" y="78999"/>
                      <a:pt x="44733" y="80348"/>
                    </a:cubicBezTo>
                    <a:cubicBezTo>
                      <a:pt x="50130" y="81023"/>
                      <a:pt x="55527" y="78999"/>
                      <a:pt x="60924" y="78325"/>
                    </a:cubicBezTo>
                    <a:cubicBezTo>
                      <a:pt x="64297" y="78325"/>
                      <a:pt x="68345" y="72253"/>
                      <a:pt x="70369" y="78999"/>
                    </a:cubicBezTo>
                    <a:cubicBezTo>
                      <a:pt x="73067" y="88444"/>
                      <a:pt x="72393" y="90468"/>
                      <a:pt x="64297" y="92492"/>
                    </a:cubicBezTo>
                    <a:cubicBezTo>
                      <a:pt x="30565" y="101262"/>
                      <a:pt x="3580" y="81698"/>
                      <a:pt x="3580" y="48640"/>
                    </a:cubicBezTo>
                    <a:close/>
                  </a:path>
                </a:pathLst>
              </a:custGeom>
              <a:solidFill>
                <a:srgbClr val="080808"/>
              </a:solidFill>
              <a:ln w="6739" cap="flat">
                <a:noFill/>
                <a:prstDash val="solid"/>
                <a:miter/>
              </a:ln>
            </p:spPr>
            <p:txBody>
              <a:bodyPr rtlCol="0" anchor="ctr"/>
              <a:lstStyle/>
              <a:p>
                <a:endParaRPr lang="fr-FR"/>
              </a:p>
            </p:txBody>
          </p:sp>
          <p:sp>
            <p:nvSpPr>
              <p:cNvPr id="66" name="Forme libre : forme 65">
                <a:extLst>
                  <a:ext uri="{FF2B5EF4-FFF2-40B4-BE49-F238E27FC236}">
                    <a16:creationId xmlns:a16="http://schemas.microsoft.com/office/drawing/2014/main" id="{130B608F-C449-45C1-9E46-31882479C7CC}"/>
                  </a:ext>
                </a:extLst>
              </p:cNvPr>
              <p:cNvSpPr/>
              <p:nvPr/>
            </p:nvSpPr>
            <p:spPr>
              <a:xfrm>
                <a:off x="1776617" y="5277254"/>
                <a:ext cx="87412" cy="122375"/>
              </a:xfrm>
              <a:custGeom>
                <a:avLst/>
                <a:gdLst>
                  <a:gd name="connsiteX0" fmla="*/ 36759 w 67463"/>
                  <a:gd name="connsiteY0" fmla="*/ 3666 h 94449"/>
                  <a:gd name="connsiteX1" fmla="*/ 62395 w 67463"/>
                  <a:gd name="connsiteY1" fmla="*/ 3666 h 94449"/>
                  <a:gd name="connsiteX2" fmla="*/ 68467 w 67463"/>
                  <a:gd name="connsiteY2" fmla="*/ 11087 h 94449"/>
                  <a:gd name="connsiteX3" fmla="*/ 62395 w 67463"/>
                  <a:gd name="connsiteY3" fmla="*/ 19183 h 94449"/>
                  <a:gd name="connsiteX4" fmla="*/ 44180 w 67463"/>
                  <a:gd name="connsiteY4" fmla="*/ 21206 h 94449"/>
                  <a:gd name="connsiteX5" fmla="*/ 43505 w 67463"/>
                  <a:gd name="connsiteY5" fmla="*/ 39422 h 94449"/>
                  <a:gd name="connsiteX6" fmla="*/ 43505 w 67463"/>
                  <a:gd name="connsiteY6" fmla="*/ 84622 h 94449"/>
                  <a:gd name="connsiteX7" fmla="*/ 36084 w 67463"/>
                  <a:gd name="connsiteY7" fmla="*/ 92718 h 94449"/>
                  <a:gd name="connsiteX8" fmla="*/ 28663 w 67463"/>
                  <a:gd name="connsiteY8" fmla="*/ 85297 h 94449"/>
                  <a:gd name="connsiteX9" fmla="*/ 28663 w 67463"/>
                  <a:gd name="connsiteY9" fmla="*/ 27278 h 94449"/>
                  <a:gd name="connsiteX10" fmla="*/ 21242 w 67463"/>
                  <a:gd name="connsiteY10" fmla="*/ 19857 h 94449"/>
                  <a:gd name="connsiteX11" fmla="*/ 12472 w 67463"/>
                  <a:gd name="connsiteY11" fmla="*/ 19857 h 94449"/>
                  <a:gd name="connsiteX12" fmla="*/ 3702 w 67463"/>
                  <a:gd name="connsiteY12" fmla="*/ 11087 h 94449"/>
                  <a:gd name="connsiteX13" fmla="*/ 9773 w 67463"/>
                  <a:gd name="connsiteY13" fmla="*/ 5015 h 94449"/>
                  <a:gd name="connsiteX14" fmla="*/ 36759 w 67463"/>
                  <a:gd name="connsiteY14" fmla="*/ 3666 h 94449"/>
                  <a:gd name="connsiteX15" fmla="*/ 36759 w 67463"/>
                  <a:gd name="connsiteY15" fmla="*/ 366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63" h="94449">
                    <a:moveTo>
                      <a:pt x="36759" y="3666"/>
                    </a:moveTo>
                    <a:cubicBezTo>
                      <a:pt x="45529" y="3666"/>
                      <a:pt x="54299" y="4340"/>
                      <a:pt x="62395" y="3666"/>
                    </a:cubicBezTo>
                    <a:cubicBezTo>
                      <a:pt x="68467" y="2991"/>
                      <a:pt x="69141" y="6364"/>
                      <a:pt x="68467" y="11087"/>
                    </a:cubicBezTo>
                    <a:cubicBezTo>
                      <a:pt x="68467" y="15135"/>
                      <a:pt x="69141" y="19183"/>
                      <a:pt x="62395" y="19183"/>
                    </a:cubicBezTo>
                    <a:cubicBezTo>
                      <a:pt x="56323" y="19183"/>
                      <a:pt x="47553" y="15809"/>
                      <a:pt x="44180" y="21206"/>
                    </a:cubicBezTo>
                    <a:cubicBezTo>
                      <a:pt x="41481" y="25254"/>
                      <a:pt x="43505" y="33350"/>
                      <a:pt x="43505" y="39422"/>
                    </a:cubicBezTo>
                    <a:cubicBezTo>
                      <a:pt x="43505" y="54264"/>
                      <a:pt x="43505" y="69780"/>
                      <a:pt x="43505" y="84622"/>
                    </a:cubicBezTo>
                    <a:cubicBezTo>
                      <a:pt x="43505" y="90694"/>
                      <a:pt x="42156" y="92718"/>
                      <a:pt x="36084" y="92718"/>
                    </a:cubicBezTo>
                    <a:cubicBezTo>
                      <a:pt x="30012" y="92718"/>
                      <a:pt x="27988" y="91369"/>
                      <a:pt x="28663" y="85297"/>
                    </a:cubicBezTo>
                    <a:cubicBezTo>
                      <a:pt x="29338" y="65732"/>
                      <a:pt x="28663" y="46168"/>
                      <a:pt x="28663" y="27278"/>
                    </a:cubicBezTo>
                    <a:cubicBezTo>
                      <a:pt x="28663" y="21206"/>
                      <a:pt x="26639" y="19183"/>
                      <a:pt x="21242" y="19857"/>
                    </a:cubicBezTo>
                    <a:cubicBezTo>
                      <a:pt x="18544" y="20532"/>
                      <a:pt x="15170" y="19857"/>
                      <a:pt x="12472" y="19857"/>
                    </a:cubicBezTo>
                    <a:cubicBezTo>
                      <a:pt x="5051" y="21206"/>
                      <a:pt x="3027" y="17833"/>
                      <a:pt x="3702" y="11087"/>
                    </a:cubicBezTo>
                    <a:cubicBezTo>
                      <a:pt x="3702" y="6364"/>
                      <a:pt x="5051" y="5015"/>
                      <a:pt x="9773" y="5015"/>
                    </a:cubicBezTo>
                    <a:cubicBezTo>
                      <a:pt x="18544" y="3666"/>
                      <a:pt x="27314" y="3666"/>
                      <a:pt x="36759" y="3666"/>
                    </a:cubicBezTo>
                    <a:cubicBezTo>
                      <a:pt x="36759" y="3666"/>
                      <a:pt x="36759" y="3666"/>
                      <a:pt x="36759" y="3666"/>
                    </a:cubicBezTo>
                    <a:close/>
                  </a:path>
                </a:pathLst>
              </a:custGeom>
              <a:solidFill>
                <a:srgbClr val="0A0A0A"/>
              </a:solidFill>
              <a:ln w="6739" cap="flat">
                <a:noFill/>
                <a:prstDash val="solid"/>
                <a:miter/>
              </a:ln>
            </p:spPr>
            <p:txBody>
              <a:bodyPr rtlCol="0" anchor="ctr"/>
              <a:lstStyle/>
              <a:p>
                <a:endParaRPr lang="fr-FR"/>
              </a:p>
            </p:txBody>
          </p:sp>
          <p:sp>
            <p:nvSpPr>
              <p:cNvPr id="67" name="Forme libre : forme 66">
                <a:extLst>
                  <a:ext uri="{FF2B5EF4-FFF2-40B4-BE49-F238E27FC236}">
                    <a16:creationId xmlns:a16="http://schemas.microsoft.com/office/drawing/2014/main" id="{A2E4373D-9944-40EF-8B46-DE888F469708}"/>
                  </a:ext>
                </a:extLst>
              </p:cNvPr>
              <p:cNvSpPr/>
              <p:nvPr/>
            </p:nvSpPr>
            <p:spPr>
              <a:xfrm>
                <a:off x="2274143" y="5468795"/>
                <a:ext cx="87412" cy="122375"/>
              </a:xfrm>
              <a:custGeom>
                <a:avLst/>
                <a:gdLst>
                  <a:gd name="connsiteX0" fmla="*/ 44058 w 67463"/>
                  <a:gd name="connsiteY0" fmla="*/ 56202 h 94449"/>
                  <a:gd name="connsiteX1" fmla="*/ 44058 w 67463"/>
                  <a:gd name="connsiteY1" fmla="*/ 85886 h 94449"/>
                  <a:gd name="connsiteX2" fmla="*/ 36637 w 67463"/>
                  <a:gd name="connsiteY2" fmla="*/ 91957 h 94449"/>
                  <a:gd name="connsiteX3" fmla="*/ 29216 w 67463"/>
                  <a:gd name="connsiteY3" fmla="*/ 85886 h 94449"/>
                  <a:gd name="connsiteX4" fmla="*/ 29216 w 67463"/>
                  <a:gd name="connsiteY4" fmla="*/ 25843 h 94449"/>
                  <a:gd name="connsiteX5" fmla="*/ 21795 w 67463"/>
                  <a:gd name="connsiteY5" fmla="*/ 19097 h 94449"/>
                  <a:gd name="connsiteX6" fmla="*/ 13025 w 67463"/>
                  <a:gd name="connsiteY6" fmla="*/ 19097 h 94449"/>
                  <a:gd name="connsiteX7" fmla="*/ 3580 w 67463"/>
                  <a:gd name="connsiteY7" fmla="*/ 8977 h 94449"/>
                  <a:gd name="connsiteX8" fmla="*/ 8977 w 67463"/>
                  <a:gd name="connsiteY8" fmla="*/ 4255 h 94449"/>
                  <a:gd name="connsiteX9" fmla="*/ 62948 w 67463"/>
                  <a:gd name="connsiteY9" fmla="*/ 3580 h 94449"/>
                  <a:gd name="connsiteX10" fmla="*/ 68345 w 67463"/>
                  <a:gd name="connsiteY10" fmla="*/ 10326 h 94449"/>
                  <a:gd name="connsiteX11" fmla="*/ 63623 w 67463"/>
                  <a:gd name="connsiteY11" fmla="*/ 18422 h 94449"/>
                  <a:gd name="connsiteX12" fmla="*/ 48781 w 67463"/>
                  <a:gd name="connsiteY12" fmla="*/ 18422 h 94449"/>
                  <a:gd name="connsiteX13" fmla="*/ 43383 w 67463"/>
                  <a:gd name="connsiteY13" fmla="*/ 23819 h 94449"/>
                  <a:gd name="connsiteX14" fmla="*/ 44058 w 67463"/>
                  <a:gd name="connsiteY14" fmla="*/ 56202 h 94449"/>
                  <a:gd name="connsiteX15" fmla="*/ 44058 w 67463"/>
                  <a:gd name="connsiteY15" fmla="*/ 56202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63" h="94449">
                    <a:moveTo>
                      <a:pt x="44058" y="56202"/>
                    </a:moveTo>
                    <a:cubicBezTo>
                      <a:pt x="44058" y="66321"/>
                      <a:pt x="43383" y="76441"/>
                      <a:pt x="44058" y="85886"/>
                    </a:cubicBezTo>
                    <a:cubicBezTo>
                      <a:pt x="44733" y="92632"/>
                      <a:pt x="40685" y="91957"/>
                      <a:pt x="36637" y="91957"/>
                    </a:cubicBezTo>
                    <a:cubicBezTo>
                      <a:pt x="32589" y="91957"/>
                      <a:pt x="29216" y="92632"/>
                      <a:pt x="29216" y="85886"/>
                    </a:cubicBezTo>
                    <a:cubicBezTo>
                      <a:pt x="29891" y="65646"/>
                      <a:pt x="29216" y="46082"/>
                      <a:pt x="29216" y="25843"/>
                    </a:cubicBezTo>
                    <a:cubicBezTo>
                      <a:pt x="29216" y="20446"/>
                      <a:pt x="27867" y="17747"/>
                      <a:pt x="21795" y="19097"/>
                    </a:cubicBezTo>
                    <a:cubicBezTo>
                      <a:pt x="19097" y="19771"/>
                      <a:pt x="15723" y="19097"/>
                      <a:pt x="13025" y="19097"/>
                    </a:cubicBezTo>
                    <a:cubicBezTo>
                      <a:pt x="3580" y="19097"/>
                      <a:pt x="3580" y="19097"/>
                      <a:pt x="3580" y="8977"/>
                    </a:cubicBezTo>
                    <a:cubicBezTo>
                      <a:pt x="3580" y="4929"/>
                      <a:pt x="5604" y="4255"/>
                      <a:pt x="8977" y="4255"/>
                    </a:cubicBezTo>
                    <a:cubicBezTo>
                      <a:pt x="27192" y="4255"/>
                      <a:pt x="45407" y="4255"/>
                      <a:pt x="62948" y="3580"/>
                    </a:cubicBezTo>
                    <a:cubicBezTo>
                      <a:pt x="68345" y="3580"/>
                      <a:pt x="68345" y="6278"/>
                      <a:pt x="68345" y="10326"/>
                    </a:cubicBezTo>
                    <a:cubicBezTo>
                      <a:pt x="67670" y="13699"/>
                      <a:pt x="71044" y="19097"/>
                      <a:pt x="63623" y="18422"/>
                    </a:cubicBezTo>
                    <a:cubicBezTo>
                      <a:pt x="58900" y="18422"/>
                      <a:pt x="54178" y="18422"/>
                      <a:pt x="48781" y="18422"/>
                    </a:cubicBezTo>
                    <a:cubicBezTo>
                      <a:pt x="44733" y="18422"/>
                      <a:pt x="43383" y="19771"/>
                      <a:pt x="43383" y="23819"/>
                    </a:cubicBezTo>
                    <a:cubicBezTo>
                      <a:pt x="44058" y="35288"/>
                      <a:pt x="44058" y="45407"/>
                      <a:pt x="44058" y="56202"/>
                    </a:cubicBezTo>
                    <a:cubicBezTo>
                      <a:pt x="44058" y="56202"/>
                      <a:pt x="44058" y="56202"/>
                      <a:pt x="44058" y="56202"/>
                    </a:cubicBezTo>
                    <a:close/>
                  </a:path>
                </a:pathLst>
              </a:custGeom>
              <a:solidFill>
                <a:srgbClr val="0A0A0A"/>
              </a:solidFill>
              <a:ln w="6739" cap="flat">
                <a:noFill/>
                <a:prstDash val="solid"/>
                <a:miter/>
              </a:ln>
            </p:spPr>
            <p:txBody>
              <a:bodyPr rtlCol="0" anchor="ctr"/>
              <a:lstStyle/>
              <a:p>
                <a:endParaRPr lang="fr-FR"/>
              </a:p>
            </p:txBody>
          </p:sp>
          <p:sp>
            <p:nvSpPr>
              <p:cNvPr id="68" name="Forme libre : forme 67">
                <a:extLst>
                  <a:ext uri="{FF2B5EF4-FFF2-40B4-BE49-F238E27FC236}">
                    <a16:creationId xmlns:a16="http://schemas.microsoft.com/office/drawing/2014/main" id="{F06EF96E-4BE7-4443-B110-99AFA24C5B20}"/>
                  </a:ext>
                </a:extLst>
              </p:cNvPr>
              <p:cNvSpPr/>
              <p:nvPr/>
            </p:nvSpPr>
            <p:spPr>
              <a:xfrm>
                <a:off x="4523948" y="5264253"/>
                <a:ext cx="87412" cy="122375"/>
              </a:xfrm>
              <a:custGeom>
                <a:avLst/>
                <a:gdLst>
                  <a:gd name="connsiteX0" fmla="*/ 43505 w 67463"/>
                  <a:gd name="connsiteY0" fmla="*/ 54852 h 94449"/>
                  <a:gd name="connsiteX1" fmla="*/ 43505 w 67463"/>
                  <a:gd name="connsiteY1" fmla="*/ 86560 h 94449"/>
                  <a:gd name="connsiteX2" fmla="*/ 36084 w 67463"/>
                  <a:gd name="connsiteY2" fmla="*/ 91957 h 94449"/>
                  <a:gd name="connsiteX3" fmla="*/ 28663 w 67463"/>
                  <a:gd name="connsiteY3" fmla="*/ 85886 h 94449"/>
                  <a:gd name="connsiteX4" fmla="*/ 28663 w 67463"/>
                  <a:gd name="connsiteY4" fmla="*/ 25843 h 94449"/>
                  <a:gd name="connsiteX5" fmla="*/ 21242 w 67463"/>
                  <a:gd name="connsiteY5" fmla="*/ 18422 h 94449"/>
                  <a:gd name="connsiteX6" fmla="*/ 12472 w 67463"/>
                  <a:gd name="connsiteY6" fmla="*/ 18422 h 94449"/>
                  <a:gd name="connsiteX7" fmla="*/ 3702 w 67463"/>
                  <a:gd name="connsiteY7" fmla="*/ 9652 h 94449"/>
                  <a:gd name="connsiteX8" fmla="*/ 9773 w 67463"/>
                  <a:gd name="connsiteY8" fmla="*/ 3580 h 94449"/>
                  <a:gd name="connsiteX9" fmla="*/ 63070 w 67463"/>
                  <a:gd name="connsiteY9" fmla="*/ 3580 h 94449"/>
                  <a:gd name="connsiteX10" fmla="*/ 68467 w 67463"/>
                  <a:gd name="connsiteY10" fmla="*/ 10326 h 94449"/>
                  <a:gd name="connsiteX11" fmla="*/ 63070 w 67463"/>
                  <a:gd name="connsiteY11" fmla="*/ 18422 h 94449"/>
                  <a:gd name="connsiteX12" fmla="*/ 62395 w 67463"/>
                  <a:gd name="connsiteY12" fmla="*/ 18422 h 94449"/>
                  <a:gd name="connsiteX13" fmla="*/ 45529 w 67463"/>
                  <a:gd name="connsiteY13" fmla="*/ 19771 h 94449"/>
                  <a:gd name="connsiteX14" fmla="*/ 44180 w 67463"/>
                  <a:gd name="connsiteY14" fmla="*/ 37986 h 94449"/>
                  <a:gd name="connsiteX15" fmla="*/ 43505 w 67463"/>
                  <a:gd name="connsiteY15" fmla="*/ 54852 h 94449"/>
                  <a:gd name="connsiteX16" fmla="*/ 43505 w 67463"/>
                  <a:gd name="connsiteY16" fmla="*/ 54852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463" h="94449">
                    <a:moveTo>
                      <a:pt x="43505" y="54852"/>
                    </a:moveTo>
                    <a:cubicBezTo>
                      <a:pt x="43505" y="65646"/>
                      <a:pt x="42831" y="75766"/>
                      <a:pt x="43505" y="86560"/>
                    </a:cubicBezTo>
                    <a:cubicBezTo>
                      <a:pt x="44180" y="93307"/>
                      <a:pt x="39457" y="91957"/>
                      <a:pt x="36084" y="91957"/>
                    </a:cubicBezTo>
                    <a:cubicBezTo>
                      <a:pt x="32036" y="91957"/>
                      <a:pt x="28663" y="92632"/>
                      <a:pt x="28663" y="85886"/>
                    </a:cubicBezTo>
                    <a:cubicBezTo>
                      <a:pt x="29338" y="65646"/>
                      <a:pt x="28663" y="46082"/>
                      <a:pt x="28663" y="25843"/>
                    </a:cubicBezTo>
                    <a:cubicBezTo>
                      <a:pt x="28663" y="19771"/>
                      <a:pt x="26639" y="17747"/>
                      <a:pt x="21242" y="18422"/>
                    </a:cubicBezTo>
                    <a:cubicBezTo>
                      <a:pt x="18544" y="19097"/>
                      <a:pt x="15170" y="18422"/>
                      <a:pt x="12472" y="18422"/>
                    </a:cubicBezTo>
                    <a:cubicBezTo>
                      <a:pt x="5051" y="19771"/>
                      <a:pt x="3027" y="17073"/>
                      <a:pt x="3702" y="9652"/>
                    </a:cubicBezTo>
                    <a:cubicBezTo>
                      <a:pt x="4376" y="5604"/>
                      <a:pt x="4376" y="3580"/>
                      <a:pt x="9773" y="3580"/>
                    </a:cubicBezTo>
                    <a:cubicBezTo>
                      <a:pt x="27314" y="3580"/>
                      <a:pt x="45529" y="3580"/>
                      <a:pt x="63070" y="3580"/>
                    </a:cubicBezTo>
                    <a:cubicBezTo>
                      <a:pt x="69141" y="3580"/>
                      <a:pt x="69141" y="6278"/>
                      <a:pt x="68467" y="10326"/>
                    </a:cubicBezTo>
                    <a:cubicBezTo>
                      <a:pt x="68467" y="13699"/>
                      <a:pt x="70491" y="19097"/>
                      <a:pt x="63070" y="18422"/>
                    </a:cubicBezTo>
                    <a:cubicBezTo>
                      <a:pt x="63070" y="18422"/>
                      <a:pt x="62395" y="18422"/>
                      <a:pt x="62395" y="18422"/>
                    </a:cubicBezTo>
                    <a:cubicBezTo>
                      <a:pt x="56323" y="18422"/>
                      <a:pt x="48228" y="16398"/>
                      <a:pt x="45529" y="19771"/>
                    </a:cubicBezTo>
                    <a:cubicBezTo>
                      <a:pt x="41481" y="23819"/>
                      <a:pt x="44854" y="31915"/>
                      <a:pt x="44180" y="37986"/>
                    </a:cubicBezTo>
                    <a:cubicBezTo>
                      <a:pt x="42831" y="44058"/>
                      <a:pt x="42831" y="49455"/>
                      <a:pt x="43505" y="54852"/>
                    </a:cubicBezTo>
                    <a:cubicBezTo>
                      <a:pt x="42831" y="54852"/>
                      <a:pt x="42831" y="54852"/>
                      <a:pt x="43505" y="54852"/>
                    </a:cubicBezTo>
                    <a:close/>
                  </a:path>
                </a:pathLst>
              </a:custGeom>
              <a:solidFill>
                <a:srgbClr val="080808"/>
              </a:solidFill>
              <a:ln w="6739" cap="flat">
                <a:noFill/>
                <a:prstDash val="solid"/>
                <a:miter/>
              </a:ln>
            </p:spPr>
            <p:txBody>
              <a:bodyPr rtlCol="0" anchor="ctr"/>
              <a:lstStyle/>
              <a:p>
                <a:endParaRPr lang="fr-FR"/>
              </a:p>
            </p:txBody>
          </p:sp>
          <p:sp>
            <p:nvSpPr>
              <p:cNvPr id="69" name="Forme libre : forme 70">
                <a:extLst>
                  <a:ext uri="{FF2B5EF4-FFF2-40B4-BE49-F238E27FC236}">
                    <a16:creationId xmlns:a16="http://schemas.microsoft.com/office/drawing/2014/main" id="{B74C6E5B-7CFC-42FB-8203-44B5E76C00C4}"/>
                  </a:ext>
                </a:extLst>
              </p:cNvPr>
              <p:cNvSpPr/>
              <p:nvPr/>
            </p:nvSpPr>
            <p:spPr>
              <a:xfrm>
                <a:off x="3532864" y="5464425"/>
                <a:ext cx="87412" cy="122375"/>
              </a:xfrm>
              <a:custGeom>
                <a:avLst/>
                <a:gdLst>
                  <a:gd name="connsiteX0" fmla="*/ 68345 w 67463"/>
                  <a:gd name="connsiteY0" fmla="*/ 11001 h 94449"/>
                  <a:gd name="connsiteX1" fmla="*/ 61599 w 67463"/>
                  <a:gd name="connsiteY1" fmla="*/ 18422 h 94449"/>
                  <a:gd name="connsiteX2" fmla="*/ 44058 w 67463"/>
                  <a:gd name="connsiteY2" fmla="*/ 36637 h 94449"/>
                  <a:gd name="connsiteX3" fmla="*/ 44058 w 67463"/>
                  <a:gd name="connsiteY3" fmla="*/ 85211 h 94449"/>
                  <a:gd name="connsiteX4" fmla="*/ 37312 w 67463"/>
                  <a:gd name="connsiteY4" fmla="*/ 91283 h 94449"/>
                  <a:gd name="connsiteX5" fmla="*/ 29216 w 67463"/>
                  <a:gd name="connsiteY5" fmla="*/ 85211 h 94449"/>
                  <a:gd name="connsiteX6" fmla="*/ 29216 w 67463"/>
                  <a:gd name="connsiteY6" fmla="*/ 24494 h 94449"/>
                  <a:gd name="connsiteX7" fmla="*/ 23144 w 67463"/>
                  <a:gd name="connsiteY7" fmla="*/ 18422 h 94449"/>
                  <a:gd name="connsiteX8" fmla="*/ 12350 w 67463"/>
                  <a:gd name="connsiteY8" fmla="*/ 18422 h 94449"/>
                  <a:gd name="connsiteX9" fmla="*/ 3580 w 67463"/>
                  <a:gd name="connsiteY9" fmla="*/ 9652 h 94449"/>
                  <a:gd name="connsiteX10" fmla="*/ 9652 w 67463"/>
                  <a:gd name="connsiteY10" fmla="*/ 3580 h 94449"/>
                  <a:gd name="connsiteX11" fmla="*/ 60924 w 67463"/>
                  <a:gd name="connsiteY11" fmla="*/ 3580 h 94449"/>
                  <a:gd name="connsiteX12" fmla="*/ 68345 w 67463"/>
                  <a:gd name="connsiteY12" fmla="*/ 1100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463" h="94449">
                    <a:moveTo>
                      <a:pt x="68345" y="11001"/>
                    </a:moveTo>
                    <a:cubicBezTo>
                      <a:pt x="70369" y="17747"/>
                      <a:pt x="66996" y="18422"/>
                      <a:pt x="61599" y="18422"/>
                    </a:cubicBezTo>
                    <a:cubicBezTo>
                      <a:pt x="44058" y="18422"/>
                      <a:pt x="44058" y="18422"/>
                      <a:pt x="44058" y="36637"/>
                    </a:cubicBezTo>
                    <a:cubicBezTo>
                      <a:pt x="44058" y="52828"/>
                      <a:pt x="44058" y="69020"/>
                      <a:pt x="44058" y="85211"/>
                    </a:cubicBezTo>
                    <a:cubicBezTo>
                      <a:pt x="44058" y="91283"/>
                      <a:pt x="42034" y="91957"/>
                      <a:pt x="37312" y="91283"/>
                    </a:cubicBezTo>
                    <a:cubicBezTo>
                      <a:pt x="33264" y="91283"/>
                      <a:pt x="29216" y="92632"/>
                      <a:pt x="29216" y="85211"/>
                    </a:cubicBezTo>
                    <a:cubicBezTo>
                      <a:pt x="29891" y="64972"/>
                      <a:pt x="29216" y="44733"/>
                      <a:pt x="29216" y="24494"/>
                    </a:cubicBezTo>
                    <a:cubicBezTo>
                      <a:pt x="29216" y="19097"/>
                      <a:pt x="27867" y="17747"/>
                      <a:pt x="23144" y="18422"/>
                    </a:cubicBezTo>
                    <a:cubicBezTo>
                      <a:pt x="19771" y="19097"/>
                      <a:pt x="15723" y="17747"/>
                      <a:pt x="12350" y="18422"/>
                    </a:cubicBezTo>
                    <a:cubicBezTo>
                      <a:pt x="4255" y="19771"/>
                      <a:pt x="3580" y="15723"/>
                      <a:pt x="3580" y="9652"/>
                    </a:cubicBezTo>
                    <a:cubicBezTo>
                      <a:pt x="3580" y="4929"/>
                      <a:pt x="4929" y="3580"/>
                      <a:pt x="9652" y="3580"/>
                    </a:cubicBezTo>
                    <a:cubicBezTo>
                      <a:pt x="26517" y="3580"/>
                      <a:pt x="43383" y="3580"/>
                      <a:pt x="60924" y="3580"/>
                    </a:cubicBezTo>
                    <a:cubicBezTo>
                      <a:pt x="66996" y="3580"/>
                      <a:pt x="71044" y="4255"/>
                      <a:pt x="68345" y="11001"/>
                    </a:cubicBezTo>
                    <a:close/>
                  </a:path>
                </a:pathLst>
              </a:custGeom>
              <a:solidFill>
                <a:srgbClr val="060606"/>
              </a:solidFill>
              <a:ln w="6739" cap="flat">
                <a:noFill/>
                <a:prstDash val="solid"/>
                <a:miter/>
              </a:ln>
            </p:spPr>
            <p:txBody>
              <a:bodyPr rtlCol="0" anchor="ctr"/>
              <a:lstStyle/>
              <a:p>
                <a:endParaRPr lang="fr-FR"/>
              </a:p>
            </p:txBody>
          </p:sp>
          <p:sp>
            <p:nvSpPr>
              <p:cNvPr id="70" name="Forme libre : forme 71">
                <a:extLst>
                  <a:ext uri="{FF2B5EF4-FFF2-40B4-BE49-F238E27FC236}">
                    <a16:creationId xmlns:a16="http://schemas.microsoft.com/office/drawing/2014/main" id="{4AF23C90-8F9F-4D3B-9B31-756D42838669}"/>
                  </a:ext>
                </a:extLst>
              </p:cNvPr>
              <p:cNvSpPr/>
              <p:nvPr/>
            </p:nvSpPr>
            <p:spPr>
              <a:xfrm>
                <a:off x="3792475" y="5268600"/>
                <a:ext cx="69929" cy="113635"/>
              </a:xfrm>
              <a:custGeom>
                <a:avLst/>
                <a:gdLst>
                  <a:gd name="connsiteX0" fmla="*/ 3580 w 53970"/>
                  <a:gd name="connsiteY0" fmla="*/ 47450 h 87702"/>
                  <a:gd name="connsiteX1" fmla="*/ 3580 w 53970"/>
                  <a:gd name="connsiteY1" fmla="*/ 9670 h 87702"/>
                  <a:gd name="connsiteX2" fmla="*/ 11001 w 53970"/>
                  <a:gd name="connsiteY2" fmla="*/ 3599 h 87702"/>
                  <a:gd name="connsiteX3" fmla="*/ 18422 w 53970"/>
                  <a:gd name="connsiteY3" fmla="*/ 9670 h 87702"/>
                  <a:gd name="connsiteX4" fmla="*/ 18422 w 53970"/>
                  <a:gd name="connsiteY4" fmla="*/ 67014 h 87702"/>
                  <a:gd name="connsiteX5" fmla="*/ 28541 w 53970"/>
                  <a:gd name="connsiteY5" fmla="*/ 76459 h 87702"/>
                  <a:gd name="connsiteX6" fmla="*/ 49455 w 53970"/>
                  <a:gd name="connsiteY6" fmla="*/ 75785 h 87702"/>
                  <a:gd name="connsiteX7" fmla="*/ 55527 w 53970"/>
                  <a:gd name="connsiteY7" fmla="*/ 83206 h 87702"/>
                  <a:gd name="connsiteX8" fmla="*/ 50130 w 53970"/>
                  <a:gd name="connsiteY8" fmla="*/ 90627 h 87702"/>
                  <a:gd name="connsiteX9" fmla="*/ 9652 w 53970"/>
                  <a:gd name="connsiteY9" fmla="*/ 90627 h 87702"/>
                  <a:gd name="connsiteX10" fmla="*/ 3580 w 53970"/>
                  <a:gd name="connsiteY10" fmla="*/ 84555 h 87702"/>
                  <a:gd name="connsiteX11" fmla="*/ 3580 w 53970"/>
                  <a:gd name="connsiteY11" fmla="*/ 47450 h 87702"/>
                  <a:gd name="connsiteX12" fmla="*/ 3580 w 53970"/>
                  <a:gd name="connsiteY12" fmla="*/ 47450 h 8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70" h="87702">
                    <a:moveTo>
                      <a:pt x="3580" y="47450"/>
                    </a:moveTo>
                    <a:cubicBezTo>
                      <a:pt x="3580" y="34632"/>
                      <a:pt x="4254" y="21814"/>
                      <a:pt x="3580" y="9670"/>
                    </a:cubicBezTo>
                    <a:cubicBezTo>
                      <a:pt x="3580" y="2924"/>
                      <a:pt x="6953" y="3599"/>
                      <a:pt x="11001" y="3599"/>
                    </a:cubicBezTo>
                    <a:cubicBezTo>
                      <a:pt x="15049" y="3599"/>
                      <a:pt x="19096" y="2924"/>
                      <a:pt x="18422" y="9670"/>
                    </a:cubicBezTo>
                    <a:cubicBezTo>
                      <a:pt x="17747" y="28560"/>
                      <a:pt x="19096" y="48125"/>
                      <a:pt x="18422" y="67014"/>
                    </a:cubicBezTo>
                    <a:cubicBezTo>
                      <a:pt x="17747" y="75785"/>
                      <a:pt x="21120" y="77809"/>
                      <a:pt x="28541" y="76459"/>
                    </a:cubicBezTo>
                    <a:cubicBezTo>
                      <a:pt x="35288" y="75785"/>
                      <a:pt x="42709" y="76459"/>
                      <a:pt x="49455" y="75785"/>
                    </a:cubicBezTo>
                    <a:cubicBezTo>
                      <a:pt x="55527" y="75110"/>
                      <a:pt x="55527" y="78483"/>
                      <a:pt x="55527" y="83206"/>
                    </a:cubicBezTo>
                    <a:cubicBezTo>
                      <a:pt x="55527" y="87254"/>
                      <a:pt x="56876" y="91301"/>
                      <a:pt x="50130" y="90627"/>
                    </a:cubicBezTo>
                    <a:cubicBezTo>
                      <a:pt x="36637" y="89952"/>
                      <a:pt x="23144" y="90627"/>
                      <a:pt x="9652" y="90627"/>
                    </a:cubicBezTo>
                    <a:cubicBezTo>
                      <a:pt x="4929" y="90627"/>
                      <a:pt x="3580" y="89278"/>
                      <a:pt x="3580" y="84555"/>
                    </a:cubicBezTo>
                    <a:cubicBezTo>
                      <a:pt x="4254" y="72412"/>
                      <a:pt x="3580" y="60268"/>
                      <a:pt x="3580" y="47450"/>
                    </a:cubicBezTo>
                    <a:cubicBezTo>
                      <a:pt x="3580" y="47450"/>
                      <a:pt x="3580" y="47450"/>
                      <a:pt x="3580" y="47450"/>
                    </a:cubicBezTo>
                    <a:close/>
                  </a:path>
                </a:pathLst>
              </a:custGeom>
              <a:solidFill>
                <a:srgbClr val="0A0A0A"/>
              </a:solidFill>
              <a:ln w="6739" cap="flat">
                <a:noFill/>
                <a:prstDash val="solid"/>
                <a:miter/>
              </a:ln>
            </p:spPr>
            <p:txBody>
              <a:bodyPr rtlCol="0" anchor="ctr"/>
              <a:lstStyle/>
              <a:p>
                <a:endParaRPr lang="fr-FR"/>
              </a:p>
            </p:txBody>
          </p:sp>
          <p:sp>
            <p:nvSpPr>
              <p:cNvPr id="71" name="Forme libre : forme 72">
                <a:extLst>
                  <a:ext uri="{FF2B5EF4-FFF2-40B4-BE49-F238E27FC236}">
                    <a16:creationId xmlns:a16="http://schemas.microsoft.com/office/drawing/2014/main" id="{ECF9225A-BC99-4566-8AFB-5622F8297C4C}"/>
                  </a:ext>
                </a:extLst>
              </p:cNvPr>
              <p:cNvSpPr/>
              <p:nvPr/>
            </p:nvSpPr>
            <p:spPr>
              <a:xfrm>
                <a:off x="1481324" y="5473137"/>
                <a:ext cx="69929" cy="113635"/>
              </a:xfrm>
              <a:custGeom>
                <a:avLst/>
                <a:gdLst>
                  <a:gd name="connsiteX0" fmla="*/ 3580 w 53970"/>
                  <a:gd name="connsiteY0" fmla="*/ 46779 h 87702"/>
                  <a:gd name="connsiteX1" fmla="*/ 3580 w 53970"/>
                  <a:gd name="connsiteY1" fmla="*/ 8999 h 87702"/>
                  <a:gd name="connsiteX2" fmla="*/ 11676 w 53970"/>
                  <a:gd name="connsiteY2" fmla="*/ 3602 h 87702"/>
                  <a:gd name="connsiteX3" fmla="*/ 18422 w 53970"/>
                  <a:gd name="connsiteY3" fmla="*/ 8999 h 87702"/>
                  <a:gd name="connsiteX4" fmla="*/ 18422 w 53970"/>
                  <a:gd name="connsiteY4" fmla="*/ 69717 h 87702"/>
                  <a:gd name="connsiteX5" fmla="*/ 25168 w 53970"/>
                  <a:gd name="connsiteY5" fmla="*/ 76463 h 87702"/>
                  <a:gd name="connsiteX6" fmla="*/ 50804 w 53970"/>
                  <a:gd name="connsiteY6" fmla="*/ 76463 h 87702"/>
                  <a:gd name="connsiteX7" fmla="*/ 55527 w 53970"/>
                  <a:gd name="connsiteY7" fmla="*/ 83884 h 87702"/>
                  <a:gd name="connsiteX8" fmla="*/ 51479 w 53970"/>
                  <a:gd name="connsiteY8" fmla="*/ 90630 h 87702"/>
                  <a:gd name="connsiteX9" fmla="*/ 9652 w 53970"/>
                  <a:gd name="connsiteY9" fmla="*/ 90630 h 87702"/>
                  <a:gd name="connsiteX10" fmla="*/ 4255 w 53970"/>
                  <a:gd name="connsiteY10" fmla="*/ 85233 h 87702"/>
                  <a:gd name="connsiteX11" fmla="*/ 3580 w 53970"/>
                  <a:gd name="connsiteY11" fmla="*/ 46779 h 87702"/>
                  <a:gd name="connsiteX12" fmla="*/ 3580 w 53970"/>
                  <a:gd name="connsiteY12" fmla="*/ 46779 h 8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70" h="87702">
                    <a:moveTo>
                      <a:pt x="3580" y="46779"/>
                    </a:moveTo>
                    <a:cubicBezTo>
                      <a:pt x="3580" y="33961"/>
                      <a:pt x="3580" y="21143"/>
                      <a:pt x="3580" y="8999"/>
                    </a:cubicBezTo>
                    <a:cubicBezTo>
                      <a:pt x="3580" y="1578"/>
                      <a:pt x="8302" y="4277"/>
                      <a:pt x="11676" y="3602"/>
                    </a:cubicBezTo>
                    <a:cubicBezTo>
                      <a:pt x="15723" y="3602"/>
                      <a:pt x="19097" y="2928"/>
                      <a:pt x="18422" y="8999"/>
                    </a:cubicBezTo>
                    <a:cubicBezTo>
                      <a:pt x="18422" y="29238"/>
                      <a:pt x="18422" y="49478"/>
                      <a:pt x="18422" y="69717"/>
                    </a:cubicBezTo>
                    <a:cubicBezTo>
                      <a:pt x="18422" y="75114"/>
                      <a:pt x="19771" y="77138"/>
                      <a:pt x="25168" y="76463"/>
                    </a:cubicBezTo>
                    <a:cubicBezTo>
                      <a:pt x="33939" y="75788"/>
                      <a:pt x="42709" y="76463"/>
                      <a:pt x="50804" y="76463"/>
                    </a:cubicBezTo>
                    <a:cubicBezTo>
                      <a:pt x="57551" y="76463"/>
                      <a:pt x="55527" y="81185"/>
                      <a:pt x="55527" y="83884"/>
                    </a:cubicBezTo>
                    <a:cubicBezTo>
                      <a:pt x="55527" y="86583"/>
                      <a:pt x="57551" y="91305"/>
                      <a:pt x="51479" y="90630"/>
                    </a:cubicBezTo>
                    <a:cubicBezTo>
                      <a:pt x="37312" y="90630"/>
                      <a:pt x="23144" y="90630"/>
                      <a:pt x="9652" y="90630"/>
                    </a:cubicBezTo>
                    <a:cubicBezTo>
                      <a:pt x="5604" y="90630"/>
                      <a:pt x="4255" y="89281"/>
                      <a:pt x="4255" y="85233"/>
                    </a:cubicBezTo>
                    <a:cubicBezTo>
                      <a:pt x="4255" y="73090"/>
                      <a:pt x="3580" y="60272"/>
                      <a:pt x="3580" y="46779"/>
                    </a:cubicBezTo>
                    <a:cubicBezTo>
                      <a:pt x="3580" y="46779"/>
                      <a:pt x="3580" y="46779"/>
                      <a:pt x="3580" y="46779"/>
                    </a:cubicBezTo>
                    <a:close/>
                  </a:path>
                </a:pathLst>
              </a:custGeom>
              <a:solidFill>
                <a:srgbClr val="060606"/>
              </a:solidFill>
              <a:ln w="6739" cap="flat">
                <a:noFill/>
                <a:prstDash val="solid"/>
                <a:miter/>
              </a:ln>
            </p:spPr>
            <p:txBody>
              <a:bodyPr rtlCol="0" anchor="ctr"/>
              <a:lstStyle/>
              <a:p>
                <a:endParaRPr lang="fr-FR"/>
              </a:p>
            </p:txBody>
          </p:sp>
          <p:sp>
            <p:nvSpPr>
              <p:cNvPr id="72" name="Forme libre : forme 73">
                <a:extLst>
                  <a:ext uri="{FF2B5EF4-FFF2-40B4-BE49-F238E27FC236}">
                    <a16:creationId xmlns:a16="http://schemas.microsoft.com/office/drawing/2014/main" id="{DE195704-AEDD-494F-8F6E-75473CE8769F}"/>
                  </a:ext>
                </a:extLst>
              </p:cNvPr>
              <p:cNvSpPr/>
              <p:nvPr/>
            </p:nvSpPr>
            <p:spPr>
              <a:xfrm>
                <a:off x="2374666" y="5468653"/>
                <a:ext cx="26223" cy="122375"/>
              </a:xfrm>
              <a:custGeom>
                <a:avLst/>
                <a:gdLst>
                  <a:gd name="connsiteX0" fmla="*/ 19097 w 20239"/>
                  <a:gd name="connsiteY0" fmla="*/ 48216 h 94449"/>
                  <a:gd name="connsiteX1" fmla="*/ 19097 w 20239"/>
                  <a:gd name="connsiteY1" fmla="*/ 85996 h 94449"/>
                  <a:gd name="connsiteX2" fmla="*/ 11676 w 20239"/>
                  <a:gd name="connsiteY2" fmla="*/ 91393 h 94449"/>
                  <a:gd name="connsiteX3" fmla="*/ 3580 w 20239"/>
                  <a:gd name="connsiteY3" fmla="*/ 85996 h 94449"/>
                  <a:gd name="connsiteX4" fmla="*/ 3580 w 20239"/>
                  <a:gd name="connsiteY4" fmla="*/ 9087 h 94449"/>
                  <a:gd name="connsiteX5" fmla="*/ 11676 w 20239"/>
                  <a:gd name="connsiteY5" fmla="*/ 3690 h 94449"/>
                  <a:gd name="connsiteX6" fmla="*/ 19097 w 20239"/>
                  <a:gd name="connsiteY6" fmla="*/ 9087 h 94449"/>
                  <a:gd name="connsiteX7" fmla="*/ 19097 w 20239"/>
                  <a:gd name="connsiteY7" fmla="*/ 48216 h 94449"/>
                  <a:gd name="connsiteX8" fmla="*/ 19097 w 20239"/>
                  <a:gd name="connsiteY8" fmla="*/ 4821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39" h="94449">
                    <a:moveTo>
                      <a:pt x="19097" y="48216"/>
                    </a:moveTo>
                    <a:cubicBezTo>
                      <a:pt x="19097" y="61034"/>
                      <a:pt x="18422" y="73852"/>
                      <a:pt x="19097" y="85996"/>
                    </a:cubicBezTo>
                    <a:cubicBezTo>
                      <a:pt x="19097" y="92067"/>
                      <a:pt x="15723" y="91393"/>
                      <a:pt x="11676" y="91393"/>
                    </a:cubicBezTo>
                    <a:cubicBezTo>
                      <a:pt x="8302" y="91393"/>
                      <a:pt x="3580" y="92742"/>
                      <a:pt x="3580" y="85996"/>
                    </a:cubicBezTo>
                    <a:cubicBezTo>
                      <a:pt x="3580" y="60359"/>
                      <a:pt x="3580" y="34723"/>
                      <a:pt x="3580" y="9087"/>
                    </a:cubicBezTo>
                    <a:cubicBezTo>
                      <a:pt x="3580" y="2341"/>
                      <a:pt x="7628" y="3690"/>
                      <a:pt x="11676" y="3690"/>
                    </a:cubicBezTo>
                    <a:cubicBezTo>
                      <a:pt x="15723" y="3690"/>
                      <a:pt x="19097" y="3015"/>
                      <a:pt x="19097" y="9087"/>
                    </a:cubicBezTo>
                    <a:cubicBezTo>
                      <a:pt x="18422" y="22580"/>
                      <a:pt x="18422" y="35398"/>
                      <a:pt x="19097" y="48216"/>
                    </a:cubicBezTo>
                    <a:cubicBezTo>
                      <a:pt x="18422" y="48216"/>
                      <a:pt x="19097" y="48216"/>
                      <a:pt x="19097" y="48216"/>
                    </a:cubicBezTo>
                    <a:close/>
                  </a:path>
                </a:pathLst>
              </a:custGeom>
              <a:solidFill>
                <a:srgbClr val="080808"/>
              </a:solidFill>
              <a:ln w="6739" cap="flat">
                <a:noFill/>
                <a:prstDash val="solid"/>
                <a:miter/>
              </a:ln>
            </p:spPr>
            <p:txBody>
              <a:bodyPr rtlCol="0" anchor="ctr"/>
              <a:lstStyle/>
              <a:p>
                <a:endParaRPr lang="fr-FR"/>
              </a:p>
            </p:txBody>
          </p:sp>
          <p:sp>
            <p:nvSpPr>
              <p:cNvPr id="73" name="Forme libre : forme 74">
                <a:extLst>
                  <a:ext uri="{FF2B5EF4-FFF2-40B4-BE49-F238E27FC236}">
                    <a16:creationId xmlns:a16="http://schemas.microsoft.com/office/drawing/2014/main" id="{AD039054-E24C-41F4-B6EC-DFB87C65E0BA}"/>
                  </a:ext>
                </a:extLst>
              </p:cNvPr>
              <p:cNvSpPr/>
              <p:nvPr/>
            </p:nvSpPr>
            <p:spPr>
              <a:xfrm>
                <a:off x="3497025" y="5464930"/>
                <a:ext cx="26223" cy="122375"/>
              </a:xfrm>
              <a:custGeom>
                <a:avLst/>
                <a:gdLst>
                  <a:gd name="connsiteX0" fmla="*/ 19097 w 20239"/>
                  <a:gd name="connsiteY0" fmla="*/ 47041 h 94449"/>
                  <a:gd name="connsiteX1" fmla="*/ 19097 w 20239"/>
                  <a:gd name="connsiteY1" fmla="*/ 86170 h 94449"/>
                  <a:gd name="connsiteX2" fmla="*/ 12350 w 20239"/>
                  <a:gd name="connsiteY2" fmla="*/ 90893 h 94449"/>
                  <a:gd name="connsiteX3" fmla="*/ 3580 w 20239"/>
                  <a:gd name="connsiteY3" fmla="*/ 86170 h 94449"/>
                  <a:gd name="connsiteX4" fmla="*/ 3580 w 20239"/>
                  <a:gd name="connsiteY4" fmla="*/ 8587 h 94449"/>
                  <a:gd name="connsiteX5" fmla="*/ 11001 w 20239"/>
                  <a:gd name="connsiteY5" fmla="*/ 3865 h 94449"/>
                  <a:gd name="connsiteX6" fmla="*/ 18422 w 20239"/>
                  <a:gd name="connsiteY6" fmla="*/ 8587 h 94449"/>
                  <a:gd name="connsiteX7" fmla="*/ 19097 w 20239"/>
                  <a:gd name="connsiteY7" fmla="*/ 47041 h 94449"/>
                  <a:gd name="connsiteX8" fmla="*/ 19097 w 20239"/>
                  <a:gd name="connsiteY8" fmla="*/ 4704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39" h="94449">
                    <a:moveTo>
                      <a:pt x="19097" y="47041"/>
                    </a:moveTo>
                    <a:cubicBezTo>
                      <a:pt x="19097" y="59859"/>
                      <a:pt x="19097" y="72677"/>
                      <a:pt x="19097" y="86170"/>
                    </a:cubicBezTo>
                    <a:cubicBezTo>
                      <a:pt x="19097" y="91567"/>
                      <a:pt x="16398" y="91567"/>
                      <a:pt x="12350" y="90893"/>
                    </a:cubicBezTo>
                    <a:cubicBezTo>
                      <a:pt x="8977" y="90218"/>
                      <a:pt x="3580" y="93591"/>
                      <a:pt x="3580" y="86170"/>
                    </a:cubicBezTo>
                    <a:cubicBezTo>
                      <a:pt x="3580" y="60534"/>
                      <a:pt x="3580" y="34223"/>
                      <a:pt x="3580" y="8587"/>
                    </a:cubicBezTo>
                    <a:cubicBezTo>
                      <a:pt x="3580" y="1841"/>
                      <a:pt x="7628" y="3865"/>
                      <a:pt x="11001" y="3865"/>
                    </a:cubicBezTo>
                    <a:cubicBezTo>
                      <a:pt x="14374" y="3865"/>
                      <a:pt x="19097" y="1841"/>
                      <a:pt x="18422" y="8587"/>
                    </a:cubicBezTo>
                    <a:cubicBezTo>
                      <a:pt x="18422" y="21405"/>
                      <a:pt x="18422" y="34223"/>
                      <a:pt x="19097" y="47041"/>
                    </a:cubicBezTo>
                    <a:cubicBezTo>
                      <a:pt x="18422" y="47041"/>
                      <a:pt x="19097" y="47041"/>
                      <a:pt x="19097" y="47041"/>
                    </a:cubicBezTo>
                    <a:close/>
                  </a:path>
                </a:pathLst>
              </a:custGeom>
              <a:solidFill>
                <a:srgbClr val="060606"/>
              </a:solidFill>
              <a:ln w="6739" cap="flat">
                <a:noFill/>
                <a:prstDash val="solid"/>
                <a:miter/>
              </a:ln>
            </p:spPr>
            <p:txBody>
              <a:bodyPr rtlCol="0" anchor="ctr"/>
              <a:lstStyle/>
              <a:p>
                <a:endParaRPr lang="fr-FR"/>
              </a:p>
            </p:txBody>
          </p:sp>
          <p:sp>
            <p:nvSpPr>
              <p:cNvPr id="74" name="Forme libre : forme 75">
                <a:extLst>
                  <a:ext uri="{FF2B5EF4-FFF2-40B4-BE49-F238E27FC236}">
                    <a16:creationId xmlns:a16="http://schemas.microsoft.com/office/drawing/2014/main" id="{7CCB7BC2-B5E5-43FD-A11B-3E3CB6F0BB25}"/>
                  </a:ext>
                </a:extLst>
              </p:cNvPr>
              <p:cNvSpPr/>
              <p:nvPr/>
            </p:nvSpPr>
            <p:spPr>
              <a:xfrm>
                <a:off x="3634261" y="5464056"/>
                <a:ext cx="26223" cy="122375"/>
              </a:xfrm>
              <a:custGeom>
                <a:avLst/>
                <a:gdLst>
                  <a:gd name="connsiteX0" fmla="*/ 18422 w 20239"/>
                  <a:gd name="connsiteY0" fmla="*/ 47041 h 94449"/>
                  <a:gd name="connsiteX1" fmla="*/ 18422 w 20239"/>
                  <a:gd name="connsiteY1" fmla="*/ 86170 h 94449"/>
                  <a:gd name="connsiteX2" fmla="*/ 11676 w 20239"/>
                  <a:gd name="connsiteY2" fmla="*/ 91567 h 94449"/>
                  <a:gd name="connsiteX3" fmla="*/ 3580 w 20239"/>
                  <a:gd name="connsiteY3" fmla="*/ 86170 h 94449"/>
                  <a:gd name="connsiteX4" fmla="*/ 3580 w 20239"/>
                  <a:gd name="connsiteY4" fmla="*/ 9262 h 94449"/>
                  <a:gd name="connsiteX5" fmla="*/ 10326 w 20239"/>
                  <a:gd name="connsiteY5" fmla="*/ 3865 h 94449"/>
                  <a:gd name="connsiteX6" fmla="*/ 18422 w 20239"/>
                  <a:gd name="connsiteY6" fmla="*/ 8587 h 94449"/>
                  <a:gd name="connsiteX7" fmla="*/ 18422 w 20239"/>
                  <a:gd name="connsiteY7" fmla="*/ 47041 h 94449"/>
                  <a:gd name="connsiteX8" fmla="*/ 18422 w 20239"/>
                  <a:gd name="connsiteY8" fmla="*/ 4704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39" h="94449">
                    <a:moveTo>
                      <a:pt x="18422" y="47041"/>
                    </a:moveTo>
                    <a:cubicBezTo>
                      <a:pt x="18422" y="59859"/>
                      <a:pt x="18422" y="72677"/>
                      <a:pt x="18422" y="86170"/>
                    </a:cubicBezTo>
                    <a:cubicBezTo>
                      <a:pt x="18422" y="92242"/>
                      <a:pt x="15723" y="92242"/>
                      <a:pt x="11676" y="91567"/>
                    </a:cubicBezTo>
                    <a:cubicBezTo>
                      <a:pt x="8302" y="91567"/>
                      <a:pt x="3580" y="93591"/>
                      <a:pt x="3580" y="86170"/>
                    </a:cubicBezTo>
                    <a:cubicBezTo>
                      <a:pt x="3580" y="60534"/>
                      <a:pt x="3580" y="34898"/>
                      <a:pt x="3580" y="9262"/>
                    </a:cubicBezTo>
                    <a:cubicBezTo>
                      <a:pt x="3580" y="3190"/>
                      <a:pt x="6953" y="3865"/>
                      <a:pt x="10326" y="3865"/>
                    </a:cubicBezTo>
                    <a:cubicBezTo>
                      <a:pt x="13699" y="3865"/>
                      <a:pt x="18422" y="1841"/>
                      <a:pt x="18422" y="8587"/>
                    </a:cubicBezTo>
                    <a:cubicBezTo>
                      <a:pt x="17747" y="21405"/>
                      <a:pt x="17747" y="34223"/>
                      <a:pt x="18422" y="47041"/>
                    </a:cubicBezTo>
                    <a:cubicBezTo>
                      <a:pt x="17747" y="47041"/>
                      <a:pt x="18422" y="47041"/>
                      <a:pt x="18422" y="47041"/>
                    </a:cubicBezTo>
                    <a:close/>
                  </a:path>
                </a:pathLst>
              </a:custGeom>
              <a:solidFill>
                <a:srgbClr val="060606"/>
              </a:solidFill>
              <a:ln w="6739" cap="flat">
                <a:noFill/>
                <a:prstDash val="solid"/>
                <a:miter/>
              </a:ln>
            </p:spPr>
            <p:txBody>
              <a:bodyPr rtlCol="0" anchor="ctr"/>
              <a:lstStyle/>
              <a:p>
                <a:endParaRPr lang="fr-FR"/>
              </a:p>
            </p:txBody>
          </p:sp>
          <p:sp>
            <p:nvSpPr>
              <p:cNvPr id="75" name="Forme libre : forme 76">
                <a:extLst>
                  <a:ext uri="{FF2B5EF4-FFF2-40B4-BE49-F238E27FC236}">
                    <a16:creationId xmlns:a16="http://schemas.microsoft.com/office/drawing/2014/main" id="{13FD615B-EA24-4448-BB3E-812765E71279}"/>
                  </a:ext>
                </a:extLst>
              </p:cNvPr>
              <p:cNvSpPr/>
              <p:nvPr/>
            </p:nvSpPr>
            <p:spPr>
              <a:xfrm>
                <a:off x="4407849" y="5459912"/>
                <a:ext cx="26223" cy="122375"/>
              </a:xfrm>
              <a:custGeom>
                <a:avLst/>
                <a:gdLst>
                  <a:gd name="connsiteX0" fmla="*/ 18422 w 20239"/>
                  <a:gd name="connsiteY0" fmla="*/ 48216 h 94449"/>
                  <a:gd name="connsiteX1" fmla="*/ 18422 w 20239"/>
                  <a:gd name="connsiteY1" fmla="*/ 85996 h 94449"/>
                  <a:gd name="connsiteX2" fmla="*/ 11675 w 20239"/>
                  <a:gd name="connsiteY2" fmla="*/ 91393 h 94449"/>
                  <a:gd name="connsiteX3" fmla="*/ 3580 w 20239"/>
                  <a:gd name="connsiteY3" fmla="*/ 85996 h 94449"/>
                  <a:gd name="connsiteX4" fmla="*/ 3580 w 20239"/>
                  <a:gd name="connsiteY4" fmla="*/ 9087 h 94449"/>
                  <a:gd name="connsiteX5" fmla="*/ 11675 w 20239"/>
                  <a:gd name="connsiteY5" fmla="*/ 3690 h 94449"/>
                  <a:gd name="connsiteX6" fmla="*/ 19096 w 20239"/>
                  <a:gd name="connsiteY6" fmla="*/ 9087 h 94449"/>
                  <a:gd name="connsiteX7" fmla="*/ 18422 w 20239"/>
                  <a:gd name="connsiteY7" fmla="*/ 48216 h 94449"/>
                  <a:gd name="connsiteX8" fmla="*/ 18422 w 20239"/>
                  <a:gd name="connsiteY8" fmla="*/ 4821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39" h="94449">
                    <a:moveTo>
                      <a:pt x="18422" y="48216"/>
                    </a:moveTo>
                    <a:cubicBezTo>
                      <a:pt x="18422" y="61034"/>
                      <a:pt x="17747" y="73852"/>
                      <a:pt x="18422" y="85996"/>
                    </a:cubicBezTo>
                    <a:cubicBezTo>
                      <a:pt x="18422" y="92067"/>
                      <a:pt x="15049" y="91393"/>
                      <a:pt x="11675" y="91393"/>
                    </a:cubicBezTo>
                    <a:cubicBezTo>
                      <a:pt x="8302" y="91393"/>
                      <a:pt x="3580" y="93417"/>
                      <a:pt x="3580" y="85996"/>
                    </a:cubicBezTo>
                    <a:cubicBezTo>
                      <a:pt x="3580" y="60359"/>
                      <a:pt x="3580" y="34723"/>
                      <a:pt x="3580" y="9087"/>
                    </a:cubicBezTo>
                    <a:cubicBezTo>
                      <a:pt x="3580" y="2341"/>
                      <a:pt x="7628" y="3690"/>
                      <a:pt x="11675" y="3690"/>
                    </a:cubicBezTo>
                    <a:cubicBezTo>
                      <a:pt x="15049" y="3690"/>
                      <a:pt x="19096" y="2341"/>
                      <a:pt x="19096" y="9087"/>
                    </a:cubicBezTo>
                    <a:cubicBezTo>
                      <a:pt x="17747" y="22580"/>
                      <a:pt x="18422" y="35398"/>
                      <a:pt x="18422" y="48216"/>
                    </a:cubicBezTo>
                    <a:cubicBezTo>
                      <a:pt x="18422" y="48216"/>
                      <a:pt x="18422" y="48216"/>
                      <a:pt x="18422" y="48216"/>
                    </a:cubicBezTo>
                    <a:close/>
                  </a:path>
                </a:pathLst>
              </a:custGeom>
              <a:solidFill>
                <a:srgbClr val="060606"/>
              </a:solidFill>
              <a:ln w="6739" cap="flat">
                <a:noFill/>
                <a:prstDash val="solid"/>
                <a:miter/>
              </a:ln>
            </p:spPr>
            <p:txBody>
              <a:bodyPr rtlCol="0" anchor="ctr"/>
              <a:lstStyle/>
              <a:p>
                <a:endParaRPr lang="fr-FR"/>
              </a:p>
            </p:txBody>
          </p:sp>
          <p:sp>
            <p:nvSpPr>
              <p:cNvPr id="76" name="Forme libre : forme 77">
                <a:extLst>
                  <a:ext uri="{FF2B5EF4-FFF2-40B4-BE49-F238E27FC236}">
                    <a16:creationId xmlns:a16="http://schemas.microsoft.com/office/drawing/2014/main" id="{4AC20DDF-9180-4804-B55E-FD7A29859E90}"/>
                  </a:ext>
                </a:extLst>
              </p:cNvPr>
              <p:cNvSpPr/>
              <p:nvPr/>
            </p:nvSpPr>
            <p:spPr>
              <a:xfrm>
                <a:off x="3855393" y="5259008"/>
                <a:ext cx="26223" cy="43706"/>
              </a:xfrm>
              <a:custGeom>
                <a:avLst/>
                <a:gdLst>
                  <a:gd name="connsiteX0" fmla="*/ 18436 w 20239"/>
                  <a:gd name="connsiteY0" fmla="*/ 11676 h 33731"/>
                  <a:gd name="connsiteX1" fmla="*/ 8316 w 20239"/>
                  <a:gd name="connsiteY1" fmla="*/ 29891 h 33731"/>
                  <a:gd name="connsiteX2" fmla="*/ 4943 w 20239"/>
                  <a:gd name="connsiteY2" fmla="*/ 28541 h 33731"/>
                  <a:gd name="connsiteX3" fmla="*/ 3594 w 20239"/>
                  <a:gd name="connsiteY3" fmla="*/ 12350 h 33731"/>
                  <a:gd name="connsiteX4" fmla="*/ 11015 w 20239"/>
                  <a:gd name="connsiteY4" fmla="*/ 3580 h 33731"/>
                  <a:gd name="connsiteX5" fmla="*/ 18436 w 20239"/>
                  <a:gd name="connsiteY5" fmla="*/ 11676 h 3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39" h="33731">
                    <a:moveTo>
                      <a:pt x="18436" y="11676"/>
                    </a:moveTo>
                    <a:cubicBezTo>
                      <a:pt x="20460" y="20446"/>
                      <a:pt x="13039" y="24494"/>
                      <a:pt x="8316" y="29891"/>
                    </a:cubicBezTo>
                    <a:cubicBezTo>
                      <a:pt x="6967" y="31915"/>
                      <a:pt x="3594" y="30565"/>
                      <a:pt x="4943" y="28541"/>
                    </a:cubicBezTo>
                    <a:cubicBezTo>
                      <a:pt x="8991" y="22470"/>
                      <a:pt x="3594" y="17747"/>
                      <a:pt x="3594" y="12350"/>
                    </a:cubicBezTo>
                    <a:cubicBezTo>
                      <a:pt x="3594" y="6953"/>
                      <a:pt x="2919" y="3580"/>
                      <a:pt x="11015" y="3580"/>
                    </a:cubicBezTo>
                    <a:cubicBezTo>
                      <a:pt x="17761" y="3580"/>
                      <a:pt x="19785" y="6278"/>
                      <a:pt x="18436" y="11676"/>
                    </a:cubicBezTo>
                    <a:close/>
                  </a:path>
                </a:pathLst>
              </a:custGeom>
              <a:solidFill>
                <a:srgbClr val="0C0C0C"/>
              </a:solidFill>
              <a:ln w="6739" cap="flat">
                <a:noFill/>
                <a:prstDash val="solid"/>
                <a:miter/>
              </a:ln>
            </p:spPr>
            <p:txBody>
              <a:bodyPr rtlCol="0" anchor="ctr"/>
              <a:lstStyle/>
              <a:p>
                <a:endParaRPr lang="fr-FR"/>
              </a:p>
            </p:txBody>
          </p:sp>
          <p:sp>
            <p:nvSpPr>
              <p:cNvPr id="77" name="Forme libre : forme 78">
                <a:extLst>
                  <a:ext uri="{FF2B5EF4-FFF2-40B4-BE49-F238E27FC236}">
                    <a16:creationId xmlns:a16="http://schemas.microsoft.com/office/drawing/2014/main" id="{AF634A08-5383-4645-AC50-43F67344FF2D}"/>
                  </a:ext>
                </a:extLst>
              </p:cNvPr>
              <p:cNvSpPr/>
              <p:nvPr/>
            </p:nvSpPr>
            <p:spPr>
              <a:xfrm>
                <a:off x="1540655" y="5465026"/>
                <a:ext cx="26223" cy="43706"/>
              </a:xfrm>
              <a:custGeom>
                <a:avLst/>
                <a:gdLst>
                  <a:gd name="connsiteX0" fmla="*/ 19181 w 20239"/>
                  <a:gd name="connsiteY0" fmla="*/ 12561 h 33731"/>
                  <a:gd name="connsiteX1" fmla="*/ 8387 w 20239"/>
                  <a:gd name="connsiteY1" fmla="*/ 30101 h 33731"/>
                  <a:gd name="connsiteX2" fmla="*/ 5013 w 20239"/>
                  <a:gd name="connsiteY2" fmla="*/ 28752 h 33731"/>
                  <a:gd name="connsiteX3" fmla="*/ 3664 w 20239"/>
                  <a:gd name="connsiteY3" fmla="*/ 12561 h 33731"/>
                  <a:gd name="connsiteX4" fmla="*/ 10411 w 20239"/>
                  <a:gd name="connsiteY4" fmla="*/ 3790 h 33731"/>
                  <a:gd name="connsiteX5" fmla="*/ 19181 w 20239"/>
                  <a:gd name="connsiteY5" fmla="*/ 12561 h 3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39" h="33731">
                    <a:moveTo>
                      <a:pt x="19181" y="12561"/>
                    </a:moveTo>
                    <a:cubicBezTo>
                      <a:pt x="20530" y="21331"/>
                      <a:pt x="13109" y="24704"/>
                      <a:pt x="8387" y="30101"/>
                    </a:cubicBezTo>
                    <a:cubicBezTo>
                      <a:pt x="7037" y="31450"/>
                      <a:pt x="4339" y="30101"/>
                      <a:pt x="5013" y="28752"/>
                    </a:cubicBezTo>
                    <a:cubicBezTo>
                      <a:pt x="9736" y="22680"/>
                      <a:pt x="3664" y="17958"/>
                      <a:pt x="3664" y="12561"/>
                    </a:cubicBezTo>
                    <a:cubicBezTo>
                      <a:pt x="3664" y="7838"/>
                      <a:pt x="2315" y="2441"/>
                      <a:pt x="10411" y="3790"/>
                    </a:cubicBezTo>
                    <a:cubicBezTo>
                      <a:pt x="19181" y="3790"/>
                      <a:pt x="19181" y="3116"/>
                      <a:pt x="19181" y="12561"/>
                    </a:cubicBezTo>
                    <a:close/>
                  </a:path>
                </a:pathLst>
              </a:custGeom>
              <a:solidFill>
                <a:srgbClr val="0C0C0C"/>
              </a:solidFill>
              <a:ln w="6739" cap="flat">
                <a:noFill/>
                <a:prstDash val="solid"/>
                <a:miter/>
              </a:ln>
            </p:spPr>
            <p:txBody>
              <a:bodyPr rtlCol="0" anchor="ctr"/>
              <a:lstStyle/>
              <a:p>
                <a:endParaRPr lang="fr-FR"/>
              </a:p>
            </p:txBody>
          </p:sp>
        </p:grpSp>
        <p:grpSp>
          <p:nvGrpSpPr>
            <p:cNvPr id="8" name="Groupe 7">
              <a:extLst>
                <a:ext uri="{FF2B5EF4-FFF2-40B4-BE49-F238E27FC236}">
                  <a16:creationId xmlns:a16="http://schemas.microsoft.com/office/drawing/2014/main" id="{04B082EC-D626-4B02-9A72-A810B88AEE32}"/>
                </a:ext>
              </a:extLst>
            </p:cNvPr>
            <p:cNvGrpSpPr/>
            <p:nvPr/>
          </p:nvGrpSpPr>
          <p:grpSpPr>
            <a:xfrm>
              <a:off x="2011910" y="4320880"/>
              <a:ext cx="2377584" cy="1076103"/>
              <a:chOff x="2011910" y="4320880"/>
              <a:chExt cx="2377584" cy="1076103"/>
            </a:xfrm>
          </p:grpSpPr>
          <p:sp>
            <p:nvSpPr>
              <p:cNvPr id="9" name="Forme libre : forme 6">
                <a:extLst>
                  <a:ext uri="{FF2B5EF4-FFF2-40B4-BE49-F238E27FC236}">
                    <a16:creationId xmlns:a16="http://schemas.microsoft.com/office/drawing/2014/main" id="{D285738C-FC45-413D-8A0A-B97BFDD5ECE2}"/>
                  </a:ext>
                </a:extLst>
              </p:cNvPr>
              <p:cNvSpPr/>
              <p:nvPr/>
            </p:nvSpPr>
            <p:spPr>
              <a:xfrm>
                <a:off x="2011910" y="4527378"/>
                <a:ext cx="437056" cy="568173"/>
              </a:xfrm>
              <a:custGeom>
                <a:avLst/>
                <a:gdLst>
                  <a:gd name="connsiteX0" fmla="*/ 97354 w 337318"/>
                  <a:gd name="connsiteY0" fmla="*/ 4929 h 438513"/>
                  <a:gd name="connsiteX1" fmla="*/ 195177 w 337318"/>
                  <a:gd name="connsiteY1" fmla="*/ 6278 h 438513"/>
                  <a:gd name="connsiteX2" fmla="*/ 245774 w 337318"/>
                  <a:gd name="connsiteY2" fmla="*/ 19097 h 438513"/>
                  <a:gd name="connsiteX3" fmla="*/ 305817 w 337318"/>
                  <a:gd name="connsiteY3" fmla="*/ 88584 h 438513"/>
                  <a:gd name="connsiteX4" fmla="*/ 284903 w 337318"/>
                  <a:gd name="connsiteY4" fmla="*/ 218114 h 438513"/>
                  <a:gd name="connsiteX5" fmla="*/ 245774 w 337318"/>
                  <a:gd name="connsiteY5" fmla="*/ 253870 h 438513"/>
                  <a:gd name="connsiteX6" fmla="*/ 243076 w 337318"/>
                  <a:gd name="connsiteY6" fmla="*/ 265339 h 438513"/>
                  <a:gd name="connsiteX7" fmla="*/ 334152 w 337318"/>
                  <a:gd name="connsiteY7" fmla="*/ 431299 h 438513"/>
                  <a:gd name="connsiteX8" fmla="*/ 328755 w 337318"/>
                  <a:gd name="connsiteY8" fmla="*/ 440744 h 438513"/>
                  <a:gd name="connsiteX9" fmla="*/ 263989 w 337318"/>
                  <a:gd name="connsiteY9" fmla="*/ 441419 h 438513"/>
                  <a:gd name="connsiteX10" fmla="*/ 251171 w 337318"/>
                  <a:gd name="connsiteY10" fmla="*/ 433998 h 438513"/>
                  <a:gd name="connsiteX11" fmla="*/ 166842 w 337318"/>
                  <a:gd name="connsiteY11" fmla="*/ 285578 h 438513"/>
                  <a:gd name="connsiteX12" fmla="*/ 156722 w 337318"/>
                  <a:gd name="connsiteY12" fmla="*/ 279506 h 438513"/>
                  <a:gd name="connsiteX13" fmla="*/ 93307 w 337318"/>
                  <a:gd name="connsiteY13" fmla="*/ 279506 h 438513"/>
                  <a:gd name="connsiteX14" fmla="*/ 84536 w 337318"/>
                  <a:gd name="connsiteY14" fmla="*/ 287602 h 438513"/>
                  <a:gd name="connsiteX15" fmla="*/ 85211 w 337318"/>
                  <a:gd name="connsiteY15" fmla="*/ 430625 h 438513"/>
                  <a:gd name="connsiteX16" fmla="*/ 74417 w 337318"/>
                  <a:gd name="connsiteY16" fmla="*/ 441419 h 438513"/>
                  <a:gd name="connsiteX17" fmla="*/ 12350 w 337318"/>
                  <a:gd name="connsiteY17" fmla="*/ 441419 h 438513"/>
                  <a:gd name="connsiteX18" fmla="*/ 5604 w 337318"/>
                  <a:gd name="connsiteY18" fmla="*/ 434673 h 438513"/>
                  <a:gd name="connsiteX19" fmla="*/ 3580 w 337318"/>
                  <a:gd name="connsiteY19" fmla="*/ 11001 h 438513"/>
                  <a:gd name="connsiteX20" fmla="*/ 11676 w 337318"/>
                  <a:gd name="connsiteY20" fmla="*/ 3580 h 438513"/>
                  <a:gd name="connsiteX21" fmla="*/ 97354 w 337318"/>
                  <a:gd name="connsiteY21" fmla="*/ 4929 h 438513"/>
                  <a:gd name="connsiteX22" fmla="*/ 85211 w 337318"/>
                  <a:gd name="connsiteY22" fmla="*/ 136483 h 438513"/>
                  <a:gd name="connsiteX23" fmla="*/ 85885 w 337318"/>
                  <a:gd name="connsiteY23" fmla="*/ 136483 h 438513"/>
                  <a:gd name="connsiteX24" fmla="*/ 85885 w 337318"/>
                  <a:gd name="connsiteY24" fmla="*/ 197201 h 438513"/>
                  <a:gd name="connsiteX25" fmla="*/ 91283 w 337318"/>
                  <a:gd name="connsiteY25" fmla="*/ 203947 h 438513"/>
                  <a:gd name="connsiteX26" fmla="*/ 169540 w 337318"/>
                  <a:gd name="connsiteY26" fmla="*/ 202598 h 438513"/>
                  <a:gd name="connsiteX27" fmla="*/ 229583 w 337318"/>
                  <a:gd name="connsiteY27" fmla="*/ 139182 h 438513"/>
                  <a:gd name="connsiteX28" fmla="*/ 212043 w 337318"/>
                  <a:gd name="connsiteY28" fmla="*/ 87909 h 438513"/>
                  <a:gd name="connsiteX29" fmla="*/ 172914 w 337318"/>
                  <a:gd name="connsiteY29" fmla="*/ 72393 h 438513"/>
                  <a:gd name="connsiteX30" fmla="*/ 90608 w 337318"/>
                  <a:gd name="connsiteY30" fmla="*/ 71044 h 438513"/>
                  <a:gd name="connsiteX31" fmla="*/ 85211 w 337318"/>
                  <a:gd name="connsiteY31" fmla="*/ 77115 h 438513"/>
                  <a:gd name="connsiteX32" fmla="*/ 85211 w 337318"/>
                  <a:gd name="connsiteY32" fmla="*/ 136483 h 4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7318" h="438513">
                    <a:moveTo>
                      <a:pt x="97354" y="4929"/>
                    </a:moveTo>
                    <a:cubicBezTo>
                      <a:pt x="129737" y="5604"/>
                      <a:pt x="162794" y="2905"/>
                      <a:pt x="195177" y="6278"/>
                    </a:cubicBezTo>
                    <a:cubicBezTo>
                      <a:pt x="212717" y="8302"/>
                      <a:pt x="229583" y="12350"/>
                      <a:pt x="245774" y="19097"/>
                    </a:cubicBezTo>
                    <a:cubicBezTo>
                      <a:pt x="276808" y="32589"/>
                      <a:pt x="297721" y="55527"/>
                      <a:pt x="305817" y="88584"/>
                    </a:cubicBezTo>
                    <a:cubicBezTo>
                      <a:pt x="317286" y="134459"/>
                      <a:pt x="313913" y="178311"/>
                      <a:pt x="284903" y="218114"/>
                    </a:cubicBezTo>
                    <a:cubicBezTo>
                      <a:pt x="274109" y="232956"/>
                      <a:pt x="260616" y="244425"/>
                      <a:pt x="245774" y="253870"/>
                    </a:cubicBezTo>
                    <a:cubicBezTo>
                      <a:pt x="240377" y="257243"/>
                      <a:pt x="239703" y="259267"/>
                      <a:pt x="243076" y="265339"/>
                    </a:cubicBezTo>
                    <a:cubicBezTo>
                      <a:pt x="273434" y="320659"/>
                      <a:pt x="303793" y="375979"/>
                      <a:pt x="334152" y="431299"/>
                    </a:cubicBezTo>
                    <a:cubicBezTo>
                      <a:pt x="338874" y="440744"/>
                      <a:pt x="338874" y="440744"/>
                      <a:pt x="328755" y="440744"/>
                    </a:cubicBezTo>
                    <a:cubicBezTo>
                      <a:pt x="307166" y="440744"/>
                      <a:pt x="285578" y="440744"/>
                      <a:pt x="263989" y="441419"/>
                    </a:cubicBezTo>
                    <a:cubicBezTo>
                      <a:pt x="257918" y="441419"/>
                      <a:pt x="254545" y="440070"/>
                      <a:pt x="251171" y="433998"/>
                    </a:cubicBezTo>
                    <a:cubicBezTo>
                      <a:pt x="223511" y="384075"/>
                      <a:pt x="195177" y="334826"/>
                      <a:pt x="166842" y="285578"/>
                    </a:cubicBezTo>
                    <a:cubicBezTo>
                      <a:pt x="164143" y="281530"/>
                      <a:pt x="162119" y="279506"/>
                      <a:pt x="156722" y="279506"/>
                    </a:cubicBezTo>
                    <a:cubicBezTo>
                      <a:pt x="135809" y="280181"/>
                      <a:pt x="114895" y="280181"/>
                      <a:pt x="93307" y="279506"/>
                    </a:cubicBezTo>
                    <a:cubicBezTo>
                      <a:pt x="86560" y="279506"/>
                      <a:pt x="84536" y="280856"/>
                      <a:pt x="84536" y="287602"/>
                    </a:cubicBezTo>
                    <a:cubicBezTo>
                      <a:pt x="85211" y="335501"/>
                      <a:pt x="85211" y="383400"/>
                      <a:pt x="85211" y="430625"/>
                    </a:cubicBezTo>
                    <a:cubicBezTo>
                      <a:pt x="85211" y="441419"/>
                      <a:pt x="85211" y="441419"/>
                      <a:pt x="74417" y="441419"/>
                    </a:cubicBezTo>
                    <a:cubicBezTo>
                      <a:pt x="53503" y="441419"/>
                      <a:pt x="32589" y="441419"/>
                      <a:pt x="12350" y="441419"/>
                    </a:cubicBezTo>
                    <a:cubicBezTo>
                      <a:pt x="6953" y="441419"/>
                      <a:pt x="5604" y="440070"/>
                      <a:pt x="5604" y="434673"/>
                    </a:cubicBezTo>
                    <a:cubicBezTo>
                      <a:pt x="4929" y="293674"/>
                      <a:pt x="4255" y="152675"/>
                      <a:pt x="3580" y="11001"/>
                    </a:cubicBezTo>
                    <a:cubicBezTo>
                      <a:pt x="3580" y="4929"/>
                      <a:pt x="5604" y="3580"/>
                      <a:pt x="11676" y="3580"/>
                    </a:cubicBezTo>
                    <a:cubicBezTo>
                      <a:pt x="40685" y="4929"/>
                      <a:pt x="69020" y="4929"/>
                      <a:pt x="97354" y="4929"/>
                    </a:cubicBezTo>
                    <a:close/>
                    <a:moveTo>
                      <a:pt x="85211" y="136483"/>
                    </a:moveTo>
                    <a:cubicBezTo>
                      <a:pt x="85211" y="136483"/>
                      <a:pt x="85885" y="136483"/>
                      <a:pt x="85885" y="136483"/>
                    </a:cubicBezTo>
                    <a:cubicBezTo>
                      <a:pt x="85885" y="156722"/>
                      <a:pt x="85885" y="176962"/>
                      <a:pt x="85885" y="197201"/>
                    </a:cubicBezTo>
                    <a:cubicBezTo>
                      <a:pt x="85885" y="201248"/>
                      <a:pt x="85885" y="203947"/>
                      <a:pt x="91283" y="203947"/>
                    </a:cubicBezTo>
                    <a:cubicBezTo>
                      <a:pt x="117593" y="203272"/>
                      <a:pt x="143904" y="205296"/>
                      <a:pt x="169540" y="202598"/>
                    </a:cubicBezTo>
                    <a:cubicBezTo>
                      <a:pt x="207995" y="198550"/>
                      <a:pt x="228234" y="177636"/>
                      <a:pt x="229583" y="139182"/>
                    </a:cubicBezTo>
                    <a:cubicBezTo>
                      <a:pt x="230258" y="120292"/>
                      <a:pt x="226884" y="102077"/>
                      <a:pt x="212043" y="87909"/>
                    </a:cubicBezTo>
                    <a:cubicBezTo>
                      <a:pt x="201248" y="77790"/>
                      <a:pt x="187081" y="74417"/>
                      <a:pt x="172914" y="72393"/>
                    </a:cubicBezTo>
                    <a:cubicBezTo>
                      <a:pt x="145254" y="69020"/>
                      <a:pt x="118268" y="71718"/>
                      <a:pt x="90608" y="71044"/>
                    </a:cubicBezTo>
                    <a:cubicBezTo>
                      <a:pt x="85211" y="71044"/>
                      <a:pt x="85211" y="73067"/>
                      <a:pt x="85211" y="77115"/>
                    </a:cubicBezTo>
                    <a:cubicBezTo>
                      <a:pt x="85211" y="97354"/>
                      <a:pt x="85211" y="116919"/>
                      <a:pt x="85211" y="136483"/>
                    </a:cubicBezTo>
                    <a:close/>
                  </a:path>
                </a:pathLst>
              </a:custGeom>
              <a:solidFill>
                <a:schemeClr val="accent3"/>
              </a:solidFill>
              <a:ln w="6739" cap="flat">
                <a:noFill/>
                <a:prstDash val="solid"/>
                <a:miter/>
              </a:ln>
            </p:spPr>
            <p:txBody>
              <a:bodyPr rtlCol="0" anchor="ctr"/>
              <a:lstStyle/>
              <a:p>
                <a:endParaRPr lang="fr-FR"/>
              </a:p>
            </p:txBody>
          </p:sp>
          <p:sp>
            <p:nvSpPr>
              <p:cNvPr id="10" name="Forme libre : forme 14">
                <a:extLst>
                  <a:ext uri="{FF2B5EF4-FFF2-40B4-BE49-F238E27FC236}">
                    <a16:creationId xmlns:a16="http://schemas.microsoft.com/office/drawing/2014/main" id="{7AFE1ED4-6F8E-424A-AB9A-4209F8A986C4}"/>
                  </a:ext>
                </a:extLst>
              </p:cNvPr>
              <p:cNvSpPr/>
              <p:nvPr/>
            </p:nvSpPr>
            <p:spPr>
              <a:xfrm>
                <a:off x="2521517" y="4523881"/>
                <a:ext cx="375868" cy="576914"/>
              </a:xfrm>
              <a:custGeom>
                <a:avLst/>
                <a:gdLst>
                  <a:gd name="connsiteX0" fmla="*/ 3580 w 290093"/>
                  <a:gd name="connsiteY0" fmla="*/ 224186 h 445260"/>
                  <a:gd name="connsiteX1" fmla="*/ 3580 w 290093"/>
                  <a:gd name="connsiteY1" fmla="*/ 14374 h 445260"/>
                  <a:gd name="connsiteX2" fmla="*/ 12350 w 290093"/>
                  <a:gd name="connsiteY2" fmla="*/ 4929 h 445260"/>
                  <a:gd name="connsiteX3" fmla="*/ 272085 w 290093"/>
                  <a:gd name="connsiteY3" fmla="*/ 3580 h 445260"/>
                  <a:gd name="connsiteX4" fmla="*/ 281530 w 290093"/>
                  <a:gd name="connsiteY4" fmla="*/ 13025 h 445260"/>
                  <a:gd name="connsiteX5" fmla="*/ 281530 w 290093"/>
                  <a:gd name="connsiteY5" fmla="*/ 73067 h 445260"/>
                  <a:gd name="connsiteX6" fmla="*/ 274109 w 290093"/>
                  <a:gd name="connsiteY6" fmla="*/ 80488 h 445260"/>
                  <a:gd name="connsiteX7" fmla="*/ 93307 w 290093"/>
                  <a:gd name="connsiteY7" fmla="*/ 81163 h 445260"/>
                  <a:gd name="connsiteX8" fmla="*/ 83862 w 290093"/>
                  <a:gd name="connsiteY8" fmla="*/ 90608 h 445260"/>
                  <a:gd name="connsiteX9" fmla="*/ 84536 w 290093"/>
                  <a:gd name="connsiteY9" fmla="*/ 168191 h 445260"/>
                  <a:gd name="connsiteX10" fmla="*/ 93307 w 290093"/>
                  <a:gd name="connsiteY10" fmla="*/ 176961 h 445260"/>
                  <a:gd name="connsiteX11" fmla="*/ 230932 w 290093"/>
                  <a:gd name="connsiteY11" fmla="*/ 175612 h 445260"/>
                  <a:gd name="connsiteX12" fmla="*/ 239703 w 290093"/>
                  <a:gd name="connsiteY12" fmla="*/ 183708 h 445260"/>
                  <a:gd name="connsiteX13" fmla="*/ 240377 w 290093"/>
                  <a:gd name="connsiteY13" fmla="*/ 243751 h 445260"/>
                  <a:gd name="connsiteX14" fmla="*/ 231607 w 290093"/>
                  <a:gd name="connsiteY14" fmla="*/ 252521 h 445260"/>
                  <a:gd name="connsiteX15" fmla="*/ 94656 w 290093"/>
                  <a:gd name="connsiteY15" fmla="*/ 252521 h 445260"/>
                  <a:gd name="connsiteX16" fmla="*/ 84536 w 290093"/>
                  <a:gd name="connsiteY16" fmla="*/ 261966 h 445260"/>
                  <a:gd name="connsiteX17" fmla="*/ 84536 w 290093"/>
                  <a:gd name="connsiteY17" fmla="*/ 357764 h 445260"/>
                  <a:gd name="connsiteX18" fmla="*/ 93307 w 290093"/>
                  <a:gd name="connsiteY18" fmla="*/ 365860 h 445260"/>
                  <a:gd name="connsiteX19" fmla="*/ 279506 w 290093"/>
                  <a:gd name="connsiteY19" fmla="*/ 364510 h 445260"/>
                  <a:gd name="connsiteX20" fmla="*/ 288951 w 290093"/>
                  <a:gd name="connsiteY20" fmla="*/ 373955 h 445260"/>
                  <a:gd name="connsiteX21" fmla="*/ 288951 w 290093"/>
                  <a:gd name="connsiteY21" fmla="*/ 433998 h 445260"/>
                  <a:gd name="connsiteX22" fmla="*/ 282205 w 290093"/>
                  <a:gd name="connsiteY22" fmla="*/ 441419 h 445260"/>
                  <a:gd name="connsiteX23" fmla="*/ 12350 w 290093"/>
                  <a:gd name="connsiteY23" fmla="*/ 442768 h 445260"/>
                  <a:gd name="connsiteX24" fmla="*/ 4929 w 290093"/>
                  <a:gd name="connsiteY24" fmla="*/ 433998 h 445260"/>
                  <a:gd name="connsiteX25" fmla="*/ 4929 w 290093"/>
                  <a:gd name="connsiteY25" fmla="*/ 223511 h 445260"/>
                  <a:gd name="connsiteX26" fmla="*/ 3580 w 290093"/>
                  <a:gd name="connsiteY26" fmla="*/ 224186 h 44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0093" h="445260">
                    <a:moveTo>
                      <a:pt x="3580" y="224186"/>
                    </a:moveTo>
                    <a:cubicBezTo>
                      <a:pt x="3580" y="154024"/>
                      <a:pt x="3580" y="84536"/>
                      <a:pt x="3580" y="14374"/>
                    </a:cubicBezTo>
                    <a:cubicBezTo>
                      <a:pt x="3580" y="7628"/>
                      <a:pt x="4929" y="4929"/>
                      <a:pt x="12350" y="4929"/>
                    </a:cubicBezTo>
                    <a:cubicBezTo>
                      <a:pt x="98704" y="4929"/>
                      <a:pt x="185732" y="4255"/>
                      <a:pt x="272085" y="3580"/>
                    </a:cubicBezTo>
                    <a:cubicBezTo>
                      <a:pt x="279506" y="3580"/>
                      <a:pt x="281530" y="4929"/>
                      <a:pt x="281530" y="13025"/>
                    </a:cubicBezTo>
                    <a:cubicBezTo>
                      <a:pt x="280855" y="33264"/>
                      <a:pt x="281530" y="52828"/>
                      <a:pt x="281530" y="73067"/>
                    </a:cubicBezTo>
                    <a:cubicBezTo>
                      <a:pt x="281530" y="79139"/>
                      <a:pt x="279506" y="80488"/>
                      <a:pt x="274109" y="80488"/>
                    </a:cubicBezTo>
                    <a:cubicBezTo>
                      <a:pt x="214066" y="80488"/>
                      <a:pt x="154024" y="81163"/>
                      <a:pt x="93307" y="81163"/>
                    </a:cubicBezTo>
                    <a:cubicBezTo>
                      <a:pt x="85885" y="81163"/>
                      <a:pt x="83862" y="83187"/>
                      <a:pt x="83862" y="90608"/>
                    </a:cubicBezTo>
                    <a:cubicBezTo>
                      <a:pt x="84536" y="116244"/>
                      <a:pt x="84536" y="142555"/>
                      <a:pt x="84536" y="168191"/>
                    </a:cubicBezTo>
                    <a:cubicBezTo>
                      <a:pt x="84536" y="174938"/>
                      <a:pt x="86560" y="176961"/>
                      <a:pt x="93307" y="176961"/>
                    </a:cubicBezTo>
                    <a:cubicBezTo>
                      <a:pt x="139182" y="176287"/>
                      <a:pt x="185057" y="176287"/>
                      <a:pt x="230932" y="175612"/>
                    </a:cubicBezTo>
                    <a:cubicBezTo>
                      <a:pt x="237679" y="175612"/>
                      <a:pt x="239703" y="176961"/>
                      <a:pt x="239703" y="183708"/>
                    </a:cubicBezTo>
                    <a:cubicBezTo>
                      <a:pt x="239703" y="203947"/>
                      <a:pt x="239703" y="223511"/>
                      <a:pt x="240377" y="243751"/>
                    </a:cubicBezTo>
                    <a:cubicBezTo>
                      <a:pt x="240377" y="250497"/>
                      <a:pt x="239028" y="252521"/>
                      <a:pt x="231607" y="252521"/>
                    </a:cubicBezTo>
                    <a:cubicBezTo>
                      <a:pt x="185732" y="252521"/>
                      <a:pt x="140531" y="253195"/>
                      <a:pt x="94656" y="252521"/>
                    </a:cubicBezTo>
                    <a:cubicBezTo>
                      <a:pt x="87235" y="252521"/>
                      <a:pt x="84536" y="253870"/>
                      <a:pt x="84536" y="261966"/>
                    </a:cubicBezTo>
                    <a:cubicBezTo>
                      <a:pt x="85211" y="293674"/>
                      <a:pt x="85211" y="325382"/>
                      <a:pt x="84536" y="357764"/>
                    </a:cubicBezTo>
                    <a:cubicBezTo>
                      <a:pt x="84536" y="364510"/>
                      <a:pt x="86560" y="366534"/>
                      <a:pt x="93307" y="365860"/>
                    </a:cubicBezTo>
                    <a:cubicBezTo>
                      <a:pt x="155373" y="365185"/>
                      <a:pt x="217440" y="365185"/>
                      <a:pt x="279506" y="364510"/>
                    </a:cubicBezTo>
                    <a:cubicBezTo>
                      <a:pt x="286927" y="364510"/>
                      <a:pt x="288951" y="366534"/>
                      <a:pt x="288951" y="373955"/>
                    </a:cubicBezTo>
                    <a:cubicBezTo>
                      <a:pt x="288276" y="394194"/>
                      <a:pt x="288951" y="413759"/>
                      <a:pt x="288951" y="433998"/>
                    </a:cubicBezTo>
                    <a:cubicBezTo>
                      <a:pt x="288951" y="439395"/>
                      <a:pt x="287602" y="441419"/>
                      <a:pt x="282205" y="441419"/>
                    </a:cubicBezTo>
                    <a:cubicBezTo>
                      <a:pt x="192478" y="441419"/>
                      <a:pt x="102751" y="442094"/>
                      <a:pt x="12350" y="442768"/>
                    </a:cubicBezTo>
                    <a:cubicBezTo>
                      <a:pt x="5604" y="442768"/>
                      <a:pt x="4929" y="440070"/>
                      <a:pt x="4929" y="433998"/>
                    </a:cubicBezTo>
                    <a:cubicBezTo>
                      <a:pt x="4929" y="363836"/>
                      <a:pt x="4929" y="293674"/>
                      <a:pt x="4929" y="223511"/>
                    </a:cubicBezTo>
                    <a:cubicBezTo>
                      <a:pt x="4255" y="224186"/>
                      <a:pt x="3580" y="224186"/>
                      <a:pt x="3580" y="224186"/>
                    </a:cubicBezTo>
                    <a:close/>
                  </a:path>
                </a:pathLst>
              </a:custGeom>
              <a:solidFill>
                <a:schemeClr val="accent3"/>
              </a:solidFill>
              <a:ln w="6739" cap="flat">
                <a:noFill/>
                <a:prstDash val="solid"/>
                <a:miter/>
              </a:ln>
            </p:spPr>
            <p:txBody>
              <a:bodyPr rtlCol="0" anchor="ctr"/>
              <a:lstStyle/>
              <a:p>
                <a:endParaRPr lang="fr-FR"/>
              </a:p>
            </p:txBody>
          </p:sp>
          <p:sp>
            <p:nvSpPr>
              <p:cNvPr id="11" name="Forme libre : forme 17">
                <a:extLst>
                  <a:ext uri="{FF2B5EF4-FFF2-40B4-BE49-F238E27FC236}">
                    <a16:creationId xmlns:a16="http://schemas.microsoft.com/office/drawing/2014/main" id="{18043AF2-1305-4B24-8323-6381EAEE497E}"/>
                  </a:ext>
                </a:extLst>
              </p:cNvPr>
              <p:cNvSpPr/>
              <p:nvPr/>
            </p:nvSpPr>
            <p:spPr>
              <a:xfrm>
                <a:off x="2625536" y="4320880"/>
                <a:ext cx="174822" cy="157341"/>
              </a:xfrm>
              <a:custGeom>
                <a:avLst/>
                <a:gdLst>
                  <a:gd name="connsiteX0" fmla="*/ 133785 w 134927"/>
                  <a:gd name="connsiteY0" fmla="*/ 39495 h 121434"/>
                  <a:gd name="connsiteX1" fmla="*/ 133785 w 134927"/>
                  <a:gd name="connsiteY1" fmla="*/ 70528 h 121434"/>
                  <a:gd name="connsiteX2" fmla="*/ 127713 w 134927"/>
                  <a:gd name="connsiteY2" fmla="*/ 79298 h 121434"/>
                  <a:gd name="connsiteX3" fmla="*/ 11001 w 134927"/>
                  <a:gd name="connsiteY3" fmla="*/ 118427 h 121434"/>
                  <a:gd name="connsiteX4" fmla="*/ 3580 w 134927"/>
                  <a:gd name="connsiteY4" fmla="*/ 113705 h 121434"/>
                  <a:gd name="connsiteX5" fmla="*/ 3580 w 134927"/>
                  <a:gd name="connsiteY5" fmla="*/ 72552 h 121434"/>
                  <a:gd name="connsiteX6" fmla="*/ 8977 w 134927"/>
                  <a:gd name="connsiteY6" fmla="*/ 63782 h 121434"/>
                  <a:gd name="connsiteX7" fmla="*/ 127038 w 134927"/>
                  <a:gd name="connsiteY7" fmla="*/ 5088 h 121434"/>
                  <a:gd name="connsiteX8" fmla="*/ 133785 w 134927"/>
                  <a:gd name="connsiteY8" fmla="*/ 9136 h 121434"/>
                  <a:gd name="connsiteX9" fmla="*/ 133785 w 134927"/>
                  <a:gd name="connsiteY9" fmla="*/ 39495 h 121434"/>
                  <a:gd name="connsiteX10" fmla="*/ 133785 w 134927"/>
                  <a:gd name="connsiteY10" fmla="*/ 39495 h 12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927" h="121434">
                    <a:moveTo>
                      <a:pt x="133785" y="39495"/>
                    </a:moveTo>
                    <a:cubicBezTo>
                      <a:pt x="133785" y="49614"/>
                      <a:pt x="133785" y="59734"/>
                      <a:pt x="133785" y="70528"/>
                    </a:cubicBezTo>
                    <a:cubicBezTo>
                      <a:pt x="133785" y="75251"/>
                      <a:pt x="132435" y="77275"/>
                      <a:pt x="127713" y="79298"/>
                    </a:cubicBezTo>
                    <a:cubicBezTo>
                      <a:pt x="88584" y="92117"/>
                      <a:pt x="50130" y="104935"/>
                      <a:pt x="11001" y="118427"/>
                    </a:cubicBezTo>
                    <a:cubicBezTo>
                      <a:pt x="5604" y="120451"/>
                      <a:pt x="3580" y="119777"/>
                      <a:pt x="3580" y="113705"/>
                    </a:cubicBezTo>
                    <a:cubicBezTo>
                      <a:pt x="4255" y="100212"/>
                      <a:pt x="3580" y="86045"/>
                      <a:pt x="3580" y="72552"/>
                    </a:cubicBezTo>
                    <a:cubicBezTo>
                      <a:pt x="3580" y="67830"/>
                      <a:pt x="4929" y="65806"/>
                      <a:pt x="8977" y="63782"/>
                    </a:cubicBezTo>
                    <a:cubicBezTo>
                      <a:pt x="48106" y="44217"/>
                      <a:pt x="87909" y="24653"/>
                      <a:pt x="127038" y="5088"/>
                    </a:cubicBezTo>
                    <a:cubicBezTo>
                      <a:pt x="131761" y="2390"/>
                      <a:pt x="133785" y="3065"/>
                      <a:pt x="133785" y="9136"/>
                    </a:cubicBezTo>
                    <a:cubicBezTo>
                      <a:pt x="133785" y="17907"/>
                      <a:pt x="133785" y="28701"/>
                      <a:pt x="133785" y="39495"/>
                    </a:cubicBezTo>
                    <a:cubicBezTo>
                      <a:pt x="133785" y="39495"/>
                      <a:pt x="133785" y="39495"/>
                      <a:pt x="133785" y="39495"/>
                    </a:cubicBezTo>
                    <a:close/>
                  </a:path>
                </a:pathLst>
              </a:custGeom>
              <a:solidFill>
                <a:schemeClr val="accent3"/>
              </a:solidFill>
              <a:ln w="6739" cap="flat">
                <a:noFill/>
                <a:prstDash val="solid"/>
                <a:miter/>
              </a:ln>
            </p:spPr>
            <p:txBody>
              <a:bodyPr rtlCol="0" anchor="ctr"/>
              <a:lstStyle/>
              <a:p>
                <a:endParaRPr lang="fr-FR"/>
              </a:p>
            </p:txBody>
          </p:sp>
          <p:sp>
            <p:nvSpPr>
              <p:cNvPr id="12" name="Forme libre : forme 29">
                <a:extLst>
                  <a:ext uri="{FF2B5EF4-FFF2-40B4-BE49-F238E27FC236}">
                    <a16:creationId xmlns:a16="http://schemas.microsoft.com/office/drawing/2014/main" id="{E1D37C66-6733-46D8-B697-A1DC923C80A1}"/>
                  </a:ext>
                </a:extLst>
              </p:cNvPr>
              <p:cNvSpPr/>
              <p:nvPr/>
            </p:nvSpPr>
            <p:spPr>
              <a:xfrm>
                <a:off x="4193649" y="5267531"/>
                <a:ext cx="104893" cy="122375"/>
              </a:xfrm>
              <a:custGeom>
                <a:avLst/>
                <a:gdLst>
                  <a:gd name="connsiteX0" fmla="*/ 3613 w 80956"/>
                  <a:gd name="connsiteY0" fmla="*/ 46925 h 94449"/>
                  <a:gd name="connsiteX1" fmla="*/ 3613 w 80956"/>
                  <a:gd name="connsiteY1" fmla="*/ 9146 h 94449"/>
                  <a:gd name="connsiteX2" fmla="*/ 7661 w 80956"/>
                  <a:gd name="connsiteY2" fmla="*/ 3749 h 94449"/>
                  <a:gd name="connsiteX3" fmla="*/ 43417 w 80956"/>
                  <a:gd name="connsiteY3" fmla="*/ 4423 h 94449"/>
                  <a:gd name="connsiteX4" fmla="*/ 79847 w 80956"/>
                  <a:gd name="connsiteY4" fmla="*/ 49624 h 94449"/>
                  <a:gd name="connsiteX5" fmla="*/ 39369 w 80956"/>
                  <a:gd name="connsiteY5" fmla="*/ 91451 h 94449"/>
                  <a:gd name="connsiteX6" fmla="*/ 10360 w 80956"/>
                  <a:gd name="connsiteY6" fmla="*/ 91451 h 94449"/>
                  <a:gd name="connsiteX7" fmla="*/ 4288 w 80956"/>
                  <a:gd name="connsiteY7" fmla="*/ 85380 h 94449"/>
                  <a:gd name="connsiteX8" fmla="*/ 3613 w 80956"/>
                  <a:gd name="connsiteY8" fmla="*/ 46925 h 94449"/>
                  <a:gd name="connsiteX9" fmla="*/ 3613 w 80956"/>
                  <a:gd name="connsiteY9" fmla="*/ 46925 h 94449"/>
                  <a:gd name="connsiteX10" fmla="*/ 31948 w 80956"/>
                  <a:gd name="connsiteY10" fmla="*/ 17916 h 94449"/>
                  <a:gd name="connsiteX11" fmla="*/ 27225 w 80956"/>
                  <a:gd name="connsiteY11" fmla="*/ 17916 h 94449"/>
                  <a:gd name="connsiteX12" fmla="*/ 18455 w 80956"/>
                  <a:gd name="connsiteY12" fmla="*/ 27361 h 94449"/>
                  <a:gd name="connsiteX13" fmla="*/ 18455 w 80956"/>
                  <a:gd name="connsiteY13" fmla="*/ 57719 h 94449"/>
                  <a:gd name="connsiteX14" fmla="*/ 38694 w 80956"/>
                  <a:gd name="connsiteY14" fmla="*/ 75935 h 94449"/>
                  <a:gd name="connsiteX15" fmla="*/ 60957 w 80956"/>
                  <a:gd name="connsiteY15" fmla="*/ 60418 h 94449"/>
                  <a:gd name="connsiteX16" fmla="*/ 31948 w 80956"/>
                  <a:gd name="connsiteY16" fmla="*/ 1791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956" h="94449">
                    <a:moveTo>
                      <a:pt x="3613" y="46925"/>
                    </a:moveTo>
                    <a:cubicBezTo>
                      <a:pt x="3613" y="34107"/>
                      <a:pt x="3613" y="21289"/>
                      <a:pt x="3613" y="9146"/>
                    </a:cubicBezTo>
                    <a:cubicBezTo>
                      <a:pt x="3613" y="6447"/>
                      <a:pt x="2939" y="3749"/>
                      <a:pt x="7661" y="3749"/>
                    </a:cubicBezTo>
                    <a:cubicBezTo>
                      <a:pt x="19804" y="3749"/>
                      <a:pt x="31273" y="3074"/>
                      <a:pt x="43417" y="4423"/>
                    </a:cubicBezTo>
                    <a:cubicBezTo>
                      <a:pt x="67029" y="7122"/>
                      <a:pt x="81196" y="25337"/>
                      <a:pt x="79847" y="49624"/>
                    </a:cubicBezTo>
                    <a:cubicBezTo>
                      <a:pt x="78498" y="73911"/>
                      <a:pt x="62981" y="90102"/>
                      <a:pt x="39369" y="91451"/>
                    </a:cubicBezTo>
                    <a:cubicBezTo>
                      <a:pt x="29924" y="92126"/>
                      <a:pt x="19804" y="91451"/>
                      <a:pt x="10360" y="91451"/>
                    </a:cubicBezTo>
                    <a:cubicBezTo>
                      <a:pt x="5637" y="91451"/>
                      <a:pt x="4288" y="90102"/>
                      <a:pt x="4288" y="85380"/>
                    </a:cubicBezTo>
                    <a:cubicBezTo>
                      <a:pt x="3613" y="71887"/>
                      <a:pt x="3613" y="59069"/>
                      <a:pt x="3613" y="46925"/>
                    </a:cubicBezTo>
                    <a:cubicBezTo>
                      <a:pt x="3613" y="46925"/>
                      <a:pt x="3613" y="46925"/>
                      <a:pt x="3613" y="46925"/>
                    </a:cubicBezTo>
                    <a:close/>
                    <a:moveTo>
                      <a:pt x="31948" y="17916"/>
                    </a:moveTo>
                    <a:cubicBezTo>
                      <a:pt x="30599" y="17916"/>
                      <a:pt x="28575" y="17916"/>
                      <a:pt x="27225" y="17916"/>
                    </a:cubicBezTo>
                    <a:cubicBezTo>
                      <a:pt x="19804" y="16567"/>
                      <a:pt x="17781" y="19940"/>
                      <a:pt x="18455" y="27361"/>
                    </a:cubicBezTo>
                    <a:cubicBezTo>
                      <a:pt x="19130" y="37480"/>
                      <a:pt x="18455" y="47600"/>
                      <a:pt x="18455" y="57719"/>
                    </a:cubicBezTo>
                    <a:cubicBezTo>
                      <a:pt x="18455" y="77284"/>
                      <a:pt x="18455" y="77284"/>
                      <a:pt x="38694" y="75935"/>
                    </a:cubicBezTo>
                    <a:cubicBezTo>
                      <a:pt x="48814" y="75260"/>
                      <a:pt x="56909" y="70538"/>
                      <a:pt x="60957" y="60418"/>
                    </a:cubicBezTo>
                    <a:cubicBezTo>
                      <a:pt x="69727" y="36131"/>
                      <a:pt x="56909" y="17241"/>
                      <a:pt x="31948" y="17916"/>
                    </a:cubicBezTo>
                    <a:close/>
                  </a:path>
                </a:pathLst>
              </a:custGeom>
              <a:solidFill>
                <a:schemeClr val="accent3"/>
              </a:solidFill>
              <a:ln w="6739" cap="flat">
                <a:noFill/>
                <a:prstDash val="solid"/>
                <a:miter/>
              </a:ln>
            </p:spPr>
            <p:txBody>
              <a:bodyPr rtlCol="0" anchor="ctr"/>
              <a:lstStyle/>
              <a:p>
                <a:endParaRPr lang="fr-FR"/>
              </a:p>
            </p:txBody>
          </p:sp>
          <p:sp>
            <p:nvSpPr>
              <p:cNvPr id="13" name="Forme libre : forme 35">
                <a:extLst>
                  <a:ext uri="{FF2B5EF4-FFF2-40B4-BE49-F238E27FC236}">
                    <a16:creationId xmlns:a16="http://schemas.microsoft.com/office/drawing/2014/main" id="{664ACC9C-FE6F-46F7-BE11-8D769DED8EDC}"/>
                  </a:ext>
                </a:extLst>
              </p:cNvPr>
              <p:cNvSpPr/>
              <p:nvPr/>
            </p:nvSpPr>
            <p:spPr>
              <a:xfrm>
                <a:off x="2357847" y="5274608"/>
                <a:ext cx="87412" cy="122375"/>
              </a:xfrm>
              <a:custGeom>
                <a:avLst/>
                <a:gdLst>
                  <a:gd name="connsiteX0" fmla="*/ 3743 w 67463"/>
                  <a:gd name="connsiteY0" fmla="*/ 46861 h 94449"/>
                  <a:gd name="connsiteX1" fmla="*/ 3743 w 67463"/>
                  <a:gd name="connsiteY1" fmla="*/ 9081 h 94449"/>
                  <a:gd name="connsiteX2" fmla="*/ 8465 w 67463"/>
                  <a:gd name="connsiteY2" fmla="*/ 3684 h 94449"/>
                  <a:gd name="connsiteX3" fmla="*/ 42197 w 67463"/>
                  <a:gd name="connsiteY3" fmla="*/ 4359 h 94449"/>
                  <a:gd name="connsiteX4" fmla="*/ 63111 w 67463"/>
                  <a:gd name="connsiteY4" fmla="*/ 20550 h 94449"/>
                  <a:gd name="connsiteX5" fmla="*/ 55690 w 67463"/>
                  <a:gd name="connsiteY5" fmla="*/ 50234 h 94449"/>
                  <a:gd name="connsiteX6" fmla="*/ 53666 w 67463"/>
                  <a:gd name="connsiteY6" fmla="*/ 63727 h 94449"/>
                  <a:gd name="connsiteX7" fmla="*/ 65809 w 67463"/>
                  <a:gd name="connsiteY7" fmla="*/ 85315 h 94449"/>
                  <a:gd name="connsiteX8" fmla="*/ 63111 w 67463"/>
                  <a:gd name="connsiteY8" fmla="*/ 91387 h 94449"/>
                  <a:gd name="connsiteX9" fmla="*/ 48943 w 67463"/>
                  <a:gd name="connsiteY9" fmla="*/ 83291 h 94449"/>
                  <a:gd name="connsiteX10" fmla="*/ 38824 w 67463"/>
                  <a:gd name="connsiteY10" fmla="*/ 65076 h 94449"/>
                  <a:gd name="connsiteX11" fmla="*/ 28704 w 67463"/>
                  <a:gd name="connsiteY11" fmla="*/ 59004 h 94449"/>
                  <a:gd name="connsiteX12" fmla="*/ 18585 w 67463"/>
                  <a:gd name="connsiteY12" fmla="*/ 69798 h 94449"/>
                  <a:gd name="connsiteX13" fmla="*/ 18585 w 67463"/>
                  <a:gd name="connsiteY13" fmla="*/ 82616 h 94449"/>
                  <a:gd name="connsiteX14" fmla="*/ 9140 w 67463"/>
                  <a:gd name="connsiteY14" fmla="*/ 92061 h 94449"/>
                  <a:gd name="connsiteX15" fmla="*/ 3743 w 67463"/>
                  <a:gd name="connsiteY15" fmla="*/ 85990 h 94449"/>
                  <a:gd name="connsiteX16" fmla="*/ 3743 w 67463"/>
                  <a:gd name="connsiteY16" fmla="*/ 46861 h 94449"/>
                  <a:gd name="connsiteX17" fmla="*/ 3743 w 67463"/>
                  <a:gd name="connsiteY17" fmla="*/ 46861 h 94449"/>
                  <a:gd name="connsiteX18" fmla="*/ 18585 w 67463"/>
                  <a:gd name="connsiteY18" fmla="*/ 29320 h 94449"/>
                  <a:gd name="connsiteX19" fmla="*/ 28030 w 67463"/>
                  <a:gd name="connsiteY19" fmla="*/ 44162 h 94449"/>
                  <a:gd name="connsiteX20" fmla="*/ 49618 w 67463"/>
                  <a:gd name="connsiteY20" fmla="*/ 29320 h 94449"/>
                  <a:gd name="connsiteX21" fmla="*/ 30728 w 67463"/>
                  <a:gd name="connsiteY21" fmla="*/ 15153 h 94449"/>
                  <a:gd name="connsiteX22" fmla="*/ 18585 w 67463"/>
                  <a:gd name="connsiteY22" fmla="*/ 29320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463" h="94449">
                    <a:moveTo>
                      <a:pt x="3743" y="46861"/>
                    </a:moveTo>
                    <a:cubicBezTo>
                      <a:pt x="3743" y="34043"/>
                      <a:pt x="3743" y="21225"/>
                      <a:pt x="3743" y="9081"/>
                    </a:cubicBezTo>
                    <a:cubicBezTo>
                      <a:pt x="3743" y="5708"/>
                      <a:pt x="3743" y="3009"/>
                      <a:pt x="8465" y="3684"/>
                    </a:cubicBezTo>
                    <a:cubicBezTo>
                      <a:pt x="19934" y="4359"/>
                      <a:pt x="30728" y="3009"/>
                      <a:pt x="42197" y="4359"/>
                    </a:cubicBezTo>
                    <a:cubicBezTo>
                      <a:pt x="52317" y="5708"/>
                      <a:pt x="60412" y="9756"/>
                      <a:pt x="63111" y="20550"/>
                    </a:cubicBezTo>
                    <a:cubicBezTo>
                      <a:pt x="65809" y="31344"/>
                      <a:pt x="65135" y="42138"/>
                      <a:pt x="55690" y="50234"/>
                    </a:cubicBezTo>
                    <a:cubicBezTo>
                      <a:pt x="50293" y="54956"/>
                      <a:pt x="50293" y="58330"/>
                      <a:pt x="53666" y="63727"/>
                    </a:cubicBezTo>
                    <a:cubicBezTo>
                      <a:pt x="58388" y="70473"/>
                      <a:pt x="61761" y="78569"/>
                      <a:pt x="65809" y="85315"/>
                    </a:cubicBezTo>
                    <a:cubicBezTo>
                      <a:pt x="67833" y="89363"/>
                      <a:pt x="69183" y="91387"/>
                      <a:pt x="63111" y="91387"/>
                    </a:cubicBezTo>
                    <a:cubicBezTo>
                      <a:pt x="56364" y="92061"/>
                      <a:pt x="52317" y="90037"/>
                      <a:pt x="48943" y="83291"/>
                    </a:cubicBezTo>
                    <a:cubicBezTo>
                      <a:pt x="46245" y="77219"/>
                      <a:pt x="41522" y="71148"/>
                      <a:pt x="38824" y="65076"/>
                    </a:cubicBezTo>
                    <a:cubicBezTo>
                      <a:pt x="36800" y="61028"/>
                      <a:pt x="34101" y="59004"/>
                      <a:pt x="28704" y="59004"/>
                    </a:cubicBezTo>
                    <a:cubicBezTo>
                      <a:pt x="18585" y="59004"/>
                      <a:pt x="18585" y="59004"/>
                      <a:pt x="18585" y="69798"/>
                    </a:cubicBezTo>
                    <a:cubicBezTo>
                      <a:pt x="18585" y="73846"/>
                      <a:pt x="17910" y="78569"/>
                      <a:pt x="18585" y="82616"/>
                    </a:cubicBezTo>
                    <a:cubicBezTo>
                      <a:pt x="19934" y="90037"/>
                      <a:pt x="16561" y="92061"/>
                      <a:pt x="9140" y="92061"/>
                    </a:cubicBezTo>
                    <a:cubicBezTo>
                      <a:pt x="4417" y="92061"/>
                      <a:pt x="3068" y="90037"/>
                      <a:pt x="3743" y="85990"/>
                    </a:cubicBezTo>
                    <a:cubicBezTo>
                      <a:pt x="3743" y="72497"/>
                      <a:pt x="3743" y="59679"/>
                      <a:pt x="3743" y="46861"/>
                    </a:cubicBezTo>
                    <a:cubicBezTo>
                      <a:pt x="3743" y="46861"/>
                      <a:pt x="3743" y="46861"/>
                      <a:pt x="3743" y="46861"/>
                    </a:cubicBezTo>
                    <a:close/>
                    <a:moveTo>
                      <a:pt x="18585" y="29320"/>
                    </a:moveTo>
                    <a:cubicBezTo>
                      <a:pt x="18585" y="45511"/>
                      <a:pt x="16561" y="44162"/>
                      <a:pt x="28030" y="44162"/>
                    </a:cubicBezTo>
                    <a:cubicBezTo>
                      <a:pt x="44221" y="44162"/>
                      <a:pt x="49618" y="40114"/>
                      <a:pt x="49618" y="29320"/>
                    </a:cubicBezTo>
                    <a:cubicBezTo>
                      <a:pt x="49618" y="19201"/>
                      <a:pt x="43546" y="15153"/>
                      <a:pt x="30728" y="15153"/>
                    </a:cubicBezTo>
                    <a:cubicBezTo>
                      <a:pt x="15886" y="15153"/>
                      <a:pt x="18585" y="13804"/>
                      <a:pt x="18585" y="29320"/>
                    </a:cubicBezTo>
                    <a:close/>
                  </a:path>
                </a:pathLst>
              </a:custGeom>
              <a:solidFill>
                <a:schemeClr val="accent3"/>
              </a:solidFill>
              <a:ln w="6739" cap="flat">
                <a:noFill/>
                <a:prstDash val="solid"/>
                <a:miter/>
              </a:ln>
            </p:spPr>
            <p:txBody>
              <a:bodyPr rtlCol="0" anchor="ctr"/>
              <a:lstStyle/>
              <a:p>
                <a:endParaRPr lang="fr-FR"/>
              </a:p>
            </p:txBody>
          </p:sp>
          <p:sp>
            <p:nvSpPr>
              <p:cNvPr id="14" name="Forme libre : forme 37">
                <a:extLst>
                  <a:ext uri="{FF2B5EF4-FFF2-40B4-BE49-F238E27FC236}">
                    <a16:creationId xmlns:a16="http://schemas.microsoft.com/office/drawing/2014/main" id="{889F0F98-3488-496E-B631-E2C240F3A0B2}"/>
                  </a:ext>
                </a:extLst>
              </p:cNvPr>
              <p:cNvSpPr/>
              <p:nvPr/>
            </p:nvSpPr>
            <p:spPr>
              <a:xfrm>
                <a:off x="2863223" y="5272120"/>
                <a:ext cx="87412" cy="122375"/>
              </a:xfrm>
              <a:custGeom>
                <a:avLst/>
                <a:gdLst>
                  <a:gd name="connsiteX0" fmla="*/ 3635 w 67463"/>
                  <a:gd name="connsiteY0" fmla="*/ 47431 h 94449"/>
                  <a:gd name="connsiteX1" fmla="*/ 3635 w 67463"/>
                  <a:gd name="connsiteY1" fmla="*/ 11001 h 94449"/>
                  <a:gd name="connsiteX2" fmla="*/ 11056 w 67463"/>
                  <a:gd name="connsiteY2" fmla="*/ 3580 h 94449"/>
                  <a:gd name="connsiteX3" fmla="*/ 42764 w 67463"/>
                  <a:gd name="connsiteY3" fmla="*/ 4255 h 94449"/>
                  <a:gd name="connsiteX4" fmla="*/ 63678 w 67463"/>
                  <a:gd name="connsiteY4" fmla="*/ 20446 h 94449"/>
                  <a:gd name="connsiteX5" fmla="*/ 56257 w 67463"/>
                  <a:gd name="connsiteY5" fmla="*/ 50130 h 94449"/>
                  <a:gd name="connsiteX6" fmla="*/ 54233 w 67463"/>
                  <a:gd name="connsiteY6" fmla="*/ 62948 h 94449"/>
                  <a:gd name="connsiteX7" fmla="*/ 67051 w 67463"/>
                  <a:gd name="connsiteY7" fmla="*/ 85886 h 94449"/>
                  <a:gd name="connsiteX8" fmla="*/ 64352 w 67463"/>
                  <a:gd name="connsiteY8" fmla="*/ 91283 h 94449"/>
                  <a:gd name="connsiteX9" fmla="*/ 49510 w 67463"/>
                  <a:gd name="connsiteY9" fmla="*/ 83187 h 94449"/>
                  <a:gd name="connsiteX10" fmla="*/ 38716 w 67463"/>
                  <a:gd name="connsiteY10" fmla="*/ 64297 h 94449"/>
                  <a:gd name="connsiteX11" fmla="*/ 31295 w 67463"/>
                  <a:gd name="connsiteY11" fmla="*/ 58900 h 94449"/>
                  <a:gd name="connsiteX12" fmla="*/ 18477 w 67463"/>
                  <a:gd name="connsiteY12" fmla="*/ 70369 h 94449"/>
                  <a:gd name="connsiteX13" fmla="*/ 18477 w 67463"/>
                  <a:gd name="connsiteY13" fmla="*/ 82512 h 94449"/>
                  <a:gd name="connsiteX14" fmla="*/ 6334 w 67463"/>
                  <a:gd name="connsiteY14" fmla="*/ 91283 h 94449"/>
                  <a:gd name="connsiteX15" fmla="*/ 3635 w 67463"/>
                  <a:gd name="connsiteY15" fmla="*/ 85886 h 94449"/>
                  <a:gd name="connsiteX16" fmla="*/ 3635 w 67463"/>
                  <a:gd name="connsiteY16" fmla="*/ 47431 h 94449"/>
                  <a:gd name="connsiteX17" fmla="*/ 3635 w 67463"/>
                  <a:gd name="connsiteY17" fmla="*/ 47431 h 94449"/>
                  <a:gd name="connsiteX18" fmla="*/ 18477 w 67463"/>
                  <a:gd name="connsiteY18" fmla="*/ 29216 h 94449"/>
                  <a:gd name="connsiteX19" fmla="*/ 32644 w 67463"/>
                  <a:gd name="connsiteY19" fmla="*/ 44058 h 94449"/>
                  <a:gd name="connsiteX20" fmla="*/ 48836 w 67463"/>
                  <a:gd name="connsiteY20" fmla="*/ 29216 h 94449"/>
                  <a:gd name="connsiteX21" fmla="*/ 33319 w 67463"/>
                  <a:gd name="connsiteY21" fmla="*/ 15049 h 94449"/>
                  <a:gd name="connsiteX22" fmla="*/ 18477 w 67463"/>
                  <a:gd name="connsiteY22" fmla="*/ 2921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463" h="94449">
                    <a:moveTo>
                      <a:pt x="3635" y="47431"/>
                    </a:moveTo>
                    <a:cubicBezTo>
                      <a:pt x="3635" y="35288"/>
                      <a:pt x="3635" y="23144"/>
                      <a:pt x="3635" y="11001"/>
                    </a:cubicBezTo>
                    <a:cubicBezTo>
                      <a:pt x="3635" y="4929"/>
                      <a:pt x="5659" y="3580"/>
                      <a:pt x="11056" y="3580"/>
                    </a:cubicBezTo>
                    <a:cubicBezTo>
                      <a:pt x="21850" y="4255"/>
                      <a:pt x="31970" y="2905"/>
                      <a:pt x="42764" y="4255"/>
                    </a:cubicBezTo>
                    <a:cubicBezTo>
                      <a:pt x="52883" y="5604"/>
                      <a:pt x="60979" y="10326"/>
                      <a:pt x="63678" y="20446"/>
                    </a:cubicBezTo>
                    <a:cubicBezTo>
                      <a:pt x="66376" y="31240"/>
                      <a:pt x="65702" y="42709"/>
                      <a:pt x="56257" y="50130"/>
                    </a:cubicBezTo>
                    <a:cubicBezTo>
                      <a:pt x="50859" y="54178"/>
                      <a:pt x="51534" y="57551"/>
                      <a:pt x="54233" y="62948"/>
                    </a:cubicBezTo>
                    <a:cubicBezTo>
                      <a:pt x="58955" y="70369"/>
                      <a:pt x="63003" y="78465"/>
                      <a:pt x="67051" y="85886"/>
                    </a:cubicBezTo>
                    <a:cubicBezTo>
                      <a:pt x="69075" y="89933"/>
                      <a:pt x="68400" y="90608"/>
                      <a:pt x="64352" y="91283"/>
                    </a:cubicBezTo>
                    <a:cubicBezTo>
                      <a:pt x="57606" y="91957"/>
                      <a:pt x="52883" y="90608"/>
                      <a:pt x="49510" y="83187"/>
                    </a:cubicBezTo>
                    <a:cubicBezTo>
                      <a:pt x="46812" y="76441"/>
                      <a:pt x="42089" y="70369"/>
                      <a:pt x="38716" y="64297"/>
                    </a:cubicBezTo>
                    <a:cubicBezTo>
                      <a:pt x="37367" y="61599"/>
                      <a:pt x="35343" y="58900"/>
                      <a:pt x="31295" y="58900"/>
                    </a:cubicBezTo>
                    <a:cubicBezTo>
                      <a:pt x="19152" y="58225"/>
                      <a:pt x="18477" y="58900"/>
                      <a:pt x="18477" y="70369"/>
                    </a:cubicBezTo>
                    <a:cubicBezTo>
                      <a:pt x="18477" y="74417"/>
                      <a:pt x="18477" y="78465"/>
                      <a:pt x="18477" y="82512"/>
                    </a:cubicBezTo>
                    <a:cubicBezTo>
                      <a:pt x="18477" y="91283"/>
                      <a:pt x="15104" y="93307"/>
                      <a:pt x="6334" y="91283"/>
                    </a:cubicBezTo>
                    <a:cubicBezTo>
                      <a:pt x="2960" y="90608"/>
                      <a:pt x="3635" y="87909"/>
                      <a:pt x="3635" y="85886"/>
                    </a:cubicBezTo>
                    <a:cubicBezTo>
                      <a:pt x="3635" y="73067"/>
                      <a:pt x="3635" y="60249"/>
                      <a:pt x="3635" y="47431"/>
                    </a:cubicBezTo>
                    <a:cubicBezTo>
                      <a:pt x="3635" y="47431"/>
                      <a:pt x="3635" y="47431"/>
                      <a:pt x="3635" y="47431"/>
                    </a:cubicBezTo>
                    <a:close/>
                    <a:moveTo>
                      <a:pt x="18477" y="29216"/>
                    </a:moveTo>
                    <a:cubicBezTo>
                      <a:pt x="18477" y="44733"/>
                      <a:pt x="18477" y="44733"/>
                      <a:pt x="32644" y="44058"/>
                    </a:cubicBezTo>
                    <a:cubicBezTo>
                      <a:pt x="43439" y="44058"/>
                      <a:pt x="48836" y="38661"/>
                      <a:pt x="48836" y="29216"/>
                    </a:cubicBezTo>
                    <a:cubicBezTo>
                      <a:pt x="48836" y="20446"/>
                      <a:pt x="43439" y="15049"/>
                      <a:pt x="33319" y="15049"/>
                    </a:cubicBezTo>
                    <a:cubicBezTo>
                      <a:pt x="18477" y="14374"/>
                      <a:pt x="18477" y="14374"/>
                      <a:pt x="18477" y="29216"/>
                    </a:cubicBezTo>
                    <a:close/>
                  </a:path>
                </a:pathLst>
              </a:custGeom>
              <a:solidFill>
                <a:schemeClr val="accent3"/>
              </a:solidFill>
              <a:ln w="6739" cap="flat">
                <a:noFill/>
                <a:prstDash val="solid"/>
                <a:miter/>
              </a:ln>
            </p:spPr>
            <p:txBody>
              <a:bodyPr rtlCol="0" anchor="ctr"/>
              <a:lstStyle/>
              <a:p>
                <a:endParaRPr lang="fr-FR"/>
              </a:p>
            </p:txBody>
          </p:sp>
          <p:sp>
            <p:nvSpPr>
              <p:cNvPr id="15" name="Forme libre : forme 41">
                <a:extLst>
                  <a:ext uri="{FF2B5EF4-FFF2-40B4-BE49-F238E27FC236}">
                    <a16:creationId xmlns:a16="http://schemas.microsoft.com/office/drawing/2014/main" id="{602BB7F3-FF07-459A-ABD9-435CDC26B86B}"/>
                  </a:ext>
                </a:extLst>
              </p:cNvPr>
              <p:cNvSpPr/>
              <p:nvPr/>
            </p:nvSpPr>
            <p:spPr>
              <a:xfrm>
                <a:off x="3064340" y="5270343"/>
                <a:ext cx="96152" cy="122375"/>
              </a:xfrm>
              <a:custGeom>
                <a:avLst/>
                <a:gdLst>
                  <a:gd name="connsiteX0" fmla="*/ 3580 w 74209"/>
                  <a:gd name="connsiteY0" fmla="*/ 48128 h 94449"/>
                  <a:gd name="connsiteX1" fmla="*/ 3580 w 74209"/>
                  <a:gd name="connsiteY1" fmla="*/ 10349 h 94449"/>
                  <a:gd name="connsiteX2" fmla="*/ 11001 w 74209"/>
                  <a:gd name="connsiteY2" fmla="*/ 4277 h 94449"/>
                  <a:gd name="connsiteX3" fmla="*/ 18422 w 74209"/>
                  <a:gd name="connsiteY3" fmla="*/ 10349 h 94449"/>
                  <a:gd name="connsiteX4" fmla="*/ 18422 w 74209"/>
                  <a:gd name="connsiteY4" fmla="*/ 31937 h 94449"/>
                  <a:gd name="connsiteX5" fmla="*/ 24494 w 74209"/>
                  <a:gd name="connsiteY5" fmla="*/ 38009 h 94449"/>
                  <a:gd name="connsiteX6" fmla="*/ 56876 w 74209"/>
                  <a:gd name="connsiteY6" fmla="*/ 38009 h 94449"/>
                  <a:gd name="connsiteX7" fmla="*/ 62273 w 74209"/>
                  <a:gd name="connsiteY7" fmla="*/ 32612 h 94449"/>
                  <a:gd name="connsiteX8" fmla="*/ 62273 w 74209"/>
                  <a:gd name="connsiteY8" fmla="*/ 8999 h 94449"/>
                  <a:gd name="connsiteX9" fmla="*/ 69694 w 74209"/>
                  <a:gd name="connsiteY9" fmla="*/ 3602 h 94449"/>
                  <a:gd name="connsiteX10" fmla="*/ 77115 w 74209"/>
                  <a:gd name="connsiteY10" fmla="*/ 8999 h 94449"/>
                  <a:gd name="connsiteX11" fmla="*/ 77115 w 74209"/>
                  <a:gd name="connsiteY11" fmla="*/ 85908 h 94449"/>
                  <a:gd name="connsiteX12" fmla="*/ 69020 w 74209"/>
                  <a:gd name="connsiteY12" fmla="*/ 91305 h 94449"/>
                  <a:gd name="connsiteX13" fmla="*/ 62273 w 74209"/>
                  <a:gd name="connsiteY13" fmla="*/ 85233 h 94449"/>
                  <a:gd name="connsiteX14" fmla="*/ 62273 w 74209"/>
                  <a:gd name="connsiteY14" fmla="*/ 57573 h 94449"/>
                  <a:gd name="connsiteX15" fmla="*/ 56876 w 74209"/>
                  <a:gd name="connsiteY15" fmla="*/ 52176 h 94449"/>
                  <a:gd name="connsiteX16" fmla="*/ 23819 w 74209"/>
                  <a:gd name="connsiteY16" fmla="*/ 52176 h 94449"/>
                  <a:gd name="connsiteX17" fmla="*/ 19097 w 74209"/>
                  <a:gd name="connsiteY17" fmla="*/ 57573 h 94449"/>
                  <a:gd name="connsiteX18" fmla="*/ 19097 w 74209"/>
                  <a:gd name="connsiteY18" fmla="*/ 85908 h 94449"/>
                  <a:gd name="connsiteX19" fmla="*/ 11001 w 74209"/>
                  <a:gd name="connsiteY19" fmla="*/ 91305 h 94449"/>
                  <a:gd name="connsiteX20" fmla="*/ 4255 w 74209"/>
                  <a:gd name="connsiteY20" fmla="*/ 85908 h 94449"/>
                  <a:gd name="connsiteX21" fmla="*/ 3580 w 74209"/>
                  <a:gd name="connsiteY21" fmla="*/ 48128 h 94449"/>
                  <a:gd name="connsiteX22" fmla="*/ 3580 w 74209"/>
                  <a:gd name="connsiteY22" fmla="*/ 48128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209" h="94449">
                    <a:moveTo>
                      <a:pt x="3580" y="48128"/>
                    </a:moveTo>
                    <a:cubicBezTo>
                      <a:pt x="3580" y="35310"/>
                      <a:pt x="4255" y="22492"/>
                      <a:pt x="3580" y="10349"/>
                    </a:cubicBezTo>
                    <a:cubicBezTo>
                      <a:pt x="3580" y="3602"/>
                      <a:pt x="6953" y="4277"/>
                      <a:pt x="11001" y="4277"/>
                    </a:cubicBezTo>
                    <a:cubicBezTo>
                      <a:pt x="15723" y="4277"/>
                      <a:pt x="19097" y="4277"/>
                      <a:pt x="18422" y="10349"/>
                    </a:cubicBezTo>
                    <a:cubicBezTo>
                      <a:pt x="17747" y="17770"/>
                      <a:pt x="18422" y="25191"/>
                      <a:pt x="18422" y="31937"/>
                    </a:cubicBezTo>
                    <a:cubicBezTo>
                      <a:pt x="18422" y="35985"/>
                      <a:pt x="19097" y="38009"/>
                      <a:pt x="24494" y="38009"/>
                    </a:cubicBezTo>
                    <a:cubicBezTo>
                      <a:pt x="35288" y="37334"/>
                      <a:pt x="46082" y="38009"/>
                      <a:pt x="56876" y="38009"/>
                    </a:cubicBezTo>
                    <a:cubicBezTo>
                      <a:pt x="60924" y="38009"/>
                      <a:pt x="62948" y="36659"/>
                      <a:pt x="62273" y="32612"/>
                    </a:cubicBezTo>
                    <a:cubicBezTo>
                      <a:pt x="62273" y="24516"/>
                      <a:pt x="62273" y="17095"/>
                      <a:pt x="62273" y="8999"/>
                    </a:cubicBezTo>
                    <a:cubicBezTo>
                      <a:pt x="62273" y="2928"/>
                      <a:pt x="66321" y="4277"/>
                      <a:pt x="69694" y="3602"/>
                    </a:cubicBezTo>
                    <a:cubicBezTo>
                      <a:pt x="73067" y="3602"/>
                      <a:pt x="77115" y="2928"/>
                      <a:pt x="77115" y="8999"/>
                    </a:cubicBezTo>
                    <a:cubicBezTo>
                      <a:pt x="77115" y="34635"/>
                      <a:pt x="77115" y="60272"/>
                      <a:pt x="77115" y="85908"/>
                    </a:cubicBezTo>
                    <a:cubicBezTo>
                      <a:pt x="77115" y="92654"/>
                      <a:pt x="72393" y="90630"/>
                      <a:pt x="69020" y="91305"/>
                    </a:cubicBezTo>
                    <a:cubicBezTo>
                      <a:pt x="64972" y="91980"/>
                      <a:pt x="61599" y="91305"/>
                      <a:pt x="62273" y="85233"/>
                    </a:cubicBezTo>
                    <a:cubicBezTo>
                      <a:pt x="62948" y="75788"/>
                      <a:pt x="62273" y="67018"/>
                      <a:pt x="62273" y="57573"/>
                    </a:cubicBezTo>
                    <a:cubicBezTo>
                      <a:pt x="62273" y="53525"/>
                      <a:pt x="60924" y="52176"/>
                      <a:pt x="56876" y="52176"/>
                    </a:cubicBezTo>
                    <a:cubicBezTo>
                      <a:pt x="46082" y="52176"/>
                      <a:pt x="34613" y="52176"/>
                      <a:pt x="23819" y="52176"/>
                    </a:cubicBezTo>
                    <a:cubicBezTo>
                      <a:pt x="19771" y="52176"/>
                      <a:pt x="18422" y="53525"/>
                      <a:pt x="19097" y="57573"/>
                    </a:cubicBezTo>
                    <a:cubicBezTo>
                      <a:pt x="19097" y="67018"/>
                      <a:pt x="19097" y="76463"/>
                      <a:pt x="19097" y="85908"/>
                    </a:cubicBezTo>
                    <a:cubicBezTo>
                      <a:pt x="19771" y="92654"/>
                      <a:pt x="15049" y="91305"/>
                      <a:pt x="11001" y="91305"/>
                    </a:cubicBezTo>
                    <a:cubicBezTo>
                      <a:pt x="6953" y="91305"/>
                      <a:pt x="3580" y="91980"/>
                      <a:pt x="4255" y="85908"/>
                    </a:cubicBezTo>
                    <a:cubicBezTo>
                      <a:pt x="4255" y="73764"/>
                      <a:pt x="4255" y="60946"/>
                      <a:pt x="3580" y="48128"/>
                    </a:cubicBezTo>
                    <a:cubicBezTo>
                      <a:pt x="4255" y="48128"/>
                      <a:pt x="3580" y="48128"/>
                      <a:pt x="3580" y="48128"/>
                    </a:cubicBezTo>
                    <a:close/>
                  </a:path>
                </a:pathLst>
              </a:custGeom>
              <a:solidFill>
                <a:schemeClr val="accent3"/>
              </a:solidFill>
              <a:ln w="6739" cap="flat">
                <a:noFill/>
                <a:prstDash val="solid"/>
                <a:miter/>
              </a:ln>
            </p:spPr>
            <p:txBody>
              <a:bodyPr rtlCol="0" anchor="ctr"/>
              <a:lstStyle/>
              <a:p>
                <a:endParaRPr lang="fr-FR"/>
              </a:p>
            </p:txBody>
          </p:sp>
          <p:sp>
            <p:nvSpPr>
              <p:cNvPr id="16" name="Forme libre : forme 42">
                <a:extLst>
                  <a:ext uri="{FF2B5EF4-FFF2-40B4-BE49-F238E27FC236}">
                    <a16:creationId xmlns:a16="http://schemas.microsoft.com/office/drawing/2014/main" id="{01B1772B-144D-468C-B1AA-A806650B757D}"/>
                  </a:ext>
                </a:extLst>
              </p:cNvPr>
              <p:cNvSpPr/>
              <p:nvPr/>
            </p:nvSpPr>
            <p:spPr>
              <a:xfrm>
                <a:off x="2650012" y="5273726"/>
                <a:ext cx="104893" cy="122375"/>
              </a:xfrm>
              <a:custGeom>
                <a:avLst/>
                <a:gdLst>
                  <a:gd name="connsiteX0" fmla="*/ 76441 w 80956"/>
                  <a:gd name="connsiteY0" fmla="*/ 47541 h 94449"/>
                  <a:gd name="connsiteX1" fmla="*/ 76441 w 80956"/>
                  <a:gd name="connsiteY1" fmla="*/ 83972 h 94449"/>
                  <a:gd name="connsiteX2" fmla="*/ 69020 w 80956"/>
                  <a:gd name="connsiteY2" fmla="*/ 91393 h 94449"/>
                  <a:gd name="connsiteX3" fmla="*/ 61599 w 80956"/>
                  <a:gd name="connsiteY3" fmla="*/ 84646 h 94449"/>
                  <a:gd name="connsiteX4" fmla="*/ 61599 w 80956"/>
                  <a:gd name="connsiteY4" fmla="*/ 57661 h 94449"/>
                  <a:gd name="connsiteX5" fmla="*/ 56202 w 80956"/>
                  <a:gd name="connsiteY5" fmla="*/ 52264 h 94449"/>
                  <a:gd name="connsiteX6" fmla="*/ 23819 w 80956"/>
                  <a:gd name="connsiteY6" fmla="*/ 52264 h 94449"/>
                  <a:gd name="connsiteX7" fmla="*/ 18422 w 80956"/>
                  <a:gd name="connsiteY7" fmla="*/ 58336 h 94449"/>
                  <a:gd name="connsiteX8" fmla="*/ 18422 w 80956"/>
                  <a:gd name="connsiteY8" fmla="*/ 85996 h 94449"/>
                  <a:gd name="connsiteX9" fmla="*/ 11001 w 80956"/>
                  <a:gd name="connsiteY9" fmla="*/ 91393 h 94449"/>
                  <a:gd name="connsiteX10" fmla="*/ 3580 w 80956"/>
                  <a:gd name="connsiteY10" fmla="*/ 86670 h 94449"/>
                  <a:gd name="connsiteX11" fmla="*/ 3580 w 80956"/>
                  <a:gd name="connsiteY11" fmla="*/ 9762 h 94449"/>
                  <a:gd name="connsiteX12" fmla="*/ 11001 w 80956"/>
                  <a:gd name="connsiteY12" fmla="*/ 4365 h 94449"/>
                  <a:gd name="connsiteX13" fmla="*/ 19097 w 80956"/>
                  <a:gd name="connsiteY13" fmla="*/ 9762 h 94449"/>
                  <a:gd name="connsiteX14" fmla="*/ 19097 w 80956"/>
                  <a:gd name="connsiteY14" fmla="*/ 31350 h 94449"/>
                  <a:gd name="connsiteX15" fmla="*/ 25168 w 80956"/>
                  <a:gd name="connsiteY15" fmla="*/ 38097 h 94449"/>
                  <a:gd name="connsiteX16" fmla="*/ 56876 w 80956"/>
                  <a:gd name="connsiteY16" fmla="*/ 38097 h 94449"/>
                  <a:gd name="connsiteX17" fmla="*/ 62948 w 80956"/>
                  <a:gd name="connsiteY17" fmla="*/ 32025 h 94449"/>
                  <a:gd name="connsiteX18" fmla="*/ 62948 w 80956"/>
                  <a:gd name="connsiteY18" fmla="*/ 9087 h 94449"/>
                  <a:gd name="connsiteX19" fmla="*/ 70369 w 80956"/>
                  <a:gd name="connsiteY19" fmla="*/ 3690 h 94449"/>
                  <a:gd name="connsiteX20" fmla="*/ 77790 w 80956"/>
                  <a:gd name="connsiteY20" fmla="*/ 9087 h 94449"/>
                  <a:gd name="connsiteX21" fmla="*/ 76441 w 80956"/>
                  <a:gd name="connsiteY21" fmla="*/ 47541 h 94449"/>
                  <a:gd name="connsiteX22" fmla="*/ 76441 w 80956"/>
                  <a:gd name="connsiteY22" fmla="*/ 4754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956" h="94449">
                    <a:moveTo>
                      <a:pt x="76441" y="47541"/>
                    </a:moveTo>
                    <a:cubicBezTo>
                      <a:pt x="76441" y="59685"/>
                      <a:pt x="76441" y="71828"/>
                      <a:pt x="76441" y="83972"/>
                    </a:cubicBezTo>
                    <a:cubicBezTo>
                      <a:pt x="76441" y="90044"/>
                      <a:pt x="74417" y="91393"/>
                      <a:pt x="69020" y="91393"/>
                    </a:cubicBezTo>
                    <a:cubicBezTo>
                      <a:pt x="63622" y="91393"/>
                      <a:pt x="60924" y="90718"/>
                      <a:pt x="61599" y="84646"/>
                    </a:cubicBezTo>
                    <a:cubicBezTo>
                      <a:pt x="62273" y="75876"/>
                      <a:pt x="61599" y="67106"/>
                      <a:pt x="61599" y="57661"/>
                    </a:cubicBezTo>
                    <a:cubicBezTo>
                      <a:pt x="61599" y="53613"/>
                      <a:pt x="60249" y="52264"/>
                      <a:pt x="56202" y="52264"/>
                    </a:cubicBezTo>
                    <a:cubicBezTo>
                      <a:pt x="45407" y="52264"/>
                      <a:pt x="34613" y="52939"/>
                      <a:pt x="23819" y="52264"/>
                    </a:cubicBezTo>
                    <a:cubicBezTo>
                      <a:pt x="19097" y="52264"/>
                      <a:pt x="17747" y="54288"/>
                      <a:pt x="18422" y="58336"/>
                    </a:cubicBezTo>
                    <a:cubicBezTo>
                      <a:pt x="18422" y="67781"/>
                      <a:pt x="18422" y="76551"/>
                      <a:pt x="18422" y="85996"/>
                    </a:cubicBezTo>
                    <a:cubicBezTo>
                      <a:pt x="18422" y="92067"/>
                      <a:pt x="14374" y="91393"/>
                      <a:pt x="11001" y="91393"/>
                    </a:cubicBezTo>
                    <a:cubicBezTo>
                      <a:pt x="7628" y="91393"/>
                      <a:pt x="3580" y="92742"/>
                      <a:pt x="3580" y="86670"/>
                    </a:cubicBezTo>
                    <a:cubicBezTo>
                      <a:pt x="3580" y="61034"/>
                      <a:pt x="3580" y="35398"/>
                      <a:pt x="3580" y="9762"/>
                    </a:cubicBezTo>
                    <a:cubicBezTo>
                      <a:pt x="3580" y="3690"/>
                      <a:pt x="6953" y="4365"/>
                      <a:pt x="11001" y="4365"/>
                    </a:cubicBezTo>
                    <a:cubicBezTo>
                      <a:pt x="15049" y="4365"/>
                      <a:pt x="19097" y="3690"/>
                      <a:pt x="19097" y="9762"/>
                    </a:cubicBezTo>
                    <a:cubicBezTo>
                      <a:pt x="18422" y="17183"/>
                      <a:pt x="19097" y="24604"/>
                      <a:pt x="19097" y="31350"/>
                    </a:cubicBezTo>
                    <a:cubicBezTo>
                      <a:pt x="19097" y="36073"/>
                      <a:pt x="20446" y="38097"/>
                      <a:pt x="25168" y="38097"/>
                    </a:cubicBezTo>
                    <a:cubicBezTo>
                      <a:pt x="35962" y="37422"/>
                      <a:pt x="46082" y="37422"/>
                      <a:pt x="56876" y="38097"/>
                    </a:cubicBezTo>
                    <a:cubicBezTo>
                      <a:pt x="61599" y="38097"/>
                      <a:pt x="62948" y="36747"/>
                      <a:pt x="62948" y="32025"/>
                    </a:cubicBezTo>
                    <a:cubicBezTo>
                      <a:pt x="62948" y="24604"/>
                      <a:pt x="62948" y="17183"/>
                      <a:pt x="62948" y="9087"/>
                    </a:cubicBezTo>
                    <a:cubicBezTo>
                      <a:pt x="62273" y="3015"/>
                      <a:pt x="66321" y="3690"/>
                      <a:pt x="70369" y="3690"/>
                    </a:cubicBezTo>
                    <a:cubicBezTo>
                      <a:pt x="73742" y="3690"/>
                      <a:pt x="77790" y="2341"/>
                      <a:pt x="77790" y="9087"/>
                    </a:cubicBezTo>
                    <a:cubicBezTo>
                      <a:pt x="75766" y="21231"/>
                      <a:pt x="75766" y="34049"/>
                      <a:pt x="76441" y="47541"/>
                    </a:cubicBezTo>
                    <a:cubicBezTo>
                      <a:pt x="76441" y="47541"/>
                      <a:pt x="76441" y="47541"/>
                      <a:pt x="76441" y="47541"/>
                    </a:cubicBezTo>
                    <a:close/>
                  </a:path>
                </a:pathLst>
              </a:custGeom>
              <a:solidFill>
                <a:schemeClr val="accent3"/>
              </a:solidFill>
              <a:ln w="6739" cap="flat">
                <a:noFill/>
                <a:prstDash val="solid"/>
                <a:miter/>
              </a:ln>
            </p:spPr>
            <p:txBody>
              <a:bodyPr rtlCol="0" anchor="ctr"/>
              <a:lstStyle/>
              <a:p>
                <a:endParaRPr lang="fr-FR"/>
              </a:p>
            </p:txBody>
          </p:sp>
          <p:sp>
            <p:nvSpPr>
              <p:cNvPr id="17" name="Forme libre : forme 44">
                <a:extLst>
                  <a:ext uri="{FF2B5EF4-FFF2-40B4-BE49-F238E27FC236}">
                    <a16:creationId xmlns:a16="http://schemas.microsoft.com/office/drawing/2014/main" id="{EE3A166E-6669-43DE-A000-A8224A9B6CE3}"/>
                  </a:ext>
                </a:extLst>
              </p:cNvPr>
              <p:cNvSpPr/>
              <p:nvPr/>
            </p:nvSpPr>
            <p:spPr>
              <a:xfrm>
                <a:off x="2770639" y="5272995"/>
                <a:ext cx="78670" cy="113635"/>
              </a:xfrm>
              <a:custGeom>
                <a:avLst/>
                <a:gdLst>
                  <a:gd name="connsiteX0" fmla="*/ 3580 w 60717"/>
                  <a:gd name="connsiteY0" fmla="*/ 47431 h 87702"/>
                  <a:gd name="connsiteX1" fmla="*/ 3580 w 60717"/>
                  <a:gd name="connsiteY1" fmla="*/ 10326 h 87702"/>
                  <a:gd name="connsiteX2" fmla="*/ 10326 w 60717"/>
                  <a:gd name="connsiteY2" fmla="*/ 3580 h 87702"/>
                  <a:gd name="connsiteX3" fmla="*/ 53503 w 60717"/>
                  <a:gd name="connsiteY3" fmla="*/ 3580 h 87702"/>
                  <a:gd name="connsiteX4" fmla="*/ 59575 w 60717"/>
                  <a:gd name="connsiteY4" fmla="*/ 11001 h 87702"/>
                  <a:gd name="connsiteX5" fmla="*/ 53503 w 60717"/>
                  <a:gd name="connsiteY5" fmla="*/ 18422 h 87702"/>
                  <a:gd name="connsiteX6" fmla="*/ 25168 w 60717"/>
                  <a:gd name="connsiteY6" fmla="*/ 18422 h 87702"/>
                  <a:gd name="connsiteX7" fmla="*/ 19771 w 60717"/>
                  <a:gd name="connsiteY7" fmla="*/ 23819 h 87702"/>
                  <a:gd name="connsiteX8" fmla="*/ 33939 w 60717"/>
                  <a:gd name="connsiteY8" fmla="*/ 38661 h 87702"/>
                  <a:gd name="connsiteX9" fmla="*/ 42034 w 60717"/>
                  <a:gd name="connsiteY9" fmla="*/ 38661 h 87702"/>
                  <a:gd name="connsiteX10" fmla="*/ 51479 w 60717"/>
                  <a:gd name="connsiteY10" fmla="*/ 50130 h 87702"/>
                  <a:gd name="connsiteX11" fmla="*/ 46082 w 60717"/>
                  <a:gd name="connsiteY11" fmla="*/ 53503 h 87702"/>
                  <a:gd name="connsiteX12" fmla="*/ 26517 w 60717"/>
                  <a:gd name="connsiteY12" fmla="*/ 53503 h 87702"/>
                  <a:gd name="connsiteX13" fmla="*/ 19771 w 60717"/>
                  <a:gd name="connsiteY13" fmla="*/ 59575 h 87702"/>
                  <a:gd name="connsiteX14" fmla="*/ 35288 w 60717"/>
                  <a:gd name="connsiteY14" fmla="*/ 75766 h 87702"/>
                  <a:gd name="connsiteX15" fmla="*/ 55527 w 60717"/>
                  <a:gd name="connsiteY15" fmla="*/ 75766 h 87702"/>
                  <a:gd name="connsiteX16" fmla="*/ 61599 w 60717"/>
                  <a:gd name="connsiteY16" fmla="*/ 82512 h 87702"/>
                  <a:gd name="connsiteX17" fmla="*/ 56202 w 60717"/>
                  <a:gd name="connsiteY17" fmla="*/ 90608 h 87702"/>
                  <a:gd name="connsiteX18" fmla="*/ 10326 w 60717"/>
                  <a:gd name="connsiteY18" fmla="*/ 90608 h 87702"/>
                  <a:gd name="connsiteX19" fmla="*/ 5604 w 60717"/>
                  <a:gd name="connsiteY19" fmla="*/ 84536 h 87702"/>
                  <a:gd name="connsiteX20" fmla="*/ 3580 w 60717"/>
                  <a:gd name="connsiteY20" fmla="*/ 47431 h 87702"/>
                  <a:gd name="connsiteX21" fmla="*/ 3580 w 60717"/>
                  <a:gd name="connsiteY21" fmla="*/ 47431 h 8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87702">
                    <a:moveTo>
                      <a:pt x="3580" y="47431"/>
                    </a:moveTo>
                    <a:cubicBezTo>
                      <a:pt x="3580" y="35288"/>
                      <a:pt x="3580" y="22470"/>
                      <a:pt x="3580" y="10326"/>
                    </a:cubicBezTo>
                    <a:cubicBezTo>
                      <a:pt x="3580" y="5604"/>
                      <a:pt x="4929" y="3580"/>
                      <a:pt x="10326" y="3580"/>
                    </a:cubicBezTo>
                    <a:cubicBezTo>
                      <a:pt x="24494" y="3580"/>
                      <a:pt x="38661" y="3580"/>
                      <a:pt x="53503" y="3580"/>
                    </a:cubicBezTo>
                    <a:cubicBezTo>
                      <a:pt x="59575" y="3580"/>
                      <a:pt x="59575" y="6953"/>
                      <a:pt x="59575" y="11001"/>
                    </a:cubicBezTo>
                    <a:cubicBezTo>
                      <a:pt x="59575" y="15723"/>
                      <a:pt x="58900" y="18422"/>
                      <a:pt x="53503" y="18422"/>
                    </a:cubicBezTo>
                    <a:cubicBezTo>
                      <a:pt x="44058" y="17747"/>
                      <a:pt x="34613" y="18422"/>
                      <a:pt x="25168" y="18422"/>
                    </a:cubicBezTo>
                    <a:cubicBezTo>
                      <a:pt x="21120" y="18422"/>
                      <a:pt x="19771" y="19771"/>
                      <a:pt x="19771" y="23819"/>
                    </a:cubicBezTo>
                    <a:cubicBezTo>
                      <a:pt x="19771" y="42709"/>
                      <a:pt x="18422" y="38661"/>
                      <a:pt x="33939" y="38661"/>
                    </a:cubicBezTo>
                    <a:cubicBezTo>
                      <a:pt x="36637" y="38661"/>
                      <a:pt x="39336" y="38661"/>
                      <a:pt x="42034" y="38661"/>
                    </a:cubicBezTo>
                    <a:cubicBezTo>
                      <a:pt x="50804" y="38661"/>
                      <a:pt x="52828" y="41360"/>
                      <a:pt x="51479" y="50130"/>
                    </a:cubicBezTo>
                    <a:cubicBezTo>
                      <a:pt x="50804" y="53503"/>
                      <a:pt x="48781" y="53503"/>
                      <a:pt x="46082" y="53503"/>
                    </a:cubicBezTo>
                    <a:cubicBezTo>
                      <a:pt x="39336" y="53503"/>
                      <a:pt x="33264" y="53503"/>
                      <a:pt x="26517" y="53503"/>
                    </a:cubicBezTo>
                    <a:cubicBezTo>
                      <a:pt x="21795" y="53503"/>
                      <a:pt x="19771" y="54852"/>
                      <a:pt x="19771" y="59575"/>
                    </a:cubicBezTo>
                    <a:cubicBezTo>
                      <a:pt x="20446" y="79139"/>
                      <a:pt x="17747" y="75091"/>
                      <a:pt x="35288" y="75766"/>
                    </a:cubicBezTo>
                    <a:cubicBezTo>
                      <a:pt x="42034" y="75766"/>
                      <a:pt x="48781" y="75766"/>
                      <a:pt x="55527" y="75766"/>
                    </a:cubicBezTo>
                    <a:cubicBezTo>
                      <a:pt x="60924" y="75766"/>
                      <a:pt x="62273" y="77790"/>
                      <a:pt x="61599" y="82512"/>
                    </a:cubicBezTo>
                    <a:cubicBezTo>
                      <a:pt x="61599" y="86560"/>
                      <a:pt x="62948" y="90608"/>
                      <a:pt x="56202" y="90608"/>
                    </a:cubicBezTo>
                    <a:cubicBezTo>
                      <a:pt x="40685" y="90608"/>
                      <a:pt x="25168" y="90608"/>
                      <a:pt x="10326" y="90608"/>
                    </a:cubicBezTo>
                    <a:cubicBezTo>
                      <a:pt x="5604" y="90608"/>
                      <a:pt x="5604" y="87909"/>
                      <a:pt x="5604" y="84536"/>
                    </a:cubicBezTo>
                    <a:cubicBezTo>
                      <a:pt x="4254" y="72393"/>
                      <a:pt x="4254" y="59575"/>
                      <a:pt x="3580" y="47431"/>
                    </a:cubicBezTo>
                    <a:cubicBezTo>
                      <a:pt x="4254" y="47431"/>
                      <a:pt x="3580" y="47431"/>
                      <a:pt x="3580" y="47431"/>
                    </a:cubicBezTo>
                    <a:close/>
                  </a:path>
                </a:pathLst>
              </a:custGeom>
              <a:solidFill>
                <a:schemeClr val="accent3"/>
              </a:solidFill>
              <a:ln w="6739" cap="flat">
                <a:noFill/>
                <a:prstDash val="solid"/>
                <a:miter/>
              </a:ln>
            </p:spPr>
            <p:txBody>
              <a:bodyPr rtlCol="0" anchor="ctr"/>
              <a:lstStyle/>
              <a:p>
                <a:endParaRPr lang="fr-FR"/>
              </a:p>
            </p:txBody>
          </p:sp>
          <p:sp>
            <p:nvSpPr>
              <p:cNvPr id="18" name="Forme libre : forme 50">
                <a:extLst>
                  <a:ext uri="{FF2B5EF4-FFF2-40B4-BE49-F238E27FC236}">
                    <a16:creationId xmlns:a16="http://schemas.microsoft.com/office/drawing/2014/main" id="{C48C472C-791A-4D88-9326-01059F386176}"/>
                  </a:ext>
                </a:extLst>
              </p:cNvPr>
              <p:cNvSpPr/>
              <p:nvPr/>
            </p:nvSpPr>
            <p:spPr>
              <a:xfrm>
                <a:off x="4073807" y="5266479"/>
                <a:ext cx="96152" cy="122375"/>
              </a:xfrm>
              <a:custGeom>
                <a:avLst/>
                <a:gdLst>
                  <a:gd name="connsiteX0" fmla="*/ 76543 w 74209"/>
                  <a:gd name="connsiteY0" fmla="*/ 37618 h 94449"/>
                  <a:gd name="connsiteX1" fmla="*/ 75194 w 74209"/>
                  <a:gd name="connsiteY1" fmla="*/ 65953 h 94449"/>
                  <a:gd name="connsiteX2" fmla="*/ 38763 w 74209"/>
                  <a:gd name="connsiteY2" fmla="*/ 92938 h 94449"/>
                  <a:gd name="connsiteX3" fmla="*/ 5032 w 74209"/>
                  <a:gd name="connsiteY3" fmla="*/ 64604 h 94449"/>
                  <a:gd name="connsiteX4" fmla="*/ 3682 w 74209"/>
                  <a:gd name="connsiteY4" fmla="*/ 7934 h 94449"/>
                  <a:gd name="connsiteX5" fmla="*/ 11778 w 74209"/>
                  <a:gd name="connsiteY5" fmla="*/ 3886 h 94449"/>
                  <a:gd name="connsiteX6" fmla="*/ 17850 w 74209"/>
                  <a:gd name="connsiteY6" fmla="*/ 8609 h 94449"/>
                  <a:gd name="connsiteX7" fmla="*/ 17850 w 74209"/>
                  <a:gd name="connsiteY7" fmla="*/ 45039 h 94449"/>
                  <a:gd name="connsiteX8" fmla="*/ 19199 w 74209"/>
                  <a:gd name="connsiteY8" fmla="*/ 61230 h 94449"/>
                  <a:gd name="connsiteX9" fmla="*/ 39438 w 74209"/>
                  <a:gd name="connsiteY9" fmla="*/ 78096 h 94449"/>
                  <a:gd name="connsiteX10" fmla="*/ 59677 w 74209"/>
                  <a:gd name="connsiteY10" fmla="*/ 61230 h 94449"/>
                  <a:gd name="connsiteX11" fmla="*/ 61026 w 74209"/>
                  <a:gd name="connsiteY11" fmla="*/ 43690 h 94449"/>
                  <a:gd name="connsiteX12" fmla="*/ 61026 w 74209"/>
                  <a:gd name="connsiteY12" fmla="*/ 9958 h 94449"/>
                  <a:gd name="connsiteX13" fmla="*/ 68447 w 74209"/>
                  <a:gd name="connsiteY13" fmla="*/ 3886 h 94449"/>
                  <a:gd name="connsiteX14" fmla="*/ 75868 w 74209"/>
                  <a:gd name="connsiteY14" fmla="*/ 9958 h 94449"/>
                  <a:gd name="connsiteX15" fmla="*/ 76543 w 74209"/>
                  <a:gd name="connsiteY15" fmla="*/ 37618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09" h="94449">
                    <a:moveTo>
                      <a:pt x="76543" y="37618"/>
                    </a:moveTo>
                    <a:cubicBezTo>
                      <a:pt x="75868" y="45039"/>
                      <a:pt x="77892" y="55159"/>
                      <a:pt x="75194" y="65953"/>
                    </a:cubicBezTo>
                    <a:cubicBezTo>
                      <a:pt x="71146" y="84168"/>
                      <a:pt x="59002" y="93613"/>
                      <a:pt x="38763" y="92938"/>
                    </a:cubicBezTo>
                    <a:cubicBezTo>
                      <a:pt x="19873" y="92938"/>
                      <a:pt x="7730" y="82819"/>
                      <a:pt x="5032" y="64604"/>
                    </a:cubicBezTo>
                    <a:cubicBezTo>
                      <a:pt x="2333" y="45714"/>
                      <a:pt x="4357" y="26824"/>
                      <a:pt x="3682" y="7934"/>
                    </a:cubicBezTo>
                    <a:cubicBezTo>
                      <a:pt x="3682" y="1188"/>
                      <a:pt x="9079" y="4561"/>
                      <a:pt x="11778" y="3886"/>
                    </a:cubicBezTo>
                    <a:cubicBezTo>
                      <a:pt x="15151" y="3212"/>
                      <a:pt x="17850" y="3212"/>
                      <a:pt x="17850" y="8609"/>
                    </a:cubicBezTo>
                    <a:cubicBezTo>
                      <a:pt x="17850" y="20752"/>
                      <a:pt x="17850" y="32896"/>
                      <a:pt x="17850" y="45039"/>
                    </a:cubicBezTo>
                    <a:cubicBezTo>
                      <a:pt x="17850" y="50436"/>
                      <a:pt x="18524" y="55833"/>
                      <a:pt x="19199" y="61230"/>
                    </a:cubicBezTo>
                    <a:cubicBezTo>
                      <a:pt x="21223" y="72699"/>
                      <a:pt x="27969" y="78096"/>
                      <a:pt x="39438" y="78096"/>
                    </a:cubicBezTo>
                    <a:cubicBezTo>
                      <a:pt x="50232" y="78096"/>
                      <a:pt x="57653" y="72025"/>
                      <a:pt x="59677" y="61230"/>
                    </a:cubicBezTo>
                    <a:cubicBezTo>
                      <a:pt x="61026" y="55159"/>
                      <a:pt x="61026" y="49762"/>
                      <a:pt x="61026" y="43690"/>
                    </a:cubicBezTo>
                    <a:cubicBezTo>
                      <a:pt x="61026" y="32221"/>
                      <a:pt x="61026" y="20752"/>
                      <a:pt x="61026" y="9958"/>
                    </a:cubicBezTo>
                    <a:cubicBezTo>
                      <a:pt x="61026" y="3212"/>
                      <a:pt x="64399" y="3886"/>
                      <a:pt x="68447" y="3886"/>
                    </a:cubicBezTo>
                    <a:cubicBezTo>
                      <a:pt x="73170" y="3886"/>
                      <a:pt x="76543" y="3886"/>
                      <a:pt x="75868" y="9958"/>
                    </a:cubicBezTo>
                    <a:cubicBezTo>
                      <a:pt x="75868" y="18054"/>
                      <a:pt x="76543" y="26149"/>
                      <a:pt x="76543" y="37618"/>
                    </a:cubicBezTo>
                    <a:close/>
                  </a:path>
                </a:pathLst>
              </a:custGeom>
              <a:solidFill>
                <a:schemeClr val="accent3"/>
              </a:solidFill>
              <a:ln w="6739" cap="flat">
                <a:noFill/>
                <a:prstDash val="solid"/>
                <a:miter/>
              </a:ln>
            </p:spPr>
            <p:txBody>
              <a:bodyPr rtlCol="0" anchor="ctr"/>
              <a:lstStyle/>
              <a:p>
                <a:endParaRPr lang="fr-FR"/>
              </a:p>
            </p:txBody>
          </p:sp>
          <p:sp>
            <p:nvSpPr>
              <p:cNvPr id="19" name="Forme libre : forme 51">
                <a:extLst>
                  <a:ext uri="{FF2B5EF4-FFF2-40B4-BE49-F238E27FC236}">
                    <a16:creationId xmlns:a16="http://schemas.microsoft.com/office/drawing/2014/main" id="{F64B9DCB-D31B-43E1-98C2-BF5832497816}"/>
                  </a:ext>
                </a:extLst>
              </p:cNvPr>
              <p:cNvSpPr/>
              <p:nvPr/>
            </p:nvSpPr>
            <p:spPr>
              <a:xfrm>
                <a:off x="4310824" y="5266002"/>
                <a:ext cx="78670" cy="122375"/>
              </a:xfrm>
              <a:custGeom>
                <a:avLst/>
                <a:gdLst>
                  <a:gd name="connsiteX0" fmla="*/ 3580 w 60717"/>
                  <a:gd name="connsiteY0" fmla="*/ 47431 h 94449"/>
                  <a:gd name="connsiteX1" fmla="*/ 3580 w 60717"/>
                  <a:gd name="connsiteY1" fmla="*/ 10326 h 94449"/>
                  <a:gd name="connsiteX2" fmla="*/ 9652 w 60717"/>
                  <a:gd name="connsiteY2" fmla="*/ 3580 h 94449"/>
                  <a:gd name="connsiteX3" fmla="*/ 52828 w 60717"/>
                  <a:gd name="connsiteY3" fmla="*/ 3580 h 94449"/>
                  <a:gd name="connsiteX4" fmla="*/ 58900 w 60717"/>
                  <a:gd name="connsiteY4" fmla="*/ 11001 h 94449"/>
                  <a:gd name="connsiteX5" fmla="*/ 52828 w 60717"/>
                  <a:gd name="connsiteY5" fmla="*/ 18422 h 94449"/>
                  <a:gd name="connsiteX6" fmla="*/ 24494 w 60717"/>
                  <a:gd name="connsiteY6" fmla="*/ 18422 h 94449"/>
                  <a:gd name="connsiteX7" fmla="*/ 18422 w 60717"/>
                  <a:gd name="connsiteY7" fmla="*/ 23819 h 94449"/>
                  <a:gd name="connsiteX8" fmla="*/ 32589 w 60717"/>
                  <a:gd name="connsiteY8" fmla="*/ 39336 h 94449"/>
                  <a:gd name="connsiteX9" fmla="*/ 40685 w 60717"/>
                  <a:gd name="connsiteY9" fmla="*/ 39336 h 94449"/>
                  <a:gd name="connsiteX10" fmla="*/ 49455 w 60717"/>
                  <a:gd name="connsiteY10" fmla="*/ 48781 h 94449"/>
                  <a:gd name="connsiteX11" fmla="*/ 44058 w 60717"/>
                  <a:gd name="connsiteY11" fmla="*/ 53503 h 94449"/>
                  <a:gd name="connsiteX12" fmla="*/ 24494 w 60717"/>
                  <a:gd name="connsiteY12" fmla="*/ 53503 h 94449"/>
                  <a:gd name="connsiteX13" fmla="*/ 18422 w 60717"/>
                  <a:gd name="connsiteY13" fmla="*/ 59575 h 94449"/>
                  <a:gd name="connsiteX14" fmla="*/ 34613 w 60717"/>
                  <a:gd name="connsiteY14" fmla="*/ 76441 h 94449"/>
                  <a:gd name="connsiteX15" fmla="*/ 52154 w 60717"/>
                  <a:gd name="connsiteY15" fmla="*/ 76441 h 94449"/>
                  <a:gd name="connsiteX16" fmla="*/ 60249 w 60717"/>
                  <a:gd name="connsiteY16" fmla="*/ 83862 h 94449"/>
                  <a:gd name="connsiteX17" fmla="*/ 52154 w 60717"/>
                  <a:gd name="connsiteY17" fmla="*/ 91283 h 94449"/>
                  <a:gd name="connsiteX18" fmla="*/ 11001 w 60717"/>
                  <a:gd name="connsiteY18" fmla="*/ 91957 h 94449"/>
                  <a:gd name="connsiteX19" fmla="*/ 3580 w 60717"/>
                  <a:gd name="connsiteY19" fmla="*/ 83862 h 94449"/>
                  <a:gd name="connsiteX20" fmla="*/ 3580 w 60717"/>
                  <a:gd name="connsiteY20" fmla="*/ 47431 h 94449"/>
                  <a:gd name="connsiteX21" fmla="*/ 3580 w 60717"/>
                  <a:gd name="connsiteY21" fmla="*/ 4743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94449">
                    <a:moveTo>
                      <a:pt x="3580" y="47431"/>
                    </a:moveTo>
                    <a:cubicBezTo>
                      <a:pt x="3580" y="35288"/>
                      <a:pt x="3580" y="22470"/>
                      <a:pt x="3580" y="10326"/>
                    </a:cubicBezTo>
                    <a:cubicBezTo>
                      <a:pt x="3580" y="5604"/>
                      <a:pt x="4255" y="3580"/>
                      <a:pt x="9652" y="3580"/>
                    </a:cubicBezTo>
                    <a:cubicBezTo>
                      <a:pt x="23819" y="3580"/>
                      <a:pt x="37986" y="3580"/>
                      <a:pt x="52828" y="3580"/>
                    </a:cubicBezTo>
                    <a:cubicBezTo>
                      <a:pt x="58900" y="3580"/>
                      <a:pt x="58900" y="6953"/>
                      <a:pt x="58900" y="11001"/>
                    </a:cubicBezTo>
                    <a:cubicBezTo>
                      <a:pt x="58900" y="15723"/>
                      <a:pt x="58900" y="18422"/>
                      <a:pt x="52828" y="18422"/>
                    </a:cubicBezTo>
                    <a:cubicBezTo>
                      <a:pt x="43383" y="17747"/>
                      <a:pt x="33939" y="18422"/>
                      <a:pt x="24494" y="18422"/>
                    </a:cubicBezTo>
                    <a:cubicBezTo>
                      <a:pt x="20446" y="18422"/>
                      <a:pt x="19096" y="19771"/>
                      <a:pt x="18422" y="23819"/>
                    </a:cubicBezTo>
                    <a:cubicBezTo>
                      <a:pt x="17747" y="39336"/>
                      <a:pt x="17747" y="39336"/>
                      <a:pt x="32589" y="39336"/>
                    </a:cubicBezTo>
                    <a:cubicBezTo>
                      <a:pt x="35288" y="39336"/>
                      <a:pt x="37986" y="40010"/>
                      <a:pt x="40685" y="39336"/>
                    </a:cubicBezTo>
                    <a:cubicBezTo>
                      <a:pt x="48781" y="37986"/>
                      <a:pt x="50130" y="42709"/>
                      <a:pt x="49455" y="48781"/>
                    </a:cubicBezTo>
                    <a:cubicBezTo>
                      <a:pt x="49455" y="52828"/>
                      <a:pt x="47431" y="53503"/>
                      <a:pt x="44058" y="53503"/>
                    </a:cubicBezTo>
                    <a:cubicBezTo>
                      <a:pt x="37312" y="53503"/>
                      <a:pt x="31240" y="53503"/>
                      <a:pt x="24494" y="53503"/>
                    </a:cubicBezTo>
                    <a:cubicBezTo>
                      <a:pt x="20446" y="53503"/>
                      <a:pt x="18422" y="54178"/>
                      <a:pt x="18422" y="59575"/>
                    </a:cubicBezTo>
                    <a:cubicBezTo>
                      <a:pt x="17747" y="76441"/>
                      <a:pt x="17747" y="76441"/>
                      <a:pt x="34613" y="76441"/>
                    </a:cubicBezTo>
                    <a:cubicBezTo>
                      <a:pt x="40685" y="76441"/>
                      <a:pt x="46757" y="76441"/>
                      <a:pt x="52154" y="76441"/>
                    </a:cubicBezTo>
                    <a:cubicBezTo>
                      <a:pt x="58225" y="75766"/>
                      <a:pt x="60249" y="77790"/>
                      <a:pt x="60249" y="83862"/>
                    </a:cubicBezTo>
                    <a:cubicBezTo>
                      <a:pt x="60249" y="90608"/>
                      <a:pt x="57551" y="91283"/>
                      <a:pt x="52154" y="91283"/>
                    </a:cubicBezTo>
                    <a:cubicBezTo>
                      <a:pt x="38661" y="91283"/>
                      <a:pt x="24494" y="91283"/>
                      <a:pt x="11001" y="91957"/>
                    </a:cubicBezTo>
                    <a:cubicBezTo>
                      <a:pt x="4929" y="91957"/>
                      <a:pt x="3580" y="89933"/>
                      <a:pt x="3580" y="83862"/>
                    </a:cubicBezTo>
                    <a:cubicBezTo>
                      <a:pt x="4255" y="71718"/>
                      <a:pt x="3580" y="59575"/>
                      <a:pt x="3580" y="47431"/>
                    </a:cubicBezTo>
                    <a:cubicBezTo>
                      <a:pt x="3580" y="47431"/>
                      <a:pt x="3580" y="47431"/>
                      <a:pt x="3580" y="47431"/>
                    </a:cubicBezTo>
                    <a:close/>
                  </a:path>
                </a:pathLst>
              </a:custGeom>
              <a:solidFill>
                <a:schemeClr val="accent3"/>
              </a:solidFill>
              <a:ln w="6739" cap="flat">
                <a:noFill/>
                <a:prstDash val="solid"/>
                <a:miter/>
              </a:ln>
            </p:spPr>
            <p:txBody>
              <a:bodyPr rtlCol="0" anchor="ctr"/>
              <a:lstStyle/>
              <a:p>
                <a:endParaRPr lang="fr-FR"/>
              </a:p>
            </p:txBody>
          </p:sp>
          <p:sp>
            <p:nvSpPr>
              <p:cNvPr id="20" name="Forme libre : forme 53">
                <a:extLst>
                  <a:ext uri="{FF2B5EF4-FFF2-40B4-BE49-F238E27FC236}">
                    <a16:creationId xmlns:a16="http://schemas.microsoft.com/office/drawing/2014/main" id="{DCF17316-A375-4DA1-9B1E-29CA324CD5B2}"/>
                  </a:ext>
                </a:extLst>
              </p:cNvPr>
              <p:cNvSpPr/>
              <p:nvPr/>
            </p:nvSpPr>
            <p:spPr>
              <a:xfrm>
                <a:off x="3892999" y="5267750"/>
                <a:ext cx="78670" cy="113635"/>
              </a:xfrm>
              <a:custGeom>
                <a:avLst/>
                <a:gdLst>
                  <a:gd name="connsiteX0" fmla="*/ 3580 w 60717"/>
                  <a:gd name="connsiteY0" fmla="*/ 47431 h 87702"/>
                  <a:gd name="connsiteX1" fmla="*/ 3580 w 60717"/>
                  <a:gd name="connsiteY1" fmla="*/ 10326 h 87702"/>
                  <a:gd name="connsiteX2" fmla="*/ 9652 w 60717"/>
                  <a:gd name="connsiteY2" fmla="*/ 3580 h 87702"/>
                  <a:gd name="connsiteX3" fmla="*/ 52828 w 60717"/>
                  <a:gd name="connsiteY3" fmla="*/ 3580 h 87702"/>
                  <a:gd name="connsiteX4" fmla="*/ 58900 w 60717"/>
                  <a:gd name="connsiteY4" fmla="*/ 11001 h 87702"/>
                  <a:gd name="connsiteX5" fmla="*/ 52828 w 60717"/>
                  <a:gd name="connsiteY5" fmla="*/ 18422 h 87702"/>
                  <a:gd name="connsiteX6" fmla="*/ 25843 w 60717"/>
                  <a:gd name="connsiteY6" fmla="*/ 18422 h 87702"/>
                  <a:gd name="connsiteX7" fmla="*/ 18422 w 60717"/>
                  <a:gd name="connsiteY7" fmla="*/ 25168 h 87702"/>
                  <a:gd name="connsiteX8" fmla="*/ 32589 w 60717"/>
                  <a:gd name="connsiteY8" fmla="*/ 39336 h 87702"/>
                  <a:gd name="connsiteX9" fmla="*/ 41359 w 60717"/>
                  <a:gd name="connsiteY9" fmla="*/ 39336 h 87702"/>
                  <a:gd name="connsiteX10" fmla="*/ 50130 w 60717"/>
                  <a:gd name="connsiteY10" fmla="*/ 48781 h 87702"/>
                  <a:gd name="connsiteX11" fmla="*/ 44733 w 60717"/>
                  <a:gd name="connsiteY11" fmla="*/ 53503 h 87702"/>
                  <a:gd name="connsiteX12" fmla="*/ 23819 w 60717"/>
                  <a:gd name="connsiteY12" fmla="*/ 53503 h 87702"/>
                  <a:gd name="connsiteX13" fmla="*/ 18422 w 60717"/>
                  <a:gd name="connsiteY13" fmla="*/ 58225 h 87702"/>
                  <a:gd name="connsiteX14" fmla="*/ 34613 w 60717"/>
                  <a:gd name="connsiteY14" fmla="*/ 75766 h 87702"/>
                  <a:gd name="connsiteX15" fmla="*/ 53503 w 60717"/>
                  <a:gd name="connsiteY15" fmla="*/ 75766 h 87702"/>
                  <a:gd name="connsiteX16" fmla="*/ 60924 w 60717"/>
                  <a:gd name="connsiteY16" fmla="*/ 83187 h 87702"/>
                  <a:gd name="connsiteX17" fmla="*/ 54178 w 60717"/>
                  <a:gd name="connsiteY17" fmla="*/ 90608 h 87702"/>
                  <a:gd name="connsiteX18" fmla="*/ 10326 w 60717"/>
                  <a:gd name="connsiteY18" fmla="*/ 90608 h 87702"/>
                  <a:gd name="connsiteX19" fmla="*/ 4254 w 60717"/>
                  <a:gd name="connsiteY19" fmla="*/ 84536 h 87702"/>
                  <a:gd name="connsiteX20" fmla="*/ 3580 w 60717"/>
                  <a:gd name="connsiteY20" fmla="*/ 47431 h 87702"/>
                  <a:gd name="connsiteX21" fmla="*/ 3580 w 60717"/>
                  <a:gd name="connsiteY21" fmla="*/ 47431 h 8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87702">
                    <a:moveTo>
                      <a:pt x="3580" y="47431"/>
                    </a:moveTo>
                    <a:cubicBezTo>
                      <a:pt x="3580" y="35288"/>
                      <a:pt x="3580" y="22470"/>
                      <a:pt x="3580" y="10326"/>
                    </a:cubicBezTo>
                    <a:cubicBezTo>
                      <a:pt x="3580" y="5604"/>
                      <a:pt x="4929" y="3580"/>
                      <a:pt x="9652" y="3580"/>
                    </a:cubicBezTo>
                    <a:cubicBezTo>
                      <a:pt x="23819" y="3580"/>
                      <a:pt x="37986" y="3580"/>
                      <a:pt x="52828" y="3580"/>
                    </a:cubicBezTo>
                    <a:cubicBezTo>
                      <a:pt x="58900" y="3580"/>
                      <a:pt x="58900" y="6953"/>
                      <a:pt x="58900" y="11001"/>
                    </a:cubicBezTo>
                    <a:cubicBezTo>
                      <a:pt x="58900" y="15723"/>
                      <a:pt x="58900" y="18422"/>
                      <a:pt x="52828" y="18422"/>
                    </a:cubicBezTo>
                    <a:cubicBezTo>
                      <a:pt x="44058" y="17747"/>
                      <a:pt x="35288" y="18422"/>
                      <a:pt x="25843" y="18422"/>
                    </a:cubicBezTo>
                    <a:cubicBezTo>
                      <a:pt x="20446" y="18422"/>
                      <a:pt x="18422" y="19771"/>
                      <a:pt x="18422" y="25168"/>
                    </a:cubicBezTo>
                    <a:cubicBezTo>
                      <a:pt x="18422" y="39336"/>
                      <a:pt x="18422" y="39336"/>
                      <a:pt x="32589" y="39336"/>
                    </a:cubicBezTo>
                    <a:cubicBezTo>
                      <a:pt x="35288" y="39336"/>
                      <a:pt x="38661" y="40010"/>
                      <a:pt x="41359" y="39336"/>
                    </a:cubicBezTo>
                    <a:cubicBezTo>
                      <a:pt x="49455" y="37986"/>
                      <a:pt x="50804" y="42709"/>
                      <a:pt x="50130" y="48781"/>
                    </a:cubicBezTo>
                    <a:cubicBezTo>
                      <a:pt x="50130" y="52828"/>
                      <a:pt x="48106" y="53503"/>
                      <a:pt x="44733" y="53503"/>
                    </a:cubicBezTo>
                    <a:cubicBezTo>
                      <a:pt x="37986" y="53503"/>
                      <a:pt x="30565" y="53503"/>
                      <a:pt x="23819" y="53503"/>
                    </a:cubicBezTo>
                    <a:cubicBezTo>
                      <a:pt x="20446" y="53503"/>
                      <a:pt x="18422" y="54852"/>
                      <a:pt x="18422" y="58225"/>
                    </a:cubicBezTo>
                    <a:cubicBezTo>
                      <a:pt x="17073" y="75766"/>
                      <a:pt x="17073" y="75766"/>
                      <a:pt x="34613" y="75766"/>
                    </a:cubicBezTo>
                    <a:cubicBezTo>
                      <a:pt x="40685" y="75766"/>
                      <a:pt x="46757" y="76441"/>
                      <a:pt x="53503" y="75766"/>
                    </a:cubicBezTo>
                    <a:cubicBezTo>
                      <a:pt x="59575" y="75091"/>
                      <a:pt x="60924" y="77790"/>
                      <a:pt x="60924" y="83187"/>
                    </a:cubicBezTo>
                    <a:cubicBezTo>
                      <a:pt x="60924" y="88584"/>
                      <a:pt x="59575" y="90608"/>
                      <a:pt x="54178" y="90608"/>
                    </a:cubicBezTo>
                    <a:cubicBezTo>
                      <a:pt x="39336" y="89933"/>
                      <a:pt x="25168" y="90608"/>
                      <a:pt x="10326" y="90608"/>
                    </a:cubicBezTo>
                    <a:cubicBezTo>
                      <a:pt x="5604" y="90608"/>
                      <a:pt x="4254" y="89259"/>
                      <a:pt x="4254" y="84536"/>
                    </a:cubicBezTo>
                    <a:cubicBezTo>
                      <a:pt x="4254" y="72393"/>
                      <a:pt x="4254" y="60249"/>
                      <a:pt x="3580" y="47431"/>
                    </a:cubicBezTo>
                    <a:cubicBezTo>
                      <a:pt x="4254" y="47431"/>
                      <a:pt x="3580" y="47431"/>
                      <a:pt x="3580" y="47431"/>
                    </a:cubicBezTo>
                    <a:close/>
                  </a:path>
                </a:pathLst>
              </a:custGeom>
              <a:solidFill>
                <a:schemeClr val="accent3"/>
              </a:solidFill>
              <a:ln w="6739" cap="flat">
                <a:noFill/>
                <a:prstDash val="solid"/>
                <a:miter/>
              </a:ln>
            </p:spPr>
            <p:txBody>
              <a:bodyPr rtlCol="0" anchor="ctr"/>
              <a:lstStyle/>
              <a:p>
                <a:endParaRPr lang="fr-FR"/>
              </a:p>
            </p:txBody>
          </p:sp>
          <p:sp>
            <p:nvSpPr>
              <p:cNvPr id="21" name="Forme libre : forme 57">
                <a:extLst>
                  <a:ext uri="{FF2B5EF4-FFF2-40B4-BE49-F238E27FC236}">
                    <a16:creationId xmlns:a16="http://schemas.microsoft.com/office/drawing/2014/main" id="{5B50DAC2-903E-4A82-A6C6-8D577A9BE225}"/>
                  </a:ext>
                </a:extLst>
              </p:cNvPr>
              <p:cNvSpPr/>
              <p:nvPr/>
            </p:nvSpPr>
            <p:spPr>
              <a:xfrm>
                <a:off x="2457707" y="5273868"/>
                <a:ext cx="78670" cy="122375"/>
              </a:xfrm>
              <a:custGeom>
                <a:avLst/>
                <a:gdLst>
                  <a:gd name="connsiteX0" fmla="*/ 4255 w 60717"/>
                  <a:gd name="connsiteY0" fmla="*/ 46757 h 94449"/>
                  <a:gd name="connsiteX1" fmla="*/ 4255 w 60717"/>
                  <a:gd name="connsiteY1" fmla="*/ 9652 h 94449"/>
                  <a:gd name="connsiteX2" fmla="*/ 10326 w 60717"/>
                  <a:gd name="connsiteY2" fmla="*/ 3580 h 94449"/>
                  <a:gd name="connsiteX3" fmla="*/ 54178 w 60717"/>
                  <a:gd name="connsiteY3" fmla="*/ 3580 h 94449"/>
                  <a:gd name="connsiteX4" fmla="*/ 59575 w 60717"/>
                  <a:gd name="connsiteY4" fmla="*/ 11676 h 94449"/>
                  <a:gd name="connsiteX5" fmla="*/ 53503 w 60717"/>
                  <a:gd name="connsiteY5" fmla="*/ 18422 h 94449"/>
                  <a:gd name="connsiteX6" fmla="*/ 25843 w 60717"/>
                  <a:gd name="connsiteY6" fmla="*/ 18422 h 94449"/>
                  <a:gd name="connsiteX7" fmla="*/ 18422 w 60717"/>
                  <a:gd name="connsiteY7" fmla="*/ 25168 h 94449"/>
                  <a:gd name="connsiteX8" fmla="*/ 32589 w 60717"/>
                  <a:gd name="connsiteY8" fmla="*/ 39336 h 94449"/>
                  <a:gd name="connsiteX9" fmla="*/ 40685 w 60717"/>
                  <a:gd name="connsiteY9" fmla="*/ 39336 h 94449"/>
                  <a:gd name="connsiteX10" fmla="*/ 49455 w 60717"/>
                  <a:gd name="connsiteY10" fmla="*/ 48106 h 94449"/>
                  <a:gd name="connsiteX11" fmla="*/ 43383 w 60717"/>
                  <a:gd name="connsiteY11" fmla="*/ 54178 h 94449"/>
                  <a:gd name="connsiteX12" fmla="*/ 23144 w 60717"/>
                  <a:gd name="connsiteY12" fmla="*/ 54178 h 94449"/>
                  <a:gd name="connsiteX13" fmla="*/ 18422 w 60717"/>
                  <a:gd name="connsiteY13" fmla="*/ 58900 h 94449"/>
                  <a:gd name="connsiteX14" fmla="*/ 18422 w 60717"/>
                  <a:gd name="connsiteY14" fmla="*/ 60249 h 94449"/>
                  <a:gd name="connsiteX15" fmla="*/ 33939 w 60717"/>
                  <a:gd name="connsiteY15" fmla="*/ 76441 h 94449"/>
                  <a:gd name="connsiteX16" fmla="*/ 54852 w 60717"/>
                  <a:gd name="connsiteY16" fmla="*/ 76441 h 94449"/>
                  <a:gd name="connsiteX17" fmla="*/ 59575 w 60717"/>
                  <a:gd name="connsiteY17" fmla="*/ 84536 h 94449"/>
                  <a:gd name="connsiteX18" fmla="*/ 54852 w 60717"/>
                  <a:gd name="connsiteY18" fmla="*/ 91283 h 94449"/>
                  <a:gd name="connsiteX19" fmla="*/ 8977 w 60717"/>
                  <a:gd name="connsiteY19" fmla="*/ 91283 h 94449"/>
                  <a:gd name="connsiteX20" fmla="*/ 3580 w 60717"/>
                  <a:gd name="connsiteY20" fmla="*/ 85886 h 94449"/>
                  <a:gd name="connsiteX21" fmla="*/ 4255 w 60717"/>
                  <a:gd name="connsiteY21" fmla="*/ 46757 h 94449"/>
                  <a:gd name="connsiteX22" fmla="*/ 4255 w 60717"/>
                  <a:gd name="connsiteY22" fmla="*/ 46757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717" h="94449">
                    <a:moveTo>
                      <a:pt x="4255" y="46757"/>
                    </a:moveTo>
                    <a:cubicBezTo>
                      <a:pt x="4255" y="34613"/>
                      <a:pt x="4255" y="21795"/>
                      <a:pt x="4255" y="9652"/>
                    </a:cubicBezTo>
                    <a:cubicBezTo>
                      <a:pt x="4255" y="4929"/>
                      <a:pt x="5604" y="3580"/>
                      <a:pt x="10326" y="3580"/>
                    </a:cubicBezTo>
                    <a:cubicBezTo>
                      <a:pt x="25168" y="3580"/>
                      <a:pt x="39336" y="3580"/>
                      <a:pt x="54178" y="3580"/>
                    </a:cubicBezTo>
                    <a:cubicBezTo>
                      <a:pt x="60924" y="3580"/>
                      <a:pt x="59575" y="7628"/>
                      <a:pt x="59575" y="11676"/>
                    </a:cubicBezTo>
                    <a:cubicBezTo>
                      <a:pt x="59575" y="15723"/>
                      <a:pt x="59575" y="19097"/>
                      <a:pt x="53503" y="18422"/>
                    </a:cubicBezTo>
                    <a:cubicBezTo>
                      <a:pt x="44058" y="17747"/>
                      <a:pt x="35288" y="18422"/>
                      <a:pt x="25843" y="18422"/>
                    </a:cubicBezTo>
                    <a:cubicBezTo>
                      <a:pt x="21120" y="18422"/>
                      <a:pt x="18422" y="19097"/>
                      <a:pt x="18422" y="25168"/>
                    </a:cubicBezTo>
                    <a:cubicBezTo>
                      <a:pt x="18422" y="40010"/>
                      <a:pt x="18422" y="40010"/>
                      <a:pt x="32589" y="39336"/>
                    </a:cubicBezTo>
                    <a:cubicBezTo>
                      <a:pt x="35288" y="39336"/>
                      <a:pt x="37986" y="39336"/>
                      <a:pt x="40685" y="39336"/>
                    </a:cubicBezTo>
                    <a:cubicBezTo>
                      <a:pt x="48106" y="37986"/>
                      <a:pt x="50130" y="41360"/>
                      <a:pt x="49455" y="48106"/>
                    </a:cubicBezTo>
                    <a:cubicBezTo>
                      <a:pt x="49455" y="52828"/>
                      <a:pt x="47431" y="54178"/>
                      <a:pt x="43383" y="54178"/>
                    </a:cubicBezTo>
                    <a:cubicBezTo>
                      <a:pt x="36637" y="54178"/>
                      <a:pt x="29891" y="54178"/>
                      <a:pt x="23144" y="54178"/>
                    </a:cubicBezTo>
                    <a:cubicBezTo>
                      <a:pt x="19771" y="54178"/>
                      <a:pt x="18422" y="55527"/>
                      <a:pt x="18422" y="58900"/>
                    </a:cubicBezTo>
                    <a:cubicBezTo>
                      <a:pt x="18422" y="59575"/>
                      <a:pt x="18422" y="60249"/>
                      <a:pt x="18422" y="60249"/>
                    </a:cubicBezTo>
                    <a:cubicBezTo>
                      <a:pt x="17747" y="76441"/>
                      <a:pt x="17747" y="76441"/>
                      <a:pt x="33939" y="76441"/>
                    </a:cubicBezTo>
                    <a:cubicBezTo>
                      <a:pt x="40685" y="76441"/>
                      <a:pt x="48106" y="76441"/>
                      <a:pt x="54852" y="76441"/>
                    </a:cubicBezTo>
                    <a:cubicBezTo>
                      <a:pt x="61599" y="76441"/>
                      <a:pt x="59575" y="81163"/>
                      <a:pt x="59575" y="84536"/>
                    </a:cubicBezTo>
                    <a:cubicBezTo>
                      <a:pt x="59575" y="87909"/>
                      <a:pt x="60249" y="91283"/>
                      <a:pt x="54852" y="91283"/>
                    </a:cubicBezTo>
                    <a:cubicBezTo>
                      <a:pt x="39336" y="91283"/>
                      <a:pt x="23819" y="91283"/>
                      <a:pt x="8977" y="91283"/>
                    </a:cubicBezTo>
                    <a:cubicBezTo>
                      <a:pt x="4929" y="91283"/>
                      <a:pt x="3580" y="89933"/>
                      <a:pt x="3580" y="85886"/>
                    </a:cubicBezTo>
                    <a:cubicBezTo>
                      <a:pt x="4255" y="73067"/>
                      <a:pt x="4255" y="59575"/>
                      <a:pt x="4255" y="46757"/>
                    </a:cubicBezTo>
                    <a:cubicBezTo>
                      <a:pt x="4255" y="46757"/>
                      <a:pt x="4255" y="46757"/>
                      <a:pt x="4255" y="46757"/>
                    </a:cubicBezTo>
                    <a:close/>
                  </a:path>
                </a:pathLst>
              </a:custGeom>
              <a:solidFill>
                <a:schemeClr val="accent3"/>
              </a:solidFill>
              <a:ln w="6739" cap="flat">
                <a:noFill/>
                <a:prstDash val="solid"/>
                <a:miter/>
              </a:ln>
            </p:spPr>
            <p:txBody>
              <a:bodyPr rtlCol="0" anchor="ctr"/>
              <a:lstStyle/>
              <a:p>
                <a:endParaRPr lang="fr-FR"/>
              </a:p>
            </p:txBody>
          </p:sp>
          <p:sp>
            <p:nvSpPr>
              <p:cNvPr id="22" name="Forme libre : forme 58">
                <a:extLst>
                  <a:ext uri="{FF2B5EF4-FFF2-40B4-BE49-F238E27FC236}">
                    <a16:creationId xmlns:a16="http://schemas.microsoft.com/office/drawing/2014/main" id="{981AC043-64C0-4C79-91B6-8440AE34CF59}"/>
                  </a:ext>
                </a:extLst>
              </p:cNvPr>
              <p:cNvSpPr/>
              <p:nvPr/>
            </p:nvSpPr>
            <p:spPr>
              <a:xfrm>
                <a:off x="3186715" y="5271246"/>
                <a:ext cx="78670" cy="122375"/>
              </a:xfrm>
              <a:custGeom>
                <a:avLst/>
                <a:gdLst>
                  <a:gd name="connsiteX0" fmla="*/ 3580 w 60717"/>
                  <a:gd name="connsiteY0" fmla="*/ 46757 h 94449"/>
                  <a:gd name="connsiteX1" fmla="*/ 3580 w 60717"/>
                  <a:gd name="connsiteY1" fmla="*/ 9652 h 94449"/>
                  <a:gd name="connsiteX2" fmla="*/ 9652 w 60717"/>
                  <a:gd name="connsiteY2" fmla="*/ 3580 h 94449"/>
                  <a:gd name="connsiteX3" fmla="*/ 53503 w 60717"/>
                  <a:gd name="connsiteY3" fmla="*/ 3580 h 94449"/>
                  <a:gd name="connsiteX4" fmla="*/ 59575 w 60717"/>
                  <a:gd name="connsiteY4" fmla="*/ 11676 h 94449"/>
                  <a:gd name="connsiteX5" fmla="*/ 53503 w 60717"/>
                  <a:gd name="connsiteY5" fmla="*/ 18422 h 94449"/>
                  <a:gd name="connsiteX6" fmla="*/ 25843 w 60717"/>
                  <a:gd name="connsiteY6" fmla="*/ 18422 h 94449"/>
                  <a:gd name="connsiteX7" fmla="*/ 19097 w 60717"/>
                  <a:gd name="connsiteY7" fmla="*/ 25168 h 94449"/>
                  <a:gd name="connsiteX8" fmla="*/ 32589 w 60717"/>
                  <a:gd name="connsiteY8" fmla="*/ 39336 h 94449"/>
                  <a:gd name="connsiteX9" fmla="*/ 41360 w 60717"/>
                  <a:gd name="connsiteY9" fmla="*/ 39336 h 94449"/>
                  <a:gd name="connsiteX10" fmla="*/ 50130 w 60717"/>
                  <a:gd name="connsiteY10" fmla="*/ 48781 h 94449"/>
                  <a:gd name="connsiteX11" fmla="*/ 44733 w 60717"/>
                  <a:gd name="connsiteY11" fmla="*/ 54178 h 94449"/>
                  <a:gd name="connsiteX12" fmla="*/ 24494 w 60717"/>
                  <a:gd name="connsiteY12" fmla="*/ 54178 h 94449"/>
                  <a:gd name="connsiteX13" fmla="*/ 19097 w 60717"/>
                  <a:gd name="connsiteY13" fmla="*/ 58900 h 94449"/>
                  <a:gd name="connsiteX14" fmla="*/ 35288 w 60717"/>
                  <a:gd name="connsiteY14" fmla="*/ 76441 h 94449"/>
                  <a:gd name="connsiteX15" fmla="*/ 52154 w 60717"/>
                  <a:gd name="connsiteY15" fmla="*/ 76441 h 94449"/>
                  <a:gd name="connsiteX16" fmla="*/ 60924 w 60717"/>
                  <a:gd name="connsiteY16" fmla="*/ 83187 h 94449"/>
                  <a:gd name="connsiteX17" fmla="*/ 52828 w 60717"/>
                  <a:gd name="connsiteY17" fmla="*/ 91283 h 94449"/>
                  <a:gd name="connsiteX18" fmla="*/ 11001 w 60717"/>
                  <a:gd name="connsiteY18" fmla="*/ 91283 h 94449"/>
                  <a:gd name="connsiteX19" fmla="*/ 4929 w 60717"/>
                  <a:gd name="connsiteY19" fmla="*/ 85211 h 94449"/>
                  <a:gd name="connsiteX20" fmla="*/ 3580 w 60717"/>
                  <a:gd name="connsiteY20" fmla="*/ 46757 h 94449"/>
                  <a:gd name="connsiteX21" fmla="*/ 3580 w 60717"/>
                  <a:gd name="connsiteY21" fmla="*/ 46757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94449">
                    <a:moveTo>
                      <a:pt x="3580" y="46757"/>
                    </a:moveTo>
                    <a:cubicBezTo>
                      <a:pt x="3580" y="34613"/>
                      <a:pt x="3580" y="21795"/>
                      <a:pt x="3580" y="9652"/>
                    </a:cubicBezTo>
                    <a:cubicBezTo>
                      <a:pt x="3580" y="4929"/>
                      <a:pt x="4929" y="3580"/>
                      <a:pt x="9652" y="3580"/>
                    </a:cubicBezTo>
                    <a:cubicBezTo>
                      <a:pt x="24494" y="3580"/>
                      <a:pt x="38661" y="3580"/>
                      <a:pt x="53503" y="3580"/>
                    </a:cubicBezTo>
                    <a:cubicBezTo>
                      <a:pt x="60249" y="3580"/>
                      <a:pt x="58900" y="7628"/>
                      <a:pt x="59575" y="11676"/>
                    </a:cubicBezTo>
                    <a:cubicBezTo>
                      <a:pt x="59575" y="15723"/>
                      <a:pt x="59575" y="19097"/>
                      <a:pt x="53503" y="18422"/>
                    </a:cubicBezTo>
                    <a:cubicBezTo>
                      <a:pt x="44058" y="17747"/>
                      <a:pt x="35288" y="18422"/>
                      <a:pt x="25843" y="18422"/>
                    </a:cubicBezTo>
                    <a:cubicBezTo>
                      <a:pt x="20446" y="18422"/>
                      <a:pt x="19097" y="19771"/>
                      <a:pt x="19097" y="25168"/>
                    </a:cubicBezTo>
                    <a:cubicBezTo>
                      <a:pt x="19097" y="39336"/>
                      <a:pt x="19097" y="39336"/>
                      <a:pt x="32589" y="39336"/>
                    </a:cubicBezTo>
                    <a:cubicBezTo>
                      <a:pt x="35288" y="39336"/>
                      <a:pt x="38661" y="40010"/>
                      <a:pt x="41360" y="39336"/>
                    </a:cubicBezTo>
                    <a:cubicBezTo>
                      <a:pt x="48781" y="37986"/>
                      <a:pt x="50804" y="42034"/>
                      <a:pt x="50130" y="48781"/>
                    </a:cubicBezTo>
                    <a:cubicBezTo>
                      <a:pt x="50130" y="52828"/>
                      <a:pt x="48781" y="54852"/>
                      <a:pt x="44733" y="54178"/>
                    </a:cubicBezTo>
                    <a:cubicBezTo>
                      <a:pt x="37986" y="54178"/>
                      <a:pt x="31240" y="54178"/>
                      <a:pt x="24494" y="54178"/>
                    </a:cubicBezTo>
                    <a:cubicBezTo>
                      <a:pt x="21120" y="54178"/>
                      <a:pt x="19097" y="55527"/>
                      <a:pt x="19097" y="58900"/>
                    </a:cubicBezTo>
                    <a:cubicBezTo>
                      <a:pt x="17747" y="76441"/>
                      <a:pt x="17747" y="76441"/>
                      <a:pt x="35288" y="76441"/>
                    </a:cubicBezTo>
                    <a:cubicBezTo>
                      <a:pt x="40685" y="76441"/>
                      <a:pt x="46757" y="76441"/>
                      <a:pt x="52154" y="76441"/>
                    </a:cubicBezTo>
                    <a:cubicBezTo>
                      <a:pt x="56876" y="76441"/>
                      <a:pt x="60924" y="75766"/>
                      <a:pt x="60924" y="83187"/>
                    </a:cubicBezTo>
                    <a:cubicBezTo>
                      <a:pt x="60924" y="89933"/>
                      <a:pt x="58900" y="91283"/>
                      <a:pt x="52828" y="91283"/>
                    </a:cubicBezTo>
                    <a:cubicBezTo>
                      <a:pt x="38661" y="90608"/>
                      <a:pt x="24494" y="91283"/>
                      <a:pt x="11001" y="91283"/>
                    </a:cubicBezTo>
                    <a:cubicBezTo>
                      <a:pt x="6279" y="91283"/>
                      <a:pt x="4255" y="89933"/>
                      <a:pt x="4929" y="85211"/>
                    </a:cubicBezTo>
                    <a:cubicBezTo>
                      <a:pt x="3580" y="72393"/>
                      <a:pt x="3580" y="59575"/>
                      <a:pt x="3580" y="46757"/>
                    </a:cubicBezTo>
                    <a:cubicBezTo>
                      <a:pt x="3580" y="46757"/>
                      <a:pt x="3580" y="46757"/>
                      <a:pt x="3580" y="46757"/>
                    </a:cubicBezTo>
                    <a:close/>
                  </a:path>
                </a:pathLst>
              </a:custGeom>
              <a:solidFill>
                <a:schemeClr val="accent3"/>
              </a:solidFill>
              <a:ln w="6739" cap="flat">
                <a:noFill/>
                <a:prstDash val="solid"/>
                <a:miter/>
              </a:ln>
            </p:spPr>
            <p:txBody>
              <a:bodyPr rtlCol="0" anchor="ctr"/>
              <a:lstStyle/>
              <a:p>
                <a:endParaRPr lang="fr-FR"/>
              </a:p>
            </p:txBody>
          </p:sp>
          <p:sp>
            <p:nvSpPr>
              <p:cNvPr id="23" name="Forme libre : forme 64">
                <a:extLst>
                  <a:ext uri="{FF2B5EF4-FFF2-40B4-BE49-F238E27FC236}">
                    <a16:creationId xmlns:a16="http://schemas.microsoft.com/office/drawing/2014/main" id="{C77B96EF-991F-4ECE-9786-A43AA40AB364}"/>
                  </a:ext>
                </a:extLst>
              </p:cNvPr>
              <p:cNvSpPr/>
              <p:nvPr/>
            </p:nvSpPr>
            <p:spPr>
              <a:xfrm>
                <a:off x="2957683" y="5269212"/>
                <a:ext cx="96152" cy="122375"/>
              </a:xfrm>
              <a:custGeom>
                <a:avLst/>
                <a:gdLst>
                  <a:gd name="connsiteX0" fmla="*/ 3592 w 74209"/>
                  <a:gd name="connsiteY0" fmla="*/ 49002 h 94449"/>
                  <a:gd name="connsiteX1" fmla="*/ 65658 w 74209"/>
                  <a:gd name="connsiteY1" fmla="*/ 6500 h 94449"/>
                  <a:gd name="connsiteX2" fmla="*/ 69706 w 74209"/>
                  <a:gd name="connsiteY2" fmla="*/ 19992 h 94449"/>
                  <a:gd name="connsiteX3" fmla="*/ 62285 w 74209"/>
                  <a:gd name="connsiteY3" fmla="*/ 20667 h 94449"/>
                  <a:gd name="connsiteX4" fmla="*/ 58238 w 74209"/>
                  <a:gd name="connsiteY4" fmla="*/ 19992 h 94449"/>
                  <a:gd name="connsiteX5" fmla="*/ 25855 w 74209"/>
                  <a:gd name="connsiteY5" fmla="*/ 28088 h 94449"/>
                  <a:gd name="connsiteX6" fmla="*/ 22482 w 74209"/>
                  <a:gd name="connsiteY6" fmla="*/ 65193 h 94449"/>
                  <a:gd name="connsiteX7" fmla="*/ 50142 w 74209"/>
                  <a:gd name="connsiteY7" fmla="*/ 80035 h 94449"/>
                  <a:gd name="connsiteX8" fmla="*/ 60261 w 74209"/>
                  <a:gd name="connsiteY8" fmla="*/ 78011 h 94449"/>
                  <a:gd name="connsiteX9" fmla="*/ 69706 w 74209"/>
                  <a:gd name="connsiteY9" fmla="*/ 78686 h 94449"/>
                  <a:gd name="connsiteX10" fmla="*/ 63635 w 74209"/>
                  <a:gd name="connsiteY10" fmla="*/ 92853 h 94449"/>
                  <a:gd name="connsiteX11" fmla="*/ 3592 w 74209"/>
                  <a:gd name="connsiteY11" fmla="*/ 49002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09" h="94449">
                    <a:moveTo>
                      <a:pt x="3592" y="49002"/>
                    </a:moveTo>
                    <a:cubicBezTo>
                      <a:pt x="2917" y="15945"/>
                      <a:pt x="30577" y="-4294"/>
                      <a:pt x="65658" y="6500"/>
                    </a:cubicBezTo>
                    <a:cubicBezTo>
                      <a:pt x="73754" y="9198"/>
                      <a:pt x="69706" y="15270"/>
                      <a:pt x="69706" y="19992"/>
                    </a:cubicBezTo>
                    <a:cubicBezTo>
                      <a:pt x="69032" y="24715"/>
                      <a:pt x="64984" y="20667"/>
                      <a:pt x="62285" y="20667"/>
                    </a:cubicBezTo>
                    <a:cubicBezTo>
                      <a:pt x="60936" y="20667"/>
                      <a:pt x="59587" y="19992"/>
                      <a:pt x="58238" y="19992"/>
                    </a:cubicBezTo>
                    <a:cubicBezTo>
                      <a:pt x="46094" y="17294"/>
                      <a:pt x="33951" y="16619"/>
                      <a:pt x="25855" y="28088"/>
                    </a:cubicBezTo>
                    <a:cubicBezTo>
                      <a:pt x="17085" y="39557"/>
                      <a:pt x="17759" y="52375"/>
                      <a:pt x="22482" y="65193"/>
                    </a:cubicBezTo>
                    <a:cubicBezTo>
                      <a:pt x="26530" y="75987"/>
                      <a:pt x="37324" y="81384"/>
                      <a:pt x="50142" y="80035"/>
                    </a:cubicBezTo>
                    <a:cubicBezTo>
                      <a:pt x="53515" y="79361"/>
                      <a:pt x="56888" y="78686"/>
                      <a:pt x="60261" y="78011"/>
                    </a:cubicBezTo>
                    <a:cubicBezTo>
                      <a:pt x="63635" y="78011"/>
                      <a:pt x="67682" y="72614"/>
                      <a:pt x="69706" y="78686"/>
                    </a:cubicBezTo>
                    <a:cubicBezTo>
                      <a:pt x="73080" y="86782"/>
                      <a:pt x="71056" y="90829"/>
                      <a:pt x="63635" y="92853"/>
                    </a:cubicBezTo>
                    <a:cubicBezTo>
                      <a:pt x="30577" y="102298"/>
                      <a:pt x="3592" y="82734"/>
                      <a:pt x="3592" y="49002"/>
                    </a:cubicBezTo>
                    <a:close/>
                  </a:path>
                </a:pathLst>
              </a:custGeom>
              <a:solidFill>
                <a:schemeClr val="accent3"/>
              </a:solidFill>
              <a:ln w="6739" cap="flat">
                <a:noFill/>
                <a:prstDash val="solid"/>
                <a:miter/>
              </a:ln>
            </p:spPr>
            <p:txBody>
              <a:bodyPr rtlCol="0" anchor="ctr"/>
              <a:lstStyle/>
              <a:p>
                <a:endParaRPr lang="fr-FR"/>
              </a:p>
            </p:txBody>
          </p:sp>
          <p:sp>
            <p:nvSpPr>
              <p:cNvPr id="24" name="Forme libre : forme 65">
                <a:extLst>
                  <a:ext uri="{FF2B5EF4-FFF2-40B4-BE49-F238E27FC236}">
                    <a16:creationId xmlns:a16="http://schemas.microsoft.com/office/drawing/2014/main" id="{3E75AECA-7CA7-4D27-8800-1B3649061C45}"/>
                  </a:ext>
                </a:extLst>
              </p:cNvPr>
              <p:cNvSpPr/>
              <p:nvPr/>
            </p:nvSpPr>
            <p:spPr>
              <a:xfrm>
                <a:off x="2542496" y="5271427"/>
                <a:ext cx="96152" cy="122375"/>
              </a:xfrm>
              <a:custGeom>
                <a:avLst/>
                <a:gdLst>
                  <a:gd name="connsiteX0" fmla="*/ 3580 w 74209"/>
                  <a:gd name="connsiteY0" fmla="*/ 48640 h 94449"/>
                  <a:gd name="connsiteX1" fmla="*/ 65646 w 74209"/>
                  <a:gd name="connsiteY1" fmla="*/ 6813 h 94449"/>
                  <a:gd name="connsiteX2" fmla="*/ 69694 w 74209"/>
                  <a:gd name="connsiteY2" fmla="*/ 19631 h 94449"/>
                  <a:gd name="connsiteX3" fmla="*/ 62273 w 74209"/>
                  <a:gd name="connsiteY3" fmla="*/ 20980 h 94449"/>
                  <a:gd name="connsiteX4" fmla="*/ 58900 w 74209"/>
                  <a:gd name="connsiteY4" fmla="*/ 20306 h 94449"/>
                  <a:gd name="connsiteX5" fmla="*/ 25843 w 74209"/>
                  <a:gd name="connsiteY5" fmla="*/ 27052 h 94449"/>
                  <a:gd name="connsiteX6" fmla="*/ 21120 w 74209"/>
                  <a:gd name="connsiteY6" fmla="*/ 64157 h 94449"/>
                  <a:gd name="connsiteX7" fmla="*/ 50130 w 74209"/>
                  <a:gd name="connsiteY7" fmla="*/ 80348 h 94449"/>
                  <a:gd name="connsiteX8" fmla="*/ 59575 w 74209"/>
                  <a:gd name="connsiteY8" fmla="*/ 78324 h 94449"/>
                  <a:gd name="connsiteX9" fmla="*/ 69020 w 74209"/>
                  <a:gd name="connsiteY9" fmla="*/ 78999 h 94449"/>
                  <a:gd name="connsiteX10" fmla="*/ 62273 w 74209"/>
                  <a:gd name="connsiteY10" fmla="*/ 92492 h 94449"/>
                  <a:gd name="connsiteX11" fmla="*/ 3580 w 74209"/>
                  <a:gd name="connsiteY11" fmla="*/ 48640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09" h="94449">
                    <a:moveTo>
                      <a:pt x="3580" y="48640"/>
                    </a:moveTo>
                    <a:cubicBezTo>
                      <a:pt x="3580" y="15583"/>
                      <a:pt x="31240" y="-4656"/>
                      <a:pt x="65646" y="6813"/>
                    </a:cubicBezTo>
                    <a:cubicBezTo>
                      <a:pt x="73742" y="9512"/>
                      <a:pt x="69694" y="14909"/>
                      <a:pt x="69694" y="19631"/>
                    </a:cubicBezTo>
                    <a:cubicBezTo>
                      <a:pt x="69020" y="25703"/>
                      <a:pt x="64972" y="20980"/>
                      <a:pt x="62273" y="20980"/>
                    </a:cubicBezTo>
                    <a:cubicBezTo>
                      <a:pt x="61599" y="20980"/>
                      <a:pt x="60249" y="20306"/>
                      <a:pt x="58900" y="20306"/>
                    </a:cubicBezTo>
                    <a:cubicBezTo>
                      <a:pt x="46757" y="17607"/>
                      <a:pt x="35288" y="16258"/>
                      <a:pt x="25843" y="27052"/>
                    </a:cubicBezTo>
                    <a:cubicBezTo>
                      <a:pt x="16398" y="37846"/>
                      <a:pt x="17073" y="51339"/>
                      <a:pt x="21120" y="64157"/>
                    </a:cubicBezTo>
                    <a:cubicBezTo>
                      <a:pt x="24494" y="75626"/>
                      <a:pt x="36637" y="81698"/>
                      <a:pt x="50130" y="80348"/>
                    </a:cubicBezTo>
                    <a:cubicBezTo>
                      <a:pt x="53503" y="79674"/>
                      <a:pt x="56202" y="78324"/>
                      <a:pt x="59575" y="78324"/>
                    </a:cubicBezTo>
                    <a:cubicBezTo>
                      <a:pt x="62948" y="78324"/>
                      <a:pt x="66996" y="72253"/>
                      <a:pt x="69020" y="78999"/>
                    </a:cubicBezTo>
                    <a:cubicBezTo>
                      <a:pt x="71718" y="88444"/>
                      <a:pt x="70369" y="90468"/>
                      <a:pt x="62273" y="92492"/>
                    </a:cubicBezTo>
                    <a:cubicBezTo>
                      <a:pt x="29891" y="101937"/>
                      <a:pt x="3580" y="82372"/>
                      <a:pt x="3580" y="48640"/>
                    </a:cubicBezTo>
                    <a:close/>
                  </a:path>
                </a:pathLst>
              </a:custGeom>
              <a:solidFill>
                <a:schemeClr val="accent3"/>
              </a:solidFill>
              <a:ln w="6739" cap="flat">
                <a:noFill/>
                <a:prstDash val="solid"/>
                <a:miter/>
              </a:ln>
            </p:spPr>
            <p:txBody>
              <a:bodyPr rtlCol="0" anchor="ctr"/>
              <a:lstStyle/>
              <a:p>
                <a:endParaRPr lang="fr-FR"/>
              </a:p>
            </p:txBody>
          </p:sp>
          <p:sp>
            <p:nvSpPr>
              <p:cNvPr id="25" name="Forme libre : forme 69">
                <a:extLst>
                  <a:ext uri="{FF2B5EF4-FFF2-40B4-BE49-F238E27FC236}">
                    <a16:creationId xmlns:a16="http://schemas.microsoft.com/office/drawing/2014/main" id="{D200DE6A-4029-4774-80ED-80E85D9F786B}"/>
                  </a:ext>
                </a:extLst>
              </p:cNvPr>
              <p:cNvSpPr/>
              <p:nvPr/>
            </p:nvSpPr>
            <p:spPr>
              <a:xfrm>
                <a:off x="3976755" y="5266002"/>
                <a:ext cx="87412" cy="122375"/>
              </a:xfrm>
              <a:custGeom>
                <a:avLst/>
                <a:gdLst>
                  <a:gd name="connsiteX0" fmla="*/ 35409 w 67463"/>
                  <a:gd name="connsiteY0" fmla="*/ 4929 h 94449"/>
                  <a:gd name="connsiteX1" fmla="*/ 62395 w 67463"/>
                  <a:gd name="connsiteY1" fmla="*/ 4929 h 94449"/>
                  <a:gd name="connsiteX2" fmla="*/ 67792 w 67463"/>
                  <a:gd name="connsiteY2" fmla="*/ 12350 h 94449"/>
                  <a:gd name="connsiteX3" fmla="*/ 62395 w 67463"/>
                  <a:gd name="connsiteY3" fmla="*/ 19771 h 94449"/>
                  <a:gd name="connsiteX4" fmla="*/ 44180 w 67463"/>
                  <a:gd name="connsiteY4" fmla="*/ 21120 h 94449"/>
                  <a:gd name="connsiteX5" fmla="*/ 43505 w 67463"/>
                  <a:gd name="connsiteY5" fmla="*/ 40010 h 94449"/>
                  <a:gd name="connsiteX6" fmla="*/ 43505 w 67463"/>
                  <a:gd name="connsiteY6" fmla="*/ 85886 h 94449"/>
                  <a:gd name="connsiteX7" fmla="*/ 36084 w 67463"/>
                  <a:gd name="connsiteY7" fmla="*/ 91957 h 94449"/>
                  <a:gd name="connsiteX8" fmla="*/ 28663 w 67463"/>
                  <a:gd name="connsiteY8" fmla="*/ 85886 h 94449"/>
                  <a:gd name="connsiteX9" fmla="*/ 28663 w 67463"/>
                  <a:gd name="connsiteY9" fmla="*/ 25843 h 94449"/>
                  <a:gd name="connsiteX10" fmla="*/ 21242 w 67463"/>
                  <a:gd name="connsiteY10" fmla="*/ 18422 h 94449"/>
                  <a:gd name="connsiteX11" fmla="*/ 12472 w 67463"/>
                  <a:gd name="connsiteY11" fmla="*/ 18422 h 94449"/>
                  <a:gd name="connsiteX12" fmla="*/ 3702 w 67463"/>
                  <a:gd name="connsiteY12" fmla="*/ 9652 h 94449"/>
                  <a:gd name="connsiteX13" fmla="*/ 9773 w 67463"/>
                  <a:gd name="connsiteY13" fmla="*/ 3580 h 94449"/>
                  <a:gd name="connsiteX14" fmla="*/ 35409 w 67463"/>
                  <a:gd name="connsiteY14" fmla="*/ 4929 h 94449"/>
                  <a:gd name="connsiteX15" fmla="*/ 35409 w 67463"/>
                  <a:gd name="connsiteY15" fmla="*/ 4929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63" h="94449">
                    <a:moveTo>
                      <a:pt x="35409" y="4929"/>
                    </a:moveTo>
                    <a:cubicBezTo>
                      <a:pt x="44180" y="4929"/>
                      <a:pt x="52950" y="4929"/>
                      <a:pt x="62395" y="4929"/>
                    </a:cubicBezTo>
                    <a:cubicBezTo>
                      <a:pt x="68467" y="4929"/>
                      <a:pt x="67792" y="8977"/>
                      <a:pt x="67792" y="12350"/>
                    </a:cubicBezTo>
                    <a:cubicBezTo>
                      <a:pt x="67792" y="16398"/>
                      <a:pt x="68467" y="19771"/>
                      <a:pt x="62395" y="19771"/>
                    </a:cubicBezTo>
                    <a:cubicBezTo>
                      <a:pt x="56323" y="19771"/>
                      <a:pt x="47553" y="16398"/>
                      <a:pt x="44180" y="21120"/>
                    </a:cubicBezTo>
                    <a:cubicBezTo>
                      <a:pt x="40807" y="25843"/>
                      <a:pt x="43505" y="33939"/>
                      <a:pt x="43505" y="40010"/>
                    </a:cubicBezTo>
                    <a:cubicBezTo>
                      <a:pt x="43505" y="55527"/>
                      <a:pt x="43505" y="71044"/>
                      <a:pt x="43505" y="85886"/>
                    </a:cubicBezTo>
                    <a:cubicBezTo>
                      <a:pt x="43505" y="92632"/>
                      <a:pt x="40132" y="91957"/>
                      <a:pt x="36084" y="91957"/>
                    </a:cubicBezTo>
                    <a:cubicBezTo>
                      <a:pt x="32036" y="91957"/>
                      <a:pt x="28663" y="92632"/>
                      <a:pt x="28663" y="85886"/>
                    </a:cubicBezTo>
                    <a:cubicBezTo>
                      <a:pt x="28663" y="65646"/>
                      <a:pt x="27988" y="46082"/>
                      <a:pt x="28663" y="25843"/>
                    </a:cubicBezTo>
                    <a:cubicBezTo>
                      <a:pt x="28663" y="19771"/>
                      <a:pt x="26639" y="17747"/>
                      <a:pt x="21242" y="18422"/>
                    </a:cubicBezTo>
                    <a:cubicBezTo>
                      <a:pt x="18544" y="19097"/>
                      <a:pt x="15170" y="18422"/>
                      <a:pt x="12472" y="18422"/>
                    </a:cubicBezTo>
                    <a:cubicBezTo>
                      <a:pt x="5051" y="19771"/>
                      <a:pt x="3027" y="16398"/>
                      <a:pt x="3702" y="9652"/>
                    </a:cubicBezTo>
                    <a:cubicBezTo>
                      <a:pt x="3702" y="4929"/>
                      <a:pt x="5726" y="3580"/>
                      <a:pt x="9773" y="3580"/>
                    </a:cubicBezTo>
                    <a:cubicBezTo>
                      <a:pt x="17869" y="4929"/>
                      <a:pt x="26639" y="4929"/>
                      <a:pt x="35409" y="4929"/>
                    </a:cubicBezTo>
                    <a:cubicBezTo>
                      <a:pt x="35409" y="4929"/>
                      <a:pt x="35409" y="4929"/>
                      <a:pt x="35409" y="4929"/>
                    </a:cubicBezTo>
                    <a:close/>
                  </a:path>
                </a:pathLst>
              </a:custGeom>
              <a:solidFill>
                <a:schemeClr val="accent3"/>
              </a:solidFill>
              <a:ln w="6739" cap="flat">
                <a:noFill/>
                <a:prstDash val="solid"/>
                <a:miter/>
              </a:ln>
            </p:spPr>
            <p:txBody>
              <a:bodyPr rtlCol="0" anchor="ctr"/>
              <a:lstStyle/>
              <a:p>
                <a:endParaRPr lang="fr-FR"/>
              </a:p>
            </p:txBody>
          </p:sp>
          <p:sp>
            <p:nvSpPr>
              <p:cNvPr id="26" name="Forme libre : forme 79">
                <a:extLst>
                  <a:ext uri="{FF2B5EF4-FFF2-40B4-BE49-F238E27FC236}">
                    <a16:creationId xmlns:a16="http://schemas.microsoft.com/office/drawing/2014/main" id="{27733679-CFE9-4781-A2B8-BEE825C5FE7F}"/>
                  </a:ext>
                </a:extLst>
              </p:cNvPr>
              <p:cNvSpPr/>
              <p:nvPr/>
            </p:nvSpPr>
            <p:spPr>
              <a:xfrm>
                <a:off x="3908417" y="5228803"/>
                <a:ext cx="34964" cy="26223"/>
              </a:xfrm>
              <a:custGeom>
                <a:avLst/>
                <a:gdLst>
                  <a:gd name="connsiteX0" fmla="*/ 27436 w 26985"/>
                  <a:gd name="connsiteY0" fmla="*/ 8677 h 20239"/>
                  <a:gd name="connsiteX1" fmla="*/ 22713 w 26985"/>
                  <a:gd name="connsiteY1" fmla="*/ 15424 h 20239"/>
                  <a:gd name="connsiteX2" fmla="*/ 9895 w 26985"/>
                  <a:gd name="connsiteY2" fmla="*/ 19471 h 20239"/>
                  <a:gd name="connsiteX3" fmla="*/ 3823 w 26985"/>
                  <a:gd name="connsiteY3" fmla="*/ 18797 h 20239"/>
                  <a:gd name="connsiteX4" fmla="*/ 6522 w 26985"/>
                  <a:gd name="connsiteY4" fmla="*/ 12050 h 20239"/>
                  <a:gd name="connsiteX5" fmla="*/ 21364 w 26985"/>
                  <a:gd name="connsiteY5" fmla="*/ 4629 h 20239"/>
                  <a:gd name="connsiteX6" fmla="*/ 27436 w 26985"/>
                  <a:gd name="connsiteY6" fmla="*/ 8677 h 2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85" h="20239">
                    <a:moveTo>
                      <a:pt x="27436" y="8677"/>
                    </a:moveTo>
                    <a:cubicBezTo>
                      <a:pt x="28110" y="12725"/>
                      <a:pt x="26761" y="14749"/>
                      <a:pt x="22713" y="15424"/>
                    </a:cubicBezTo>
                    <a:cubicBezTo>
                      <a:pt x="18665" y="16773"/>
                      <a:pt x="13943" y="18797"/>
                      <a:pt x="9895" y="19471"/>
                    </a:cubicBezTo>
                    <a:cubicBezTo>
                      <a:pt x="7871" y="20146"/>
                      <a:pt x="5173" y="22845"/>
                      <a:pt x="3823" y="18797"/>
                    </a:cubicBezTo>
                    <a:cubicBezTo>
                      <a:pt x="3149" y="16098"/>
                      <a:pt x="3823" y="13400"/>
                      <a:pt x="6522" y="12050"/>
                    </a:cubicBezTo>
                    <a:cubicBezTo>
                      <a:pt x="11244" y="9352"/>
                      <a:pt x="16641" y="7328"/>
                      <a:pt x="21364" y="4629"/>
                    </a:cubicBezTo>
                    <a:cubicBezTo>
                      <a:pt x="26086" y="2605"/>
                      <a:pt x="28110" y="3280"/>
                      <a:pt x="27436" y="8677"/>
                    </a:cubicBezTo>
                    <a:close/>
                  </a:path>
                </a:pathLst>
              </a:custGeom>
              <a:solidFill>
                <a:schemeClr val="accent3"/>
              </a:solidFill>
              <a:ln w="6739" cap="flat">
                <a:noFill/>
                <a:prstDash val="solid"/>
                <a:miter/>
              </a:ln>
            </p:spPr>
            <p:txBody>
              <a:bodyPr rtlCol="0" anchor="ctr"/>
              <a:lstStyle/>
              <a:p>
                <a:endParaRPr lang="fr-FR"/>
              </a:p>
            </p:txBody>
          </p:sp>
        </p:grpSp>
      </p:grpSp>
      <p:pic>
        <p:nvPicPr>
          <p:cNvPr id="78" name="Image 77">
            <a:extLst>
              <a:ext uri="{FF2B5EF4-FFF2-40B4-BE49-F238E27FC236}">
                <a16:creationId xmlns:a16="http://schemas.microsoft.com/office/drawing/2014/main" id="{9A7CB5EF-8676-4A4D-B0A1-5591D3384C9A}"/>
              </a:ext>
            </a:extLst>
          </p:cNvPr>
          <p:cNvPicPr>
            <a:picLocks noChangeAspect="1"/>
          </p:cNvPicPr>
          <p:nvPr/>
        </p:nvPicPr>
        <p:blipFill rotWithShape="1">
          <a:blip r:embed="rId4">
            <a:extLst>
              <a:ext uri="{28A0092B-C50C-407E-A947-70E740481C1C}">
                <a14:useLocalDpi xmlns:a14="http://schemas.microsoft.com/office/drawing/2010/main" val="0"/>
              </a:ext>
            </a:extLst>
          </a:blip>
          <a:srcRect l="32314" t="14419" r="39896" b="80074"/>
          <a:stretch/>
        </p:blipFill>
        <p:spPr>
          <a:xfrm>
            <a:off x="9018730" y="5835321"/>
            <a:ext cx="3032199" cy="747868"/>
          </a:xfrm>
          <a:prstGeom prst="rect">
            <a:avLst/>
          </a:prstGeom>
        </p:spPr>
      </p:pic>
      <p:pic>
        <p:nvPicPr>
          <p:cNvPr id="3" name="Image 2">
            <a:extLst>
              <a:ext uri="{FF2B5EF4-FFF2-40B4-BE49-F238E27FC236}">
                <a16:creationId xmlns:a16="http://schemas.microsoft.com/office/drawing/2014/main" id="{FE19DABB-FE96-48AA-945B-E067C2EACB44}"/>
              </a:ext>
            </a:extLst>
          </p:cNvPr>
          <p:cNvPicPr>
            <a:picLocks noChangeAspect="1"/>
          </p:cNvPicPr>
          <p:nvPr/>
        </p:nvPicPr>
        <p:blipFill rotWithShape="1">
          <a:blip r:embed="rId5">
            <a:extLst>
              <a:ext uri="{28A0092B-C50C-407E-A947-70E740481C1C}">
                <a14:useLocalDpi xmlns:a14="http://schemas.microsoft.com/office/drawing/2010/main" val="0"/>
              </a:ext>
            </a:extLst>
          </a:blip>
          <a:srcRect l="52545" t="13365" r="12038" b="20489"/>
          <a:stretch/>
        </p:blipFill>
        <p:spPr>
          <a:xfrm>
            <a:off x="4169966" y="933079"/>
            <a:ext cx="4848764" cy="1953466"/>
          </a:xfrm>
          <a:prstGeom prst="rect">
            <a:avLst/>
          </a:prstGeom>
          <a:noFill/>
        </p:spPr>
      </p:pic>
    </p:spTree>
    <p:extLst>
      <p:ext uri="{BB962C8B-B14F-4D97-AF65-F5344CB8AC3E}">
        <p14:creationId xmlns:p14="http://schemas.microsoft.com/office/powerpoint/2010/main" val="1029389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1D16CB-9935-4D22-BB25-8448B871E479}"/>
              </a:ext>
            </a:extLst>
          </p:cNvPr>
          <p:cNvSpPr>
            <a:spLocks noGrp="1"/>
          </p:cNvSpPr>
          <p:nvPr>
            <p:ph type="title"/>
          </p:nvPr>
        </p:nvSpPr>
        <p:spPr/>
        <p:txBody>
          <a:bodyPr/>
          <a:lstStyle/>
          <a:p>
            <a:r>
              <a:rPr lang="fr-FR" dirty="0"/>
              <a:t>Étymologie et définition du dictionnaire</a:t>
            </a:r>
          </a:p>
        </p:txBody>
      </p:sp>
      <p:sp>
        <p:nvSpPr>
          <p:cNvPr id="4" name="Espace réservé du texte 3">
            <a:extLst>
              <a:ext uri="{FF2B5EF4-FFF2-40B4-BE49-F238E27FC236}">
                <a16:creationId xmlns:a16="http://schemas.microsoft.com/office/drawing/2014/main" id="{B3F5C395-A213-44B1-B2BF-FBAB280C6679}"/>
              </a:ext>
            </a:extLst>
          </p:cNvPr>
          <p:cNvSpPr>
            <a:spLocks noGrp="1"/>
          </p:cNvSpPr>
          <p:nvPr>
            <p:ph type="body" sz="quarter" idx="13"/>
          </p:nvPr>
        </p:nvSpPr>
        <p:spPr/>
        <p:txBody>
          <a:bodyPr>
            <a:normAutofit/>
          </a:bodyPr>
          <a:lstStyle/>
          <a:p>
            <a:r>
              <a:rPr lang="fr-FR" sz="2400" b="0" dirty="0">
                <a:solidFill>
                  <a:schemeClr val="tx2"/>
                </a:solidFill>
              </a:rPr>
              <a:t>Le terme « vulnérabilité » vient du latin </a:t>
            </a:r>
            <a:r>
              <a:rPr lang="fr-FR" sz="2400" b="0" i="1" dirty="0" err="1">
                <a:solidFill>
                  <a:schemeClr val="tx2"/>
                </a:solidFill>
              </a:rPr>
              <a:t>vulnus</a:t>
            </a:r>
            <a:r>
              <a:rPr lang="fr-FR" sz="2400" b="0" i="1" dirty="0">
                <a:solidFill>
                  <a:schemeClr val="tx2"/>
                </a:solidFill>
              </a:rPr>
              <a:t>, </a:t>
            </a:r>
            <a:r>
              <a:rPr lang="fr-FR" sz="2400" b="0" i="1" dirty="0" err="1">
                <a:solidFill>
                  <a:schemeClr val="tx2"/>
                </a:solidFill>
              </a:rPr>
              <a:t>vulneris</a:t>
            </a:r>
            <a:r>
              <a:rPr lang="fr-FR" sz="2400" b="0" i="1" dirty="0">
                <a:solidFill>
                  <a:schemeClr val="tx2"/>
                </a:solidFill>
              </a:rPr>
              <a:t> </a:t>
            </a:r>
            <a:r>
              <a:rPr lang="fr-FR" sz="2400" b="0" dirty="0">
                <a:solidFill>
                  <a:schemeClr val="tx2"/>
                </a:solidFill>
              </a:rPr>
              <a:t>(la blessure) et </a:t>
            </a:r>
            <a:r>
              <a:rPr lang="fr-FR" sz="2400" b="0" i="1" dirty="0" err="1">
                <a:solidFill>
                  <a:schemeClr val="tx2"/>
                </a:solidFill>
              </a:rPr>
              <a:t>vulnerare</a:t>
            </a:r>
            <a:r>
              <a:rPr lang="fr-FR" sz="2400" b="0" dirty="0">
                <a:solidFill>
                  <a:schemeClr val="tx2"/>
                </a:solidFill>
              </a:rPr>
              <a:t> (blesser). Le suffixe </a:t>
            </a:r>
            <a:r>
              <a:rPr lang="fr-FR" sz="2400" b="0" i="1" dirty="0" err="1">
                <a:solidFill>
                  <a:schemeClr val="tx2"/>
                </a:solidFill>
              </a:rPr>
              <a:t>abilis</a:t>
            </a:r>
            <a:r>
              <a:rPr lang="fr-FR" sz="2400" b="0" dirty="0">
                <a:solidFill>
                  <a:schemeClr val="tx2"/>
                </a:solidFill>
              </a:rPr>
              <a:t> vise à la fois un rapport à l’altération </a:t>
            </a:r>
            <a:r>
              <a:rPr lang="fr-FR" sz="2400" b="0" dirty="0" err="1">
                <a:solidFill>
                  <a:schemeClr val="tx2"/>
                </a:solidFill>
              </a:rPr>
              <a:t>exterieure</a:t>
            </a:r>
            <a:r>
              <a:rPr lang="fr-FR" sz="2400" b="0" dirty="0">
                <a:solidFill>
                  <a:schemeClr val="tx2"/>
                </a:solidFill>
              </a:rPr>
              <a:t> (être exposé aux agressions) et une possible défaillance de l’équilibre interne  </a:t>
            </a:r>
          </a:p>
          <a:p>
            <a:endParaRPr lang="fr-FR" sz="2400" b="0" dirty="0">
              <a:solidFill>
                <a:schemeClr val="tx2"/>
              </a:solidFill>
            </a:endParaRPr>
          </a:p>
          <a:p>
            <a:endParaRPr lang="fr-FR" sz="2400" b="0" dirty="0">
              <a:solidFill>
                <a:schemeClr val="tx2"/>
              </a:solidFill>
            </a:endParaRPr>
          </a:p>
          <a:p>
            <a:r>
              <a:rPr lang="fr-FR" sz="2400" b="0" dirty="0">
                <a:solidFill>
                  <a:schemeClr val="tx2"/>
                </a:solidFill>
              </a:rPr>
              <a:t>Selon le Larousse le vulnérable est celui « qui peut être blessé, frappé, qui peut être facilement atteint »</a:t>
            </a:r>
          </a:p>
          <a:p>
            <a:endParaRPr lang="fr-FR" sz="2400" dirty="0"/>
          </a:p>
        </p:txBody>
      </p:sp>
    </p:spTree>
    <p:extLst>
      <p:ext uri="{BB962C8B-B14F-4D97-AF65-F5344CB8AC3E}">
        <p14:creationId xmlns:p14="http://schemas.microsoft.com/office/powerpoint/2010/main" val="5929023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442DFAE-4F72-4AB8-8D0A-DE7FF817CCE4}"/>
              </a:ext>
            </a:extLst>
          </p:cNvPr>
          <p:cNvSpPr>
            <a:spLocks noGrp="1"/>
          </p:cNvSpPr>
          <p:nvPr>
            <p:ph type="title"/>
          </p:nvPr>
        </p:nvSpPr>
        <p:spPr>
          <a:xfrm>
            <a:off x="1617117" y="525925"/>
            <a:ext cx="8957767" cy="480131"/>
          </a:xfrm>
        </p:spPr>
        <p:txBody>
          <a:bodyPr/>
          <a:lstStyle/>
          <a:p>
            <a:r>
              <a:rPr lang="fr-FR" sz="2800">
                <a:solidFill>
                  <a:srgbClr val="31849B"/>
                </a:solidFill>
              </a:rPr>
              <a:t>Les sources</a:t>
            </a:r>
          </a:p>
        </p:txBody>
      </p:sp>
      <p:sp>
        <p:nvSpPr>
          <p:cNvPr id="5" name="Espace réservé du texte 4">
            <a:extLst>
              <a:ext uri="{FF2B5EF4-FFF2-40B4-BE49-F238E27FC236}">
                <a16:creationId xmlns:a16="http://schemas.microsoft.com/office/drawing/2014/main" id="{EC7AAC7E-7613-4D4F-8410-282726740C93}"/>
              </a:ext>
            </a:extLst>
          </p:cNvPr>
          <p:cNvSpPr>
            <a:spLocks noGrp="1"/>
          </p:cNvSpPr>
          <p:nvPr>
            <p:ph type="body" sz="quarter" idx="13"/>
          </p:nvPr>
        </p:nvSpPr>
        <p:spPr>
          <a:xfrm>
            <a:off x="1855262" y="1384662"/>
            <a:ext cx="8957768" cy="4689566"/>
          </a:xfrm>
        </p:spPr>
        <p:txBody>
          <a:bodyPr vert="horz" lIns="91440" tIns="45720" rIns="91440" bIns="45720" rtlCol="0" anchor="t">
            <a:normAutofit/>
          </a:bodyPr>
          <a:lstStyle/>
          <a:p>
            <a:pPr marL="342900" indent="-342900">
              <a:buAutoNum type="arabicPeriod"/>
            </a:pPr>
            <a:endParaRPr lang="fr-FR">
              <a:solidFill>
                <a:srgbClr val="4BACC6"/>
              </a:solidFill>
            </a:endParaRPr>
          </a:p>
          <a:p>
            <a:pPr marL="342900" lvl="1" indent="-342900" algn="just">
              <a:buFont typeface="Wingdings" panose="05000000000000000000" pitchFamily="2" charset="2"/>
              <a:buChar char="q"/>
            </a:pPr>
            <a:r>
              <a:rPr lang="fr-FR" sz="1600">
                <a:solidFill>
                  <a:srgbClr val="4BACC6"/>
                </a:solidFill>
              </a:rPr>
              <a:t>L’enquête du CREDOC sur les conditions de vie et les aspirations a été menée du 4 au 21 mai 2021, auprès de 3 202 personnes de 15 ans et plus, résidant sur l’ensemble du territoire national. L’échantillon a été interrogé par questionnaire auto-administré en ligne sur système CAWI (Computer </a:t>
            </a:r>
            <a:r>
              <a:rPr lang="fr-FR" sz="1600" err="1">
                <a:solidFill>
                  <a:srgbClr val="4BACC6"/>
                </a:solidFill>
              </a:rPr>
              <a:t>Assisted</a:t>
            </a:r>
            <a:r>
              <a:rPr lang="fr-FR" sz="1600">
                <a:solidFill>
                  <a:srgbClr val="4BACC6"/>
                </a:solidFill>
              </a:rPr>
              <a:t> Web Interview). Il s’agit d’une enquête sur quotas (âge, sexe, PCS, taille d’agglomération, région et type d’habitat) dont les résultats sont redressés, notamment avec une variable croisée âge et niveau de diplôme.</a:t>
            </a:r>
          </a:p>
          <a:p>
            <a:pPr marL="342900" lvl="1" indent="-342900">
              <a:buFont typeface="Wingdings" panose="05000000000000000000" pitchFamily="2" charset="2"/>
              <a:buChar char="q"/>
            </a:pPr>
            <a:r>
              <a:rPr lang="fr-FR" sz="1600">
                <a:solidFill>
                  <a:srgbClr val="4BACC6"/>
                </a:solidFill>
              </a:rPr>
              <a:t>Les précédents résultats concernant l’année 2018 sont issus de l’enquête menée par CSA pour la Fondation Sanofi Espoir, enquête menée en ligne auprès de 1 000 personnes</a:t>
            </a:r>
          </a:p>
          <a:p>
            <a:pPr marL="342900" lvl="1" indent="-342900">
              <a:buFont typeface="Wingdings" panose="05000000000000000000" pitchFamily="2" charset="2"/>
              <a:buChar char="q"/>
            </a:pPr>
            <a:r>
              <a:rPr lang="fr-FR" sz="1600" i="1">
                <a:solidFill>
                  <a:srgbClr val="4BACC6"/>
                </a:solidFill>
              </a:rPr>
              <a:t>Tous autonomes et vulnérables à la fois</a:t>
            </a:r>
            <a:r>
              <a:rPr lang="fr-FR" sz="1600">
                <a:solidFill>
                  <a:srgbClr val="4BACC6"/>
                </a:solidFill>
              </a:rPr>
              <a:t>, Cahier de recherche du CREDOC, février 2020, </a:t>
            </a:r>
            <a:r>
              <a:rPr lang="fr-FR" sz="1600">
                <a:solidFill>
                  <a:srgbClr val="4BACC6"/>
                </a:solidFill>
                <a:hlinkClick r:id="rId2"/>
              </a:rPr>
              <a:t>https://www.credoc.fr/publications/tous-autonomes-et-vulnerables-a-la-fois-etat-des-lieux-des-publics-fragiles</a:t>
            </a:r>
            <a:r>
              <a:rPr lang="fr-FR" sz="1600">
                <a:solidFill>
                  <a:srgbClr val="4BACC6"/>
                </a:solidFill>
              </a:rPr>
              <a:t> </a:t>
            </a:r>
          </a:p>
          <a:p>
            <a:pPr marL="342900" lvl="1" indent="-342900">
              <a:buFont typeface="Wingdings" panose="05000000000000000000" pitchFamily="2" charset="2"/>
              <a:buChar char="q"/>
            </a:pPr>
            <a:r>
              <a:rPr lang="fr-FR" sz="1600" i="1">
                <a:solidFill>
                  <a:srgbClr val="4BACC6"/>
                </a:solidFill>
              </a:rPr>
              <a:t>2020, L’aspiration prométhéenne</a:t>
            </a:r>
            <a:r>
              <a:rPr lang="fr-FR" sz="1600">
                <a:solidFill>
                  <a:srgbClr val="4BACC6"/>
                </a:solidFill>
              </a:rPr>
              <a:t>, Note de conjoncture sociétale du CREDOC, mai 2020</a:t>
            </a:r>
          </a:p>
          <a:p>
            <a:pPr marL="342900" lvl="1" indent="-342900">
              <a:buFont typeface="Wingdings" panose="05000000000000000000" pitchFamily="2" charset="2"/>
              <a:buChar char="q"/>
            </a:pPr>
            <a:endParaRPr lang="fr-FR" sz="1600">
              <a:solidFill>
                <a:srgbClr val="4BACC6"/>
              </a:solidFill>
            </a:endParaRPr>
          </a:p>
        </p:txBody>
      </p:sp>
      <p:sp>
        <p:nvSpPr>
          <p:cNvPr id="6" name="Espace réservé du numéro de diapositive 4">
            <a:extLst>
              <a:ext uri="{FF2B5EF4-FFF2-40B4-BE49-F238E27FC236}">
                <a16:creationId xmlns:a16="http://schemas.microsoft.com/office/drawing/2014/main" id="{898FC367-1FD3-478D-9BF6-FB5E338FC179}"/>
              </a:ext>
            </a:extLst>
          </p:cNvPr>
          <p:cNvSpPr>
            <a:spLocks noGrp="1"/>
          </p:cNvSpPr>
          <p:nvPr>
            <p:ph type="sldNum" sz="quarter" idx="12"/>
          </p:nvPr>
        </p:nvSpPr>
        <p:spPr>
          <a:xfrm>
            <a:off x="11149119" y="6210110"/>
            <a:ext cx="573660" cy="365125"/>
          </a:xfrm>
        </p:spPr>
        <p:txBody>
          <a:bodyPr/>
          <a:lstStyle/>
          <a:p>
            <a:fld id="{1B657BA9-EC5E-40D7-BBDA-32C61981E3FD}" type="slidenum">
              <a:rPr lang="fr-FR" smtClean="0"/>
              <a:t>100</a:t>
            </a:fld>
            <a:endParaRPr lang="fr-FR"/>
          </a:p>
        </p:txBody>
      </p:sp>
    </p:spTree>
    <p:extLst>
      <p:ext uri="{BB962C8B-B14F-4D97-AF65-F5344CB8AC3E}">
        <p14:creationId xmlns:p14="http://schemas.microsoft.com/office/powerpoint/2010/main" val="21583378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442DFAE-4F72-4AB8-8D0A-DE7FF817CCE4}"/>
              </a:ext>
            </a:extLst>
          </p:cNvPr>
          <p:cNvSpPr>
            <a:spLocks noGrp="1"/>
          </p:cNvSpPr>
          <p:nvPr>
            <p:ph type="title"/>
          </p:nvPr>
        </p:nvSpPr>
        <p:spPr>
          <a:xfrm>
            <a:off x="1617117" y="525925"/>
            <a:ext cx="8957767" cy="480131"/>
          </a:xfrm>
        </p:spPr>
        <p:txBody>
          <a:bodyPr/>
          <a:lstStyle/>
          <a:p>
            <a:r>
              <a:rPr lang="fr-FR" sz="2800">
                <a:solidFill>
                  <a:srgbClr val="31849B"/>
                </a:solidFill>
              </a:rPr>
              <a:t>Les grands enseignements 1/4</a:t>
            </a:r>
          </a:p>
        </p:txBody>
      </p:sp>
      <p:sp>
        <p:nvSpPr>
          <p:cNvPr id="5" name="Espace réservé du texte 4">
            <a:extLst>
              <a:ext uri="{FF2B5EF4-FFF2-40B4-BE49-F238E27FC236}">
                <a16:creationId xmlns:a16="http://schemas.microsoft.com/office/drawing/2014/main" id="{EC7AAC7E-7613-4D4F-8410-282726740C93}"/>
              </a:ext>
            </a:extLst>
          </p:cNvPr>
          <p:cNvSpPr>
            <a:spLocks noGrp="1"/>
          </p:cNvSpPr>
          <p:nvPr>
            <p:ph type="body" sz="quarter" idx="13"/>
          </p:nvPr>
        </p:nvSpPr>
        <p:spPr>
          <a:xfrm>
            <a:off x="0" y="765991"/>
            <a:ext cx="12101689" cy="4742988"/>
          </a:xfrm>
        </p:spPr>
        <p:txBody>
          <a:bodyPr vert="horz" lIns="91440" tIns="45720" rIns="91440" bIns="45720" rtlCol="0" anchor="t">
            <a:noAutofit/>
          </a:bodyPr>
          <a:lstStyle/>
          <a:p>
            <a:pPr marL="342900" indent="-342900">
              <a:buAutoNum type="arabicPeriod"/>
            </a:pPr>
            <a:endParaRPr lang="fr-FR" sz="1600" dirty="0">
              <a:solidFill>
                <a:srgbClr val="4BACC6"/>
              </a:solidFill>
            </a:endParaRPr>
          </a:p>
          <a:p>
            <a:pPr marL="342900" lvl="1" indent="-342900" algn="just">
              <a:buFont typeface="Wingdings" panose="05000000000000000000" pitchFamily="2" charset="2"/>
              <a:buChar char="q"/>
            </a:pPr>
            <a:r>
              <a:rPr lang="fr-FR" sz="1600" b="1" dirty="0">
                <a:solidFill>
                  <a:schemeClr val="accent1"/>
                </a:solidFill>
              </a:rPr>
              <a:t>31% des personnes interrogées se sentent vulnérables en 2021</a:t>
            </a:r>
            <a:r>
              <a:rPr lang="fr-FR" sz="1600" dirty="0">
                <a:solidFill>
                  <a:schemeClr val="accent1"/>
                </a:solidFill>
              </a:rPr>
              <a:t> </a:t>
            </a:r>
            <a:r>
              <a:rPr lang="fr-FR" sz="1600" b="1" dirty="0">
                <a:solidFill>
                  <a:schemeClr val="accent1"/>
                </a:solidFill>
              </a:rPr>
              <a:t>(+ 10 points </a:t>
            </a:r>
            <a:r>
              <a:rPr lang="fr-FR" sz="1600" dirty="0">
                <a:solidFill>
                  <a:schemeClr val="accent1"/>
                </a:solidFill>
              </a:rPr>
              <a:t>par rapport à 2018).</a:t>
            </a:r>
          </a:p>
          <a:p>
            <a:pPr marL="342900" lvl="1" indent="-342900" algn="just">
              <a:buFont typeface="Wingdings" panose="05000000000000000000" pitchFamily="2" charset="2"/>
              <a:buChar char="q"/>
            </a:pPr>
            <a:r>
              <a:rPr lang="fr-FR" sz="1400" b="0" i="1" dirty="0">
                <a:solidFill>
                  <a:srgbClr val="4BACC6"/>
                </a:solidFill>
              </a:rPr>
              <a:t>Sur la même période, le CREDOC enregistre avec </a:t>
            </a:r>
            <a:r>
              <a:rPr lang="fr-FR" sz="1400" b="1" i="1" dirty="0">
                <a:solidFill>
                  <a:srgbClr val="4BACC6"/>
                </a:solidFill>
              </a:rPr>
              <a:t>son compteur des fragilités </a:t>
            </a:r>
            <a:r>
              <a:rPr lang="fr-FR" sz="1400" b="0" i="1" dirty="0">
                <a:solidFill>
                  <a:srgbClr val="4BACC6"/>
                </a:solidFill>
              </a:rPr>
              <a:t>(qui sont comptabilisées parmi six domaines : pauvreté, santé, logement, emploi, isolement, relégation territoriale) </a:t>
            </a:r>
            <a:r>
              <a:rPr lang="fr-FR" sz="1400" b="1" dirty="0">
                <a:solidFill>
                  <a:srgbClr val="4BACC6"/>
                </a:solidFill>
              </a:rPr>
              <a:t>une hausse des personnes en prise avec au moins deux formes de difficultés </a:t>
            </a:r>
            <a:r>
              <a:rPr lang="fr-FR" sz="1400" b="0" i="1" dirty="0">
                <a:solidFill>
                  <a:srgbClr val="4BACC6"/>
                </a:solidFill>
              </a:rPr>
              <a:t>(37%,+ 4 points), mais de moindre ampleur. Les deux indicateurs (ressenti et compteur) sont très liés (les personnes qui se disent « vulnérables » ») sont confrontées effectivement à plus de difficultés.</a:t>
            </a:r>
          </a:p>
          <a:p>
            <a:pPr marL="342900" lvl="1" indent="-342900" algn="just">
              <a:buFont typeface="Wingdings" panose="05000000000000000000" pitchFamily="2" charset="2"/>
              <a:buChar char="q"/>
            </a:pPr>
            <a:endParaRPr lang="fr-FR" sz="1400" b="0" i="1" dirty="0">
              <a:solidFill>
                <a:srgbClr val="4BACC6"/>
              </a:solidFill>
            </a:endParaRPr>
          </a:p>
          <a:p>
            <a:pPr marL="342900" lvl="1" indent="-342900" algn="just">
              <a:buFont typeface="Wingdings" panose="05000000000000000000" pitchFamily="2" charset="2"/>
              <a:buChar char="q"/>
            </a:pPr>
            <a:r>
              <a:rPr lang="fr-FR" sz="1600" dirty="0">
                <a:solidFill>
                  <a:srgbClr val="4BACC6"/>
                </a:solidFill>
              </a:rPr>
              <a:t>La hausse de la vulnérabilité ressentie est très largement imputable à la crise sanitaire : on recense </a:t>
            </a:r>
            <a:r>
              <a:rPr lang="fr-FR" sz="1600" b="1" dirty="0">
                <a:solidFill>
                  <a:schemeClr val="accent1"/>
                </a:solidFill>
              </a:rPr>
              <a:t>8% des Français que la crise a fait basculer dans la vulnérabilité </a:t>
            </a:r>
            <a:r>
              <a:rPr lang="fr-FR" sz="1600" dirty="0">
                <a:solidFill>
                  <a:srgbClr val="4BACC6"/>
                </a:solidFill>
              </a:rPr>
              <a:t>(qui se sentent vulnérables et relient leur situation à la crise)</a:t>
            </a:r>
          </a:p>
          <a:p>
            <a:pPr marL="342900" lvl="1" indent="-342900" algn="just">
              <a:buFont typeface="Wingdings" panose="05000000000000000000" pitchFamily="2" charset="2"/>
              <a:buChar char="q"/>
            </a:pPr>
            <a:endParaRPr lang="fr-FR" sz="1600" dirty="0">
              <a:solidFill>
                <a:srgbClr val="4BACC6"/>
              </a:solidFill>
            </a:endParaRPr>
          </a:p>
          <a:p>
            <a:pPr marL="342900" lvl="1" indent="-342900" algn="just">
              <a:buFont typeface="Wingdings" panose="05000000000000000000" pitchFamily="2" charset="2"/>
              <a:buChar char="q"/>
            </a:pPr>
            <a:r>
              <a:rPr lang="fr-FR" sz="1600" dirty="0">
                <a:solidFill>
                  <a:srgbClr val="4BACC6"/>
                </a:solidFill>
              </a:rPr>
              <a:t>La crise </a:t>
            </a:r>
            <a:r>
              <a:rPr lang="fr-FR" sz="1600" b="1" dirty="0">
                <a:solidFill>
                  <a:schemeClr val="accent1"/>
                </a:solidFill>
              </a:rPr>
              <a:t>vient démultiplier les difficultés  </a:t>
            </a:r>
            <a:r>
              <a:rPr lang="fr-FR" sz="1600" dirty="0">
                <a:solidFill>
                  <a:srgbClr val="4BACC6"/>
                </a:solidFill>
              </a:rPr>
              <a:t>: trois quarts des « nouveaux » vulnérables sont en prise </a:t>
            </a:r>
            <a:r>
              <a:rPr lang="fr-FR" sz="1600" b="1" dirty="0">
                <a:solidFill>
                  <a:schemeClr val="accent1"/>
                </a:solidFill>
              </a:rPr>
              <a:t>avec plusieurs difficultés </a:t>
            </a:r>
            <a:r>
              <a:rPr lang="fr-FR" sz="1600" dirty="0">
                <a:solidFill>
                  <a:srgbClr val="4BACC6"/>
                </a:solidFill>
              </a:rPr>
              <a:t>(emploi, logement, santé, isolement, …)</a:t>
            </a:r>
          </a:p>
          <a:p>
            <a:pPr marL="342900" lvl="1" indent="-342900" algn="just">
              <a:buFont typeface="Wingdings" panose="05000000000000000000" pitchFamily="2" charset="2"/>
              <a:buChar char="q"/>
            </a:pPr>
            <a:endParaRPr lang="fr-FR" sz="1600" dirty="0">
              <a:solidFill>
                <a:srgbClr val="4BACC6"/>
              </a:solidFill>
            </a:endParaRPr>
          </a:p>
          <a:p>
            <a:pPr marL="285750" lvl="1" indent="-285750" algn="just">
              <a:buFont typeface="Wingdings" panose="05000000000000000000" pitchFamily="2" charset="2"/>
              <a:buChar char="q"/>
            </a:pPr>
            <a:r>
              <a:rPr lang="fr-FR" sz="1600" dirty="0">
                <a:solidFill>
                  <a:srgbClr val="4BACC6"/>
                </a:solidFill>
              </a:rPr>
              <a:t>La </a:t>
            </a:r>
            <a:r>
              <a:rPr lang="fr-FR" sz="1600" b="1" dirty="0">
                <a:solidFill>
                  <a:schemeClr val="accent1"/>
                </a:solidFill>
              </a:rPr>
              <a:t>nouvelle poche de vulnérabilité </a:t>
            </a:r>
            <a:r>
              <a:rPr lang="fr-FR" sz="1600" dirty="0">
                <a:solidFill>
                  <a:srgbClr val="4BACC6"/>
                </a:solidFill>
              </a:rPr>
              <a:t>est composée plutôt  </a:t>
            </a:r>
            <a:r>
              <a:rPr lang="fr-FR" sz="1600" b="1" dirty="0">
                <a:solidFill>
                  <a:schemeClr val="accent1"/>
                </a:solidFill>
              </a:rPr>
              <a:t>des femmes, des chargés de familles, des personnes peu diplômées, et modestes qui sont sur le marché de l’emploi </a:t>
            </a:r>
            <a:r>
              <a:rPr lang="fr-FR" sz="1600" b="1" dirty="0">
                <a:solidFill>
                  <a:srgbClr val="4BACC6"/>
                </a:solidFill>
              </a:rPr>
              <a:t>(et travaillent plus souvent dans le secteur privé) mais dont </a:t>
            </a:r>
            <a:r>
              <a:rPr lang="fr-FR" sz="1600" b="1" dirty="0">
                <a:solidFill>
                  <a:schemeClr val="accent1"/>
                </a:solidFill>
              </a:rPr>
              <a:t>la situation professionnelle </a:t>
            </a:r>
            <a:r>
              <a:rPr lang="fr-FR" sz="1600" b="1" dirty="0">
                <a:solidFill>
                  <a:srgbClr val="4BACC6"/>
                </a:solidFill>
              </a:rPr>
              <a:t>a été fortement fragilisée par la période  (difficultés d’accès ou de maintien dans l’emploi) avec des conséquences directes </a:t>
            </a:r>
            <a:r>
              <a:rPr lang="fr-FR" sz="1600" b="1" dirty="0">
                <a:solidFill>
                  <a:schemeClr val="accent1"/>
                </a:solidFill>
              </a:rPr>
              <a:t>d’une perte de revenus, pour 61% des nouveaux vulnérables </a:t>
            </a:r>
            <a:r>
              <a:rPr lang="fr-FR" sz="1600" b="1" dirty="0">
                <a:solidFill>
                  <a:srgbClr val="4BACC6"/>
                </a:solidFill>
              </a:rPr>
              <a:t>(contre 24% en population générale) malgré une présence plus forte des mécanismes de soutien –chômage partiel)</a:t>
            </a:r>
          </a:p>
          <a:p>
            <a:pPr marL="285750" lvl="1" indent="-285750" algn="just">
              <a:buFont typeface="Wingdings" panose="05000000000000000000" pitchFamily="2" charset="2"/>
              <a:buChar char="q"/>
            </a:pPr>
            <a:endParaRPr lang="fr-FR" sz="1600" b="1" dirty="0">
              <a:solidFill>
                <a:schemeClr val="accent1"/>
              </a:solidFill>
              <a:cs typeface="Arial"/>
            </a:endParaRPr>
          </a:p>
          <a:p>
            <a:pPr marL="285750" lvl="1" indent="-285750" algn="just">
              <a:buFont typeface="Wingdings" panose="05000000000000000000" pitchFamily="2" charset="2"/>
              <a:buChar char="q"/>
            </a:pPr>
            <a:endParaRPr lang="fr-FR" sz="1600" dirty="0">
              <a:solidFill>
                <a:schemeClr val="accent1"/>
              </a:solidFill>
              <a:cs typeface="Arial"/>
            </a:endParaRPr>
          </a:p>
        </p:txBody>
      </p:sp>
      <p:sp>
        <p:nvSpPr>
          <p:cNvPr id="6" name="Espace réservé du numéro de diapositive 4">
            <a:extLst>
              <a:ext uri="{FF2B5EF4-FFF2-40B4-BE49-F238E27FC236}">
                <a16:creationId xmlns:a16="http://schemas.microsoft.com/office/drawing/2014/main" id="{898FC367-1FD3-478D-9BF6-FB5E338FC179}"/>
              </a:ext>
            </a:extLst>
          </p:cNvPr>
          <p:cNvSpPr>
            <a:spLocks noGrp="1"/>
          </p:cNvSpPr>
          <p:nvPr>
            <p:ph type="sldNum" sz="quarter" idx="12"/>
          </p:nvPr>
        </p:nvSpPr>
        <p:spPr>
          <a:xfrm>
            <a:off x="11149119" y="6210110"/>
            <a:ext cx="573660" cy="365125"/>
          </a:xfrm>
        </p:spPr>
        <p:txBody>
          <a:bodyPr/>
          <a:lstStyle/>
          <a:p>
            <a:fld id="{1B657BA9-EC5E-40D7-BBDA-32C61981E3FD}" type="slidenum">
              <a:rPr lang="fr-FR" smtClean="0"/>
              <a:t>101</a:t>
            </a:fld>
            <a:endParaRPr lang="fr-FR"/>
          </a:p>
        </p:txBody>
      </p:sp>
    </p:spTree>
    <p:extLst>
      <p:ext uri="{BB962C8B-B14F-4D97-AF65-F5344CB8AC3E}">
        <p14:creationId xmlns:p14="http://schemas.microsoft.com/office/powerpoint/2010/main" val="3489255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442DFAE-4F72-4AB8-8D0A-DE7FF817CCE4}"/>
              </a:ext>
            </a:extLst>
          </p:cNvPr>
          <p:cNvSpPr>
            <a:spLocks noGrp="1"/>
          </p:cNvSpPr>
          <p:nvPr>
            <p:ph type="title"/>
          </p:nvPr>
        </p:nvSpPr>
        <p:spPr>
          <a:xfrm>
            <a:off x="1617117" y="525925"/>
            <a:ext cx="8957767" cy="480131"/>
          </a:xfrm>
        </p:spPr>
        <p:txBody>
          <a:bodyPr/>
          <a:lstStyle/>
          <a:p>
            <a:r>
              <a:rPr lang="fr-FR" sz="2800">
                <a:solidFill>
                  <a:srgbClr val="31849B"/>
                </a:solidFill>
              </a:rPr>
              <a:t>Les grands enseignements 2/4</a:t>
            </a:r>
          </a:p>
        </p:txBody>
      </p:sp>
      <p:sp>
        <p:nvSpPr>
          <p:cNvPr id="5" name="Espace réservé du texte 4">
            <a:extLst>
              <a:ext uri="{FF2B5EF4-FFF2-40B4-BE49-F238E27FC236}">
                <a16:creationId xmlns:a16="http://schemas.microsoft.com/office/drawing/2014/main" id="{EC7AAC7E-7613-4D4F-8410-282726740C93}"/>
              </a:ext>
            </a:extLst>
          </p:cNvPr>
          <p:cNvSpPr>
            <a:spLocks noGrp="1"/>
          </p:cNvSpPr>
          <p:nvPr>
            <p:ph type="body" sz="quarter" idx="13"/>
          </p:nvPr>
        </p:nvSpPr>
        <p:spPr>
          <a:xfrm>
            <a:off x="182524" y="1188125"/>
            <a:ext cx="11643031" cy="4220906"/>
          </a:xfrm>
        </p:spPr>
        <p:txBody>
          <a:bodyPr vert="horz" lIns="91440" tIns="45720" rIns="91440" bIns="45720" rtlCol="0" anchor="t">
            <a:noAutofit/>
          </a:bodyPr>
          <a:lstStyle/>
          <a:p>
            <a:pPr marL="285750" lvl="1" indent="-285750" algn="just">
              <a:buFont typeface="Wingdings" panose="05000000000000000000" pitchFamily="2" charset="2"/>
              <a:buChar char="q"/>
            </a:pPr>
            <a:r>
              <a:rPr lang="fr-FR" sz="1400" b="1" dirty="0">
                <a:solidFill>
                  <a:srgbClr val="4BACC6"/>
                </a:solidFill>
                <a:cs typeface="Arial"/>
              </a:rPr>
              <a:t>Ce sont donc surtout </a:t>
            </a:r>
            <a:r>
              <a:rPr lang="fr-FR" sz="1400" b="1" dirty="0">
                <a:solidFill>
                  <a:schemeClr val="accent1"/>
                </a:solidFill>
                <a:cs typeface="Arial"/>
              </a:rPr>
              <a:t>les effets indirects de la pandémie sur l’économie </a:t>
            </a:r>
            <a:r>
              <a:rPr lang="fr-FR" sz="1400" b="1" dirty="0">
                <a:solidFill>
                  <a:srgbClr val="4BACC6"/>
                </a:solidFill>
                <a:cs typeface="Arial"/>
              </a:rPr>
              <a:t>(davantage que la maladie en elle-même) qui ont fragilisé ces personnes (même si on mesure parmi elles une part un peu plus importante de personnes ayant été infectées 13% vs 7% en moyenne)</a:t>
            </a:r>
          </a:p>
          <a:p>
            <a:pPr marL="285750" lvl="1" indent="-285750" algn="just">
              <a:buFont typeface="Wingdings" panose="05000000000000000000" pitchFamily="2" charset="2"/>
              <a:buChar char="q"/>
            </a:pPr>
            <a:endParaRPr lang="fr-FR" sz="1400" b="1" dirty="0">
              <a:solidFill>
                <a:srgbClr val="4BACC6"/>
              </a:solidFill>
              <a:cs typeface="Arial"/>
            </a:endParaRPr>
          </a:p>
          <a:p>
            <a:pPr marL="342900" lvl="1" indent="-342900" algn="just">
              <a:buFont typeface="Wingdings" panose="05000000000000000000" pitchFamily="2" charset="2"/>
              <a:buChar char="q"/>
            </a:pPr>
            <a:r>
              <a:rPr lang="fr-FR" sz="1400" dirty="0">
                <a:solidFill>
                  <a:srgbClr val="4BACC6"/>
                </a:solidFill>
                <a:cs typeface="Arial"/>
              </a:rPr>
              <a:t>A ces difficultés professionnelles, et financières s’ajoutent d’autres facteurs fragilisant </a:t>
            </a:r>
            <a:r>
              <a:rPr lang="fr-FR" sz="1400" b="1" dirty="0">
                <a:solidFill>
                  <a:srgbClr val="4BACC6"/>
                </a:solidFill>
                <a:cs typeface="Arial"/>
              </a:rPr>
              <a:t>comme </a:t>
            </a:r>
            <a:r>
              <a:rPr lang="fr-FR" sz="1400" b="1" dirty="0">
                <a:solidFill>
                  <a:schemeClr val="accent1"/>
                </a:solidFill>
                <a:cs typeface="Arial"/>
              </a:rPr>
              <a:t>la distanciation sociale, et un accès au numérique limité </a:t>
            </a:r>
            <a:r>
              <a:rPr lang="fr-FR" sz="1400" b="1" dirty="0">
                <a:solidFill>
                  <a:srgbClr val="4BACC6"/>
                </a:solidFill>
                <a:cs typeface="Arial"/>
              </a:rPr>
              <a:t>(équipement obsolète ou qui doit être partagé dans tout le foyer) ou </a:t>
            </a:r>
            <a:r>
              <a:rPr lang="fr-FR" sz="1400" b="1" dirty="0">
                <a:solidFill>
                  <a:schemeClr val="accent1"/>
                </a:solidFill>
                <a:cs typeface="Arial"/>
              </a:rPr>
              <a:t>une situation de discrimination </a:t>
            </a:r>
            <a:r>
              <a:rPr lang="fr-FR" sz="1400" b="1" dirty="0">
                <a:solidFill>
                  <a:srgbClr val="4BACC6"/>
                </a:solidFill>
                <a:cs typeface="Arial"/>
              </a:rPr>
              <a:t>qui créent un plus fort sentiment de solitude chez des personnes qui doivent faire face à des difficultés sur plusieurs fronts</a:t>
            </a:r>
            <a:endParaRPr lang="fr-FR" sz="1400" b="1" dirty="0">
              <a:solidFill>
                <a:schemeClr val="accent1"/>
              </a:solidFill>
              <a:cs typeface="Arial"/>
            </a:endParaRPr>
          </a:p>
          <a:p>
            <a:pPr marL="342900" lvl="1" indent="-342900" algn="just">
              <a:buFont typeface="Wingdings" panose="05000000000000000000" pitchFamily="2" charset="2"/>
              <a:buChar char="q"/>
            </a:pPr>
            <a:endParaRPr lang="fr-FR" sz="1400" dirty="0">
              <a:solidFill>
                <a:srgbClr val="4BACC6"/>
              </a:solidFill>
            </a:endParaRPr>
          </a:p>
          <a:p>
            <a:pPr lvl="1" algn="just"/>
            <a:r>
              <a:rPr lang="fr-FR" sz="1400" b="1" dirty="0">
                <a:solidFill>
                  <a:srgbClr val="4BACC6"/>
                </a:solidFill>
              </a:rPr>
              <a:t>Les conséquences sont nombreuses</a:t>
            </a:r>
            <a:r>
              <a:rPr lang="fr-FR" sz="1400" dirty="0">
                <a:solidFill>
                  <a:srgbClr val="4BACC6"/>
                </a:solidFill>
              </a:rPr>
              <a:t> pour ces personnes fragilisées par la crise </a:t>
            </a:r>
          </a:p>
          <a:p>
            <a:pPr lvl="1" algn="just"/>
            <a:r>
              <a:rPr lang="fr-FR" sz="1400" dirty="0">
                <a:solidFill>
                  <a:srgbClr val="4BACC6"/>
                </a:solidFill>
              </a:rPr>
              <a:t>Concrètement, les « nouveaux » vulnérables ont, 8 fois sur 10, </a:t>
            </a:r>
            <a:r>
              <a:rPr lang="fr-FR" sz="1400" b="1" dirty="0">
                <a:solidFill>
                  <a:schemeClr val="accent1"/>
                </a:solidFill>
              </a:rPr>
              <a:t>renoncé ou reporté des dépenses </a:t>
            </a:r>
            <a:r>
              <a:rPr lang="fr-FR" sz="1400" dirty="0">
                <a:solidFill>
                  <a:srgbClr val="4BACC6"/>
                </a:solidFill>
              </a:rPr>
              <a:t>au cours des douze derniers mois.</a:t>
            </a:r>
            <a:endParaRPr lang="fr-FR" sz="1400" dirty="0">
              <a:solidFill>
                <a:srgbClr val="4BACC6"/>
              </a:solidFill>
              <a:cs typeface="Arial"/>
            </a:endParaRPr>
          </a:p>
          <a:p>
            <a:pPr marL="342900" lvl="1" indent="-342900" algn="just">
              <a:buFont typeface="Wingdings" panose="05000000000000000000" pitchFamily="2" charset="2"/>
              <a:buChar char="q"/>
            </a:pPr>
            <a:r>
              <a:rPr lang="fr-FR" sz="1400" b="1" dirty="0">
                <a:solidFill>
                  <a:schemeClr val="accent1"/>
                </a:solidFill>
              </a:rPr>
              <a:t>46% </a:t>
            </a:r>
            <a:r>
              <a:rPr lang="fr-FR" sz="1400" dirty="0">
                <a:solidFill>
                  <a:schemeClr val="accent1"/>
                </a:solidFill>
              </a:rPr>
              <a:t>d’entre eux, par exemple, ont </a:t>
            </a:r>
            <a:r>
              <a:rPr lang="fr-FR" sz="1400" b="1" dirty="0">
                <a:solidFill>
                  <a:schemeClr val="accent1"/>
                </a:solidFill>
              </a:rPr>
              <a:t>renoncé à se soigner sur la période. </a:t>
            </a:r>
            <a:r>
              <a:rPr lang="fr-FR" sz="1400" dirty="0">
                <a:solidFill>
                  <a:srgbClr val="4BACC6"/>
                </a:solidFill>
              </a:rPr>
              <a:t>Et 2 fois sur 3, la raison en est </a:t>
            </a:r>
            <a:r>
              <a:rPr lang="fr-FR" sz="1400" b="1" dirty="0">
                <a:solidFill>
                  <a:schemeClr val="accent1"/>
                </a:solidFill>
              </a:rPr>
              <a:t>financière</a:t>
            </a:r>
            <a:r>
              <a:rPr lang="fr-FR" sz="1400" dirty="0">
                <a:solidFill>
                  <a:srgbClr val="4BACC6"/>
                </a:solidFill>
              </a:rPr>
              <a:t>. Alors que, dans l’ensemble de la population, le renoncement aux soins est deux fois moins fréquent et que, une fois sur deux, il est en rapport avec la crise sanitaire (saturation des services, crainte du virus, souhait de ne pas engorger les réseaux de soin). </a:t>
            </a:r>
            <a:endParaRPr lang="fr-FR" sz="1400" dirty="0">
              <a:solidFill>
                <a:srgbClr val="4BACC6"/>
              </a:solidFill>
              <a:cs typeface="Arial"/>
            </a:endParaRPr>
          </a:p>
          <a:p>
            <a:pPr marL="342900" lvl="1" indent="-342900" algn="just">
              <a:buFont typeface="Wingdings" panose="05000000000000000000" pitchFamily="2" charset="2"/>
              <a:buChar char="q"/>
            </a:pPr>
            <a:r>
              <a:rPr lang="fr-FR" sz="1400" b="1" dirty="0">
                <a:solidFill>
                  <a:schemeClr val="accent1"/>
                </a:solidFill>
              </a:rPr>
              <a:t>40% </a:t>
            </a:r>
            <a:r>
              <a:rPr lang="fr-FR" sz="1400" dirty="0">
                <a:solidFill>
                  <a:schemeClr val="accent1"/>
                </a:solidFill>
              </a:rPr>
              <a:t>des « nouveaux vulnérables » indiquent qu’ils </a:t>
            </a:r>
            <a:r>
              <a:rPr lang="fr-FR" sz="1400" b="1" dirty="0">
                <a:solidFill>
                  <a:schemeClr val="accent1"/>
                </a:solidFill>
              </a:rPr>
              <a:t>n’ont pu payer tout ou partie</a:t>
            </a:r>
            <a:r>
              <a:rPr lang="fr-FR" sz="1400" b="1" dirty="0">
                <a:solidFill>
                  <a:srgbClr val="4BACC6"/>
                </a:solidFill>
              </a:rPr>
              <a:t> </a:t>
            </a:r>
            <a:r>
              <a:rPr lang="fr-FR" sz="1400" dirty="0">
                <a:solidFill>
                  <a:srgbClr val="4BACC6"/>
                </a:solidFill>
              </a:rPr>
              <a:t>de différentes dépenses, (charges électricité, abonnements téléphone, etc.)</a:t>
            </a:r>
            <a:endParaRPr lang="fr-FR" sz="1400" dirty="0">
              <a:solidFill>
                <a:srgbClr val="4BACC6"/>
              </a:solidFill>
              <a:cs typeface="Arial"/>
            </a:endParaRPr>
          </a:p>
          <a:p>
            <a:pPr marL="342900" lvl="1" indent="-342900" algn="just">
              <a:buFont typeface="Wingdings" panose="05000000000000000000" pitchFamily="2" charset="2"/>
              <a:buChar char="q"/>
            </a:pPr>
            <a:r>
              <a:rPr lang="fr-FR" sz="1400" dirty="0">
                <a:solidFill>
                  <a:srgbClr val="4BACC6"/>
                </a:solidFill>
              </a:rPr>
              <a:t>En moyenne plus souvent atteints de maladies chroniques ou de handicaps, les personnes ayant été fragilisées par la crise du </a:t>
            </a:r>
            <a:r>
              <a:rPr lang="fr-FR" sz="1400" dirty="0" err="1">
                <a:solidFill>
                  <a:srgbClr val="4BACC6"/>
                </a:solidFill>
              </a:rPr>
              <a:t>Covid</a:t>
            </a:r>
            <a:r>
              <a:rPr lang="fr-FR" sz="1400" dirty="0">
                <a:solidFill>
                  <a:srgbClr val="4BACC6"/>
                </a:solidFill>
              </a:rPr>
              <a:t> déclarent beaucoup plus souvent que les autres </a:t>
            </a:r>
            <a:r>
              <a:rPr lang="fr-FR" sz="1400" dirty="0">
                <a:solidFill>
                  <a:schemeClr val="accent1"/>
                </a:solidFill>
              </a:rPr>
              <a:t>un état de santé dégradé et plus particulièrement un mal être psychique </a:t>
            </a:r>
            <a:endParaRPr lang="fr-FR" sz="1400" dirty="0">
              <a:solidFill>
                <a:schemeClr val="accent1"/>
              </a:solidFill>
              <a:cs typeface="Arial"/>
            </a:endParaRPr>
          </a:p>
          <a:p>
            <a:pPr marL="342900" lvl="1" indent="-342900" algn="just">
              <a:buFont typeface="Wingdings" panose="05000000000000000000" pitchFamily="2" charset="2"/>
              <a:buChar char="q"/>
            </a:pPr>
            <a:r>
              <a:rPr lang="fr-FR" sz="1400" dirty="0">
                <a:solidFill>
                  <a:schemeClr val="accent1"/>
                </a:solidFill>
              </a:rPr>
              <a:t>Ils projettent également une  vision de l’avenir particulièrement sombre, en forme d’impasse </a:t>
            </a:r>
            <a:r>
              <a:rPr lang="fr-FR" sz="1400" dirty="0">
                <a:solidFill>
                  <a:srgbClr val="4BACC6"/>
                </a:solidFill>
              </a:rPr>
              <a:t>et sont plus nombreux (35%) à avoir le sentiment</a:t>
            </a:r>
            <a:r>
              <a:rPr lang="fr-FR" sz="1400" dirty="0">
                <a:solidFill>
                  <a:schemeClr val="accent1"/>
                </a:solidFill>
              </a:rPr>
              <a:t> d’être entravés dans leur liberté d’agir</a:t>
            </a:r>
            <a:endParaRPr lang="fr-FR" sz="1400" dirty="0">
              <a:solidFill>
                <a:schemeClr val="accent1"/>
              </a:solidFill>
              <a:cs typeface="Arial"/>
            </a:endParaRPr>
          </a:p>
          <a:p>
            <a:pPr marL="820420" lvl="4" indent="-285750">
              <a:buFont typeface="Courier New" panose="02070309020205020404" pitchFamily="49" charset="0"/>
              <a:buChar char="o"/>
            </a:pPr>
            <a:endParaRPr lang="fr-FR" sz="1400" dirty="0">
              <a:solidFill>
                <a:srgbClr val="4BACC6"/>
              </a:solidFill>
              <a:cs typeface="Arial"/>
            </a:endParaRPr>
          </a:p>
        </p:txBody>
      </p:sp>
      <p:sp>
        <p:nvSpPr>
          <p:cNvPr id="6" name="Espace réservé du numéro de diapositive 4">
            <a:extLst>
              <a:ext uri="{FF2B5EF4-FFF2-40B4-BE49-F238E27FC236}">
                <a16:creationId xmlns:a16="http://schemas.microsoft.com/office/drawing/2014/main" id="{898FC367-1FD3-478D-9BF6-FB5E338FC179}"/>
              </a:ext>
            </a:extLst>
          </p:cNvPr>
          <p:cNvSpPr>
            <a:spLocks noGrp="1"/>
          </p:cNvSpPr>
          <p:nvPr>
            <p:ph type="sldNum" sz="quarter" idx="12"/>
          </p:nvPr>
        </p:nvSpPr>
        <p:spPr>
          <a:xfrm>
            <a:off x="11149119" y="6210110"/>
            <a:ext cx="573660" cy="365125"/>
          </a:xfrm>
        </p:spPr>
        <p:txBody>
          <a:bodyPr/>
          <a:lstStyle/>
          <a:p>
            <a:fld id="{1B657BA9-EC5E-40D7-BBDA-32C61981E3FD}" type="slidenum">
              <a:rPr lang="fr-FR" smtClean="0"/>
              <a:t>102</a:t>
            </a:fld>
            <a:endParaRPr lang="fr-FR"/>
          </a:p>
        </p:txBody>
      </p:sp>
    </p:spTree>
    <p:extLst>
      <p:ext uri="{BB962C8B-B14F-4D97-AF65-F5344CB8AC3E}">
        <p14:creationId xmlns:p14="http://schemas.microsoft.com/office/powerpoint/2010/main" val="7676795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442DFAE-4F72-4AB8-8D0A-DE7FF817CCE4}"/>
              </a:ext>
            </a:extLst>
          </p:cNvPr>
          <p:cNvSpPr>
            <a:spLocks noGrp="1"/>
          </p:cNvSpPr>
          <p:nvPr>
            <p:ph type="title"/>
          </p:nvPr>
        </p:nvSpPr>
        <p:spPr>
          <a:xfrm>
            <a:off x="1617117" y="525925"/>
            <a:ext cx="8957767" cy="480131"/>
          </a:xfrm>
        </p:spPr>
        <p:txBody>
          <a:bodyPr/>
          <a:lstStyle/>
          <a:p>
            <a:r>
              <a:rPr lang="fr-FR" sz="2800">
                <a:solidFill>
                  <a:srgbClr val="31849B"/>
                </a:solidFill>
              </a:rPr>
              <a:t>Les grands enseignements 3/4</a:t>
            </a:r>
          </a:p>
        </p:txBody>
      </p:sp>
      <p:sp>
        <p:nvSpPr>
          <p:cNvPr id="5" name="Espace réservé du texte 4">
            <a:extLst>
              <a:ext uri="{FF2B5EF4-FFF2-40B4-BE49-F238E27FC236}">
                <a16:creationId xmlns:a16="http://schemas.microsoft.com/office/drawing/2014/main" id="{EC7AAC7E-7613-4D4F-8410-282726740C93}"/>
              </a:ext>
            </a:extLst>
          </p:cNvPr>
          <p:cNvSpPr>
            <a:spLocks noGrp="1"/>
          </p:cNvSpPr>
          <p:nvPr>
            <p:ph type="body" sz="quarter" idx="13"/>
          </p:nvPr>
        </p:nvSpPr>
        <p:spPr>
          <a:xfrm>
            <a:off x="469221" y="1328133"/>
            <a:ext cx="10395962" cy="5032905"/>
          </a:xfrm>
        </p:spPr>
        <p:txBody>
          <a:bodyPr vert="horz" lIns="91440" tIns="45720" rIns="91440" bIns="45720" rtlCol="0" anchor="t">
            <a:noAutofit/>
          </a:bodyPr>
          <a:lstStyle/>
          <a:p>
            <a:pPr marL="342900" indent="-342900" algn="just">
              <a:buFont typeface="Wingdings" panose="05000000000000000000" pitchFamily="2" charset="2"/>
              <a:buChar char="q"/>
            </a:pPr>
            <a:r>
              <a:rPr lang="fr-FR" sz="1600" b="0" dirty="0">
                <a:solidFill>
                  <a:srgbClr val="4BACC6"/>
                </a:solidFill>
              </a:rPr>
              <a:t>Les conséquences ne sont pas seulement individuelles et </a:t>
            </a:r>
            <a:r>
              <a:rPr lang="fr-FR" sz="1600" dirty="0">
                <a:solidFill>
                  <a:schemeClr val="accent1"/>
                </a:solidFill>
              </a:rPr>
              <a:t>fragilisent aussi le vivre ensemble </a:t>
            </a:r>
            <a:r>
              <a:rPr lang="fr-FR" sz="1600" b="0" dirty="0">
                <a:solidFill>
                  <a:srgbClr val="4BACC6"/>
                </a:solidFill>
              </a:rPr>
              <a:t>: les personnes vulnérabilisées par la crise sont moins confiantes en autrui, dans le gouvernement  et comprennent plus facilement le recours à la violence</a:t>
            </a:r>
          </a:p>
          <a:p>
            <a:pPr marL="342900" indent="-342900" algn="just">
              <a:buFont typeface="Wingdings" panose="05000000000000000000" pitchFamily="2" charset="2"/>
              <a:buChar char="q"/>
            </a:pPr>
            <a:endParaRPr lang="fr-FR" sz="1600" b="0" dirty="0">
              <a:solidFill>
                <a:srgbClr val="4BACC6"/>
              </a:solidFill>
            </a:endParaRPr>
          </a:p>
          <a:p>
            <a:pPr lvl="1" algn="just"/>
            <a:r>
              <a:rPr lang="fr-FR" sz="1600" dirty="0">
                <a:solidFill>
                  <a:schemeClr val="accent1"/>
                </a:solidFill>
              </a:rPr>
              <a:t>Quelles solutions ? Pistes d’action ?</a:t>
            </a:r>
          </a:p>
          <a:p>
            <a:pPr marL="342900" lvl="1" indent="-342900" algn="just">
              <a:buFont typeface="Wingdings" panose="05000000000000000000" pitchFamily="2" charset="2"/>
              <a:buChar char="q"/>
            </a:pPr>
            <a:r>
              <a:rPr lang="fr-FR" sz="1600" dirty="0">
                <a:solidFill>
                  <a:srgbClr val="4BACC6"/>
                </a:solidFill>
              </a:rPr>
              <a:t>La crise renforce le sentiment que </a:t>
            </a:r>
            <a:r>
              <a:rPr lang="fr-FR" sz="1600" b="1" dirty="0">
                <a:solidFill>
                  <a:srgbClr val="4BACC6"/>
                </a:solidFill>
              </a:rPr>
              <a:t>l’action pour protéger les personnes vulnérables est prioritaire </a:t>
            </a:r>
          </a:p>
          <a:p>
            <a:pPr marL="342900" lvl="1" indent="-342900" algn="just">
              <a:buFont typeface="Wingdings" panose="05000000000000000000" pitchFamily="2" charset="2"/>
              <a:buChar char="q"/>
            </a:pPr>
            <a:endParaRPr lang="fr-FR" sz="1600" b="1" dirty="0">
              <a:solidFill>
                <a:srgbClr val="4BACC6"/>
              </a:solidFill>
            </a:endParaRPr>
          </a:p>
          <a:p>
            <a:pPr marL="342900" lvl="1" indent="-342900" algn="just">
              <a:buFont typeface="Wingdings" panose="05000000000000000000" pitchFamily="2" charset="2"/>
              <a:buChar char="q"/>
            </a:pPr>
            <a:r>
              <a:rPr lang="fr-FR" sz="1600" dirty="0">
                <a:solidFill>
                  <a:srgbClr val="4BACC6"/>
                </a:solidFill>
              </a:rPr>
              <a:t>Si la population générale plébiscite </a:t>
            </a:r>
            <a:r>
              <a:rPr lang="fr-FR" sz="1600" b="1" dirty="0">
                <a:solidFill>
                  <a:srgbClr val="4BACC6"/>
                </a:solidFill>
              </a:rPr>
              <a:t>la solidarité interindividuelle </a:t>
            </a:r>
            <a:r>
              <a:rPr lang="fr-FR" sz="1600" dirty="0">
                <a:solidFill>
                  <a:srgbClr val="4BACC6"/>
                </a:solidFill>
              </a:rPr>
              <a:t>pour aider les personnes confrontées à des difficultés, les personnes directement concernées accordent davantage de place aux mécanismes de solidarité mis en place par </a:t>
            </a:r>
            <a:r>
              <a:rPr lang="fr-FR" sz="1600" b="1" dirty="0">
                <a:solidFill>
                  <a:srgbClr val="4BACC6"/>
                </a:solidFill>
              </a:rPr>
              <a:t>l’Etat</a:t>
            </a:r>
          </a:p>
          <a:p>
            <a:pPr lvl="1" algn="just"/>
            <a:endParaRPr lang="fr-FR" sz="1600" strike="sngStrike" dirty="0">
              <a:solidFill>
                <a:srgbClr val="4BACC6"/>
              </a:solidFill>
              <a:cs typeface="Arial"/>
            </a:endParaRPr>
          </a:p>
          <a:p>
            <a:pPr marL="342900" lvl="1" indent="-342900" algn="just">
              <a:buFont typeface="Wingdings" panose="05000000000000000000" pitchFamily="2" charset="2"/>
              <a:buChar char="q"/>
            </a:pPr>
            <a:r>
              <a:rPr lang="fr-FR" sz="1600" dirty="0">
                <a:solidFill>
                  <a:srgbClr val="4BACC6"/>
                </a:solidFill>
              </a:rPr>
              <a:t>En moyenne, on recense 22% des Français qui ont sollicité une aide (financière, ouverture de droits, psychologique, alimentaire etc.) de la part des pouvoirs publics ou des associations et </a:t>
            </a:r>
            <a:r>
              <a:rPr lang="fr-FR" sz="1600" b="1" dirty="0">
                <a:solidFill>
                  <a:srgbClr val="4BACC6"/>
                </a:solidFill>
              </a:rPr>
              <a:t>autour d’une personne sur deux qui l’a demandé a obtenu </a:t>
            </a:r>
            <a:r>
              <a:rPr lang="fr-FR" sz="1600" dirty="0">
                <a:solidFill>
                  <a:srgbClr val="4BACC6"/>
                </a:solidFill>
              </a:rPr>
              <a:t>l’aide sollicitée </a:t>
            </a:r>
          </a:p>
          <a:p>
            <a:pPr marL="820420" lvl="4" indent="-285750">
              <a:buFont typeface="Courier New" panose="02070309020205020404" pitchFamily="49" charset="0"/>
              <a:buChar char="o"/>
            </a:pPr>
            <a:endParaRPr lang="fr-FR" sz="1600" dirty="0">
              <a:solidFill>
                <a:srgbClr val="4BACC6"/>
              </a:solidFill>
              <a:cs typeface="Arial"/>
            </a:endParaRPr>
          </a:p>
        </p:txBody>
      </p:sp>
      <p:sp>
        <p:nvSpPr>
          <p:cNvPr id="6" name="Espace réservé du numéro de diapositive 4">
            <a:extLst>
              <a:ext uri="{FF2B5EF4-FFF2-40B4-BE49-F238E27FC236}">
                <a16:creationId xmlns:a16="http://schemas.microsoft.com/office/drawing/2014/main" id="{898FC367-1FD3-478D-9BF6-FB5E338FC179}"/>
              </a:ext>
            </a:extLst>
          </p:cNvPr>
          <p:cNvSpPr>
            <a:spLocks noGrp="1"/>
          </p:cNvSpPr>
          <p:nvPr>
            <p:ph type="sldNum" sz="quarter" idx="12"/>
          </p:nvPr>
        </p:nvSpPr>
        <p:spPr>
          <a:xfrm>
            <a:off x="11149119" y="6210110"/>
            <a:ext cx="573660" cy="365125"/>
          </a:xfrm>
        </p:spPr>
        <p:txBody>
          <a:bodyPr/>
          <a:lstStyle/>
          <a:p>
            <a:fld id="{1B657BA9-EC5E-40D7-BBDA-32C61981E3FD}" type="slidenum">
              <a:rPr lang="fr-FR" smtClean="0"/>
              <a:t>103</a:t>
            </a:fld>
            <a:endParaRPr lang="fr-FR"/>
          </a:p>
        </p:txBody>
      </p:sp>
    </p:spTree>
    <p:extLst>
      <p:ext uri="{BB962C8B-B14F-4D97-AF65-F5344CB8AC3E}">
        <p14:creationId xmlns:p14="http://schemas.microsoft.com/office/powerpoint/2010/main" val="8504569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442DFAE-4F72-4AB8-8D0A-DE7FF817CCE4}"/>
              </a:ext>
            </a:extLst>
          </p:cNvPr>
          <p:cNvSpPr>
            <a:spLocks noGrp="1"/>
          </p:cNvSpPr>
          <p:nvPr>
            <p:ph type="title"/>
          </p:nvPr>
        </p:nvSpPr>
        <p:spPr>
          <a:xfrm>
            <a:off x="1617117" y="525925"/>
            <a:ext cx="8957767" cy="480131"/>
          </a:xfrm>
        </p:spPr>
        <p:txBody>
          <a:bodyPr/>
          <a:lstStyle/>
          <a:p>
            <a:r>
              <a:rPr lang="fr-FR" sz="2800">
                <a:solidFill>
                  <a:srgbClr val="31849B"/>
                </a:solidFill>
              </a:rPr>
              <a:t>Les grands enseignements 4/4</a:t>
            </a:r>
          </a:p>
        </p:txBody>
      </p:sp>
      <p:sp>
        <p:nvSpPr>
          <p:cNvPr id="5" name="Espace réservé du texte 4">
            <a:extLst>
              <a:ext uri="{FF2B5EF4-FFF2-40B4-BE49-F238E27FC236}">
                <a16:creationId xmlns:a16="http://schemas.microsoft.com/office/drawing/2014/main" id="{EC7AAC7E-7613-4D4F-8410-282726740C93}"/>
              </a:ext>
            </a:extLst>
          </p:cNvPr>
          <p:cNvSpPr>
            <a:spLocks noGrp="1"/>
          </p:cNvSpPr>
          <p:nvPr>
            <p:ph type="body" sz="quarter" idx="13"/>
          </p:nvPr>
        </p:nvSpPr>
        <p:spPr>
          <a:xfrm>
            <a:off x="203200" y="1369116"/>
            <a:ext cx="11785599" cy="4489817"/>
          </a:xfrm>
        </p:spPr>
        <p:txBody>
          <a:bodyPr vert="horz" lIns="91440" tIns="45720" rIns="91440" bIns="45720" rtlCol="0" anchor="t">
            <a:noAutofit/>
          </a:bodyPr>
          <a:lstStyle/>
          <a:p>
            <a:pPr marL="342900" lvl="1" indent="-342900" algn="just">
              <a:buFont typeface="Wingdings" panose="05000000000000000000" pitchFamily="2" charset="2"/>
              <a:buChar char="q"/>
            </a:pPr>
            <a:r>
              <a:rPr lang="fr-FR" sz="1400" dirty="0">
                <a:solidFill>
                  <a:srgbClr val="4BACC6"/>
                </a:solidFill>
              </a:rPr>
              <a:t>Au total, selon que l’on voit le verre à moitié vide ou plein, on pourra se féliciter ou regretter qu’au sein des « nouveaux » vulnérables, </a:t>
            </a:r>
            <a:r>
              <a:rPr lang="fr-FR" sz="1400" b="1" dirty="0">
                <a:solidFill>
                  <a:schemeClr val="accent1"/>
                </a:solidFill>
              </a:rPr>
              <a:t>un tiers (35%) ait bénéficié d’aides,</a:t>
            </a:r>
            <a:r>
              <a:rPr lang="fr-FR" sz="1400" dirty="0">
                <a:solidFill>
                  <a:schemeClr val="accent1"/>
                </a:solidFill>
              </a:rPr>
              <a:t> </a:t>
            </a:r>
            <a:r>
              <a:rPr lang="fr-FR" sz="1400" dirty="0">
                <a:solidFill>
                  <a:srgbClr val="4BACC6"/>
                </a:solidFill>
              </a:rPr>
              <a:t>(2 personnes sur 3 restent donc sans aide), soit </a:t>
            </a:r>
            <a:r>
              <a:rPr lang="fr-FR" sz="1400" b="1" dirty="0">
                <a:solidFill>
                  <a:srgbClr val="4BACC6"/>
                </a:solidFill>
              </a:rPr>
              <a:t>un taux supérieur à celui observé chez les personnes qui indiquent que leur situation était déjà dégradée avant la crise pandémique </a:t>
            </a:r>
            <a:r>
              <a:rPr lang="fr-FR" sz="1400" dirty="0">
                <a:solidFill>
                  <a:srgbClr val="4BACC6"/>
                </a:solidFill>
              </a:rPr>
              <a:t>(24%), </a:t>
            </a:r>
          </a:p>
          <a:p>
            <a:pPr marL="342900" lvl="1" indent="-342900" algn="just">
              <a:buFont typeface="Wingdings" panose="05000000000000000000" pitchFamily="2" charset="2"/>
              <a:buChar char="q"/>
            </a:pPr>
            <a:r>
              <a:rPr lang="fr-FR" sz="1400" dirty="0">
                <a:solidFill>
                  <a:srgbClr val="4BACC6"/>
                </a:solidFill>
              </a:rPr>
              <a:t>Plusieurs lectures possibles de ces chiffres : </a:t>
            </a:r>
          </a:p>
          <a:p>
            <a:pPr marL="611188" lvl="3" indent="-342900" algn="just">
              <a:buFont typeface="Wingdings" panose="05000000000000000000" pitchFamily="2" charset="2"/>
              <a:buChar char="q"/>
            </a:pPr>
            <a:r>
              <a:rPr lang="fr-FR" sz="1400" dirty="0">
                <a:solidFill>
                  <a:srgbClr val="4BACC6"/>
                </a:solidFill>
              </a:rPr>
              <a:t>Le signe que les dispositifs spécifiques ont été bien ciblés pour compléter les « trous dans la raquette » et pallier les nouvelles difficultés</a:t>
            </a:r>
          </a:p>
          <a:p>
            <a:pPr marL="611188" lvl="3" indent="-342900" algn="just">
              <a:buFont typeface="Wingdings" panose="05000000000000000000" pitchFamily="2" charset="2"/>
              <a:buChar char="q"/>
            </a:pPr>
            <a:r>
              <a:rPr lang="fr-FR" sz="1400" dirty="0">
                <a:solidFill>
                  <a:srgbClr val="4BACC6"/>
                </a:solidFill>
              </a:rPr>
              <a:t>Une situation des  « nouveaux » vulnérables possiblement caractérisée par l’urgence d’où un accompagnement plus important</a:t>
            </a:r>
          </a:p>
          <a:p>
            <a:pPr marL="611188" lvl="3" indent="-342900" algn="just">
              <a:buFont typeface="Wingdings" panose="05000000000000000000" pitchFamily="2" charset="2"/>
              <a:buChar char="q"/>
            </a:pPr>
            <a:r>
              <a:rPr lang="fr-FR" sz="1400" dirty="0">
                <a:solidFill>
                  <a:srgbClr val="4BACC6"/>
                </a:solidFill>
                <a:cs typeface="Arial"/>
              </a:rPr>
              <a:t>Les « déjà vulnérables » ont-ils moins sollicité d’aides  parce qu’ils étaient déjà accompagnés ou parce que les aides ne leur étaient pas destinées, ou par une forme d’abattement ? </a:t>
            </a:r>
          </a:p>
          <a:p>
            <a:pPr marL="342900" lvl="1" indent="-342900" algn="just">
              <a:buFont typeface="Wingdings" panose="05000000000000000000" pitchFamily="2" charset="2"/>
              <a:buChar char="q"/>
            </a:pPr>
            <a:endParaRPr lang="fr-FR" sz="1400" dirty="0">
              <a:solidFill>
                <a:srgbClr val="4BACC6"/>
              </a:solidFill>
              <a:cs typeface="Arial"/>
            </a:endParaRPr>
          </a:p>
          <a:p>
            <a:pPr marL="342900" lvl="1" indent="-342900" algn="just">
              <a:buFont typeface="Wingdings" panose="05000000000000000000" pitchFamily="2" charset="2"/>
              <a:buChar char="q"/>
            </a:pPr>
            <a:r>
              <a:rPr lang="fr-FR" sz="1400" dirty="0">
                <a:solidFill>
                  <a:srgbClr val="4BACC6"/>
                </a:solidFill>
              </a:rPr>
              <a:t>De façon notable, avoir b</a:t>
            </a:r>
            <a:r>
              <a:rPr lang="fr-FR" sz="1400" b="1" dirty="0">
                <a:solidFill>
                  <a:srgbClr val="4BACC6"/>
                </a:solidFill>
              </a:rPr>
              <a:t>énéficié d’une aide </a:t>
            </a:r>
            <a:r>
              <a:rPr lang="fr-FR" sz="1400" dirty="0">
                <a:solidFill>
                  <a:srgbClr val="4BACC6"/>
                </a:solidFill>
              </a:rPr>
              <a:t>permet aux personnes qui se sentent vulnérables d’afficher des taux de confiance (en autrui, dans l’action du gouvernement …) et un sentiment de pouvoir mener leur vie comme ils l’entendent comparables à ceux des non vulnérables.</a:t>
            </a:r>
          </a:p>
          <a:p>
            <a:pPr lvl="1" algn="just"/>
            <a:endParaRPr lang="fr-FR" sz="1400" dirty="0">
              <a:solidFill>
                <a:srgbClr val="4BACC6"/>
              </a:solidFill>
            </a:endParaRPr>
          </a:p>
          <a:p>
            <a:pPr lvl="1" algn="just"/>
            <a:r>
              <a:rPr lang="fr-FR" sz="1400" dirty="0">
                <a:solidFill>
                  <a:srgbClr val="4BACC6"/>
                </a:solidFill>
              </a:rPr>
              <a:t> </a:t>
            </a:r>
            <a:r>
              <a:rPr lang="fr-FR" sz="1400" b="1" dirty="0">
                <a:solidFill>
                  <a:schemeClr val="accent1"/>
                </a:solidFill>
              </a:rPr>
              <a:t>Intervenir dans les moments de fragilisation semble donc bénéfique non seulement pour les capacités de résilience des personnes mais aussi pour le vivre ensemble et la résilience de la société toute entière.</a:t>
            </a:r>
            <a:endParaRPr lang="fr-FR" sz="1400" b="1" dirty="0">
              <a:solidFill>
                <a:schemeClr val="accent1"/>
              </a:solidFill>
              <a:cs typeface="Arial"/>
            </a:endParaRPr>
          </a:p>
          <a:p>
            <a:pPr marL="342900" lvl="1" indent="-342900" algn="just">
              <a:buFont typeface="Wingdings" panose="05000000000000000000" pitchFamily="2" charset="2"/>
              <a:buChar char="q"/>
            </a:pPr>
            <a:endParaRPr lang="fr-FR" sz="1400" dirty="0">
              <a:solidFill>
                <a:srgbClr val="4BACC6"/>
              </a:solidFill>
            </a:endParaRPr>
          </a:p>
          <a:p>
            <a:pPr marL="342900" lvl="1" indent="-342900" algn="just">
              <a:buFont typeface="Wingdings" panose="05000000000000000000" pitchFamily="2" charset="2"/>
              <a:buChar char="q"/>
            </a:pPr>
            <a:endParaRPr lang="fr-FR" sz="1400" dirty="0">
              <a:solidFill>
                <a:srgbClr val="4BACC6"/>
              </a:solidFill>
            </a:endParaRPr>
          </a:p>
          <a:p>
            <a:pPr marL="342900" lvl="1" indent="-342900" algn="just">
              <a:buFont typeface="Wingdings" panose="05000000000000000000" pitchFamily="2" charset="2"/>
              <a:buChar char="q"/>
            </a:pPr>
            <a:endParaRPr lang="fr-FR" sz="1400" dirty="0">
              <a:solidFill>
                <a:srgbClr val="4BACC6"/>
              </a:solidFill>
            </a:endParaRPr>
          </a:p>
          <a:p>
            <a:pPr marL="342900" lvl="1" indent="-342900" algn="just">
              <a:buFont typeface="Wingdings" panose="05000000000000000000" pitchFamily="2" charset="2"/>
              <a:buChar char="q"/>
            </a:pPr>
            <a:endParaRPr lang="fr-FR" sz="1400" dirty="0">
              <a:solidFill>
                <a:srgbClr val="4BACC6"/>
              </a:solidFill>
            </a:endParaRPr>
          </a:p>
          <a:p>
            <a:pPr marL="820420" lvl="4" indent="-285750">
              <a:buFont typeface="Courier New" panose="02070309020205020404" pitchFamily="49" charset="0"/>
              <a:buChar char="o"/>
            </a:pPr>
            <a:endParaRPr lang="fr-FR" sz="1400" dirty="0">
              <a:solidFill>
                <a:srgbClr val="4BACC6"/>
              </a:solidFill>
              <a:cs typeface="Arial"/>
            </a:endParaRPr>
          </a:p>
          <a:p>
            <a:pPr marL="820420" lvl="4" indent="-285750">
              <a:buFont typeface="Courier New" panose="02070309020205020404" pitchFamily="49" charset="0"/>
              <a:buChar char="o"/>
            </a:pPr>
            <a:endParaRPr lang="fr-FR" sz="1400" dirty="0">
              <a:solidFill>
                <a:srgbClr val="4BACC6"/>
              </a:solidFill>
              <a:cs typeface="Arial"/>
            </a:endParaRPr>
          </a:p>
        </p:txBody>
      </p:sp>
      <p:sp>
        <p:nvSpPr>
          <p:cNvPr id="6" name="Espace réservé du numéro de diapositive 4">
            <a:extLst>
              <a:ext uri="{FF2B5EF4-FFF2-40B4-BE49-F238E27FC236}">
                <a16:creationId xmlns:a16="http://schemas.microsoft.com/office/drawing/2014/main" id="{898FC367-1FD3-478D-9BF6-FB5E338FC179}"/>
              </a:ext>
            </a:extLst>
          </p:cNvPr>
          <p:cNvSpPr>
            <a:spLocks noGrp="1"/>
          </p:cNvSpPr>
          <p:nvPr>
            <p:ph type="sldNum" sz="quarter" idx="12"/>
          </p:nvPr>
        </p:nvSpPr>
        <p:spPr>
          <a:xfrm>
            <a:off x="11149119" y="6210110"/>
            <a:ext cx="573660" cy="365125"/>
          </a:xfrm>
        </p:spPr>
        <p:txBody>
          <a:bodyPr/>
          <a:lstStyle/>
          <a:p>
            <a:fld id="{1B657BA9-EC5E-40D7-BBDA-32C61981E3FD}" type="slidenum">
              <a:rPr lang="fr-FR" smtClean="0"/>
              <a:t>104</a:t>
            </a:fld>
            <a:endParaRPr lang="fr-FR"/>
          </a:p>
        </p:txBody>
      </p:sp>
    </p:spTree>
    <p:extLst>
      <p:ext uri="{BB962C8B-B14F-4D97-AF65-F5344CB8AC3E}">
        <p14:creationId xmlns:p14="http://schemas.microsoft.com/office/powerpoint/2010/main" val="10515886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FFAED1A-2BD8-B94F-B2D2-6A4EE673D2E1}"/>
              </a:ext>
            </a:extLst>
          </p:cNvPr>
          <p:cNvSpPr>
            <a:spLocks noGrp="1"/>
          </p:cNvSpPr>
          <p:nvPr>
            <p:ph type="sldNum" sz="quarter" idx="12"/>
          </p:nvPr>
        </p:nvSpPr>
        <p:spPr/>
        <p:txBody>
          <a:bodyPr/>
          <a:lstStyle/>
          <a:p>
            <a:fld id="{1B657BA9-EC5E-40D7-BBDA-32C61981E3FD}" type="slidenum">
              <a:rPr lang="fr-FR" smtClean="0"/>
              <a:pPr/>
              <a:t>105</a:t>
            </a:fld>
            <a:endParaRPr lang="fr-FR"/>
          </a:p>
        </p:txBody>
      </p:sp>
      <p:pic>
        <p:nvPicPr>
          <p:cNvPr id="4" name="Image 3">
            <a:extLst>
              <a:ext uri="{FF2B5EF4-FFF2-40B4-BE49-F238E27FC236}">
                <a16:creationId xmlns:a16="http://schemas.microsoft.com/office/drawing/2014/main" id="{FEFCB27B-5D9C-9B40-8462-7E8275214A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7121" y="0"/>
            <a:ext cx="6437757" cy="6858000"/>
          </a:xfrm>
          <a:prstGeom prst="rect">
            <a:avLst/>
          </a:prstGeom>
        </p:spPr>
      </p:pic>
    </p:spTree>
    <p:extLst>
      <p:ext uri="{BB962C8B-B14F-4D97-AF65-F5344CB8AC3E}">
        <p14:creationId xmlns:p14="http://schemas.microsoft.com/office/powerpoint/2010/main" val="2989370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C8852C3-CB13-4AC5-821F-9DB65AC998B2}"/>
              </a:ext>
            </a:extLst>
          </p:cNvPr>
          <p:cNvSpPr>
            <a:spLocks noGrp="1"/>
          </p:cNvSpPr>
          <p:nvPr>
            <p:ph type="title"/>
          </p:nvPr>
        </p:nvSpPr>
        <p:spPr>
          <a:xfrm>
            <a:off x="6746628" y="1783959"/>
            <a:ext cx="4645250" cy="2889114"/>
          </a:xfrm>
        </p:spPr>
        <p:txBody>
          <a:bodyPr vert="horz" lIns="91440" tIns="45720" rIns="91440" bIns="45720" rtlCol="0" anchor="b">
            <a:normAutofit/>
          </a:bodyPr>
          <a:lstStyle/>
          <a:p>
            <a:pPr algn="l"/>
            <a:r>
              <a:rPr lang="fr-FR" sz="4200" dirty="0">
                <a:latin typeface="+mj-lt"/>
                <a:ea typeface="+mj-ea"/>
                <a:cs typeface="+mj-cs"/>
              </a:rPr>
              <a:t>6 dimensions définissant l’approche des vulnérabilités</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descr="Une image contenant texte, équipement électronique&#10;&#10;Description générée automatiquement">
            <a:extLst>
              <a:ext uri="{FF2B5EF4-FFF2-40B4-BE49-F238E27FC236}">
                <a16:creationId xmlns:a16="http://schemas.microsoft.com/office/drawing/2014/main" id="{F9EABF36-DB77-47DD-ACE8-4FF023CA9F68}"/>
              </a:ext>
            </a:extLst>
          </p:cNvPr>
          <p:cNvPicPr>
            <a:picLocks noChangeAspect="1"/>
          </p:cNvPicPr>
          <p:nvPr/>
        </p:nvPicPr>
        <p:blipFill rotWithShape="1">
          <a:blip r:embed="rId3">
            <a:extLst>
              <a:ext uri="{28A0092B-C50C-407E-A947-70E740481C1C}">
                <a14:useLocalDpi xmlns:a14="http://schemas.microsoft.com/office/drawing/2010/main" val="0"/>
              </a:ext>
            </a:extLst>
          </a:blip>
          <a:srcRect l="2684" r="26383"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3868298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2B00AE-5362-49AE-8F8E-23F927CD6834}"/>
              </a:ext>
            </a:extLst>
          </p:cNvPr>
          <p:cNvSpPr>
            <a:spLocks noGrp="1"/>
          </p:cNvSpPr>
          <p:nvPr>
            <p:ph type="title"/>
          </p:nvPr>
        </p:nvSpPr>
        <p:spPr>
          <a:xfrm>
            <a:off x="1617116" y="297446"/>
            <a:ext cx="8957767" cy="978729"/>
          </a:xfrm>
        </p:spPr>
        <p:txBody>
          <a:bodyPr/>
          <a:lstStyle/>
          <a:p>
            <a:r>
              <a:rPr lang="fr-FR" dirty="0"/>
              <a:t>Ce que n’est pas la vulnérabilité</a:t>
            </a:r>
            <a:br>
              <a:rPr lang="fr-FR" dirty="0"/>
            </a:br>
            <a:endParaRPr lang="fr-FR" dirty="0"/>
          </a:p>
        </p:txBody>
      </p:sp>
      <p:sp>
        <p:nvSpPr>
          <p:cNvPr id="4" name="Espace réservé du texte 3">
            <a:extLst>
              <a:ext uri="{FF2B5EF4-FFF2-40B4-BE49-F238E27FC236}">
                <a16:creationId xmlns:a16="http://schemas.microsoft.com/office/drawing/2014/main" id="{FC699C86-0BF0-4929-BB14-DD29C22BACE2}"/>
              </a:ext>
            </a:extLst>
          </p:cNvPr>
          <p:cNvSpPr>
            <a:spLocks noGrp="1"/>
          </p:cNvSpPr>
          <p:nvPr>
            <p:ph type="body" sz="quarter" idx="13"/>
          </p:nvPr>
        </p:nvSpPr>
        <p:spPr>
          <a:xfrm>
            <a:off x="469407" y="1393902"/>
            <a:ext cx="10515600" cy="4070196"/>
          </a:xfrm>
        </p:spPr>
        <p:txBody>
          <a:bodyPr>
            <a:normAutofit fontScale="77500" lnSpcReduction="20000"/>
          </a:bodyPr>
          <a:lstStyle/>
          <a:p>
            <a:r>
              <a:rPr lang="fr-FR" sz="2800" dirty="0">
                <a:solidFill>
                  <a:schemeClr val="accent1"/>
                </a:solidFill>
              </a:rPr>
              <a:t>La vulnérabilité n’a pas de champ défini.</a:t>
            </a:r>
          </a:p>
          <a:p>
            <a:endParaRPr lang="fr-FR" sz="2800" dirty="0">
              <a:solidFill>
                <a:schemeClr val="tx2"/>
              </a:solidFill>
            </a:endParaRPr>
          </a:p>
          <a:p>
            <a:r>
              <a:rPr lang="fr-FR" sz="2800" dirty="0">
                <a:solidFill>
                  <a:schemeClr val="tx2"/>
                </a:solidFill>
              </a:rPr>
              <a:t>Elle concerne aussi bien </a:t>
            </a:r>
          </a:p>
          <a:p>
            <a:endParaRPr lang="fr-FR" sz="2800" dirty="0">
              <a:solidFill>
                <a:schemeClr val="tx2"/>
              </a:solidFill>
            </a:endParaRPr>
          </a:p>
          <a:p>
            <a:r>
              <a:rPr lang="fr-FR" sz="2800" dirty="0">
                <a:solidFill>
                  <a:schemeClr val="tx2"/>
                </a:solidFill>
              </a:rPr>
              <a:t>Des situations </a:t>
            </a:r>
            <a:r>
              <a:rPr lang="fr-FR" sz="2800" dirty="0">
                <a:solidFill>
                  <a:schemeClr val="accent1"/>
                </a:solidFill>
              </a:rPr>
              <a:t>individuelles que collectives</a:t>
            </a:r>
          </a:p>
          <a:p>
            <a:endParaRPr lang="fr-FR" sz="2800" dirty="0">
              <a:solidFill>
                <a:schemeClr val="tx2"/>
              </a:solidFill>
            </a:endParaRPr>
          </a:p>
          <a:p>
            <a:r>
              <a:rPr lang="fr-FR" sz="2800" dirty="0">
                <a:solidFill>
                  <a:schemeClr val="tx2"/>
                </a:solidFill>
              </a:rPr>
              <a:t>Des fragilités </a:t>
            </a:r>
            <a:r>
              <a:rPr lang="fr-FR" sz="2800" dirty="0">
                <a:solidFill>
                  <a:schemeClr val="accent1"/>
                </a:solidFill>
              </a:rPr>
              <a:t>matérielles ou morales</a:t>
            </a:r>
          </a:p>
          <a:p>
            <a:endParaRPr lang="fr-FR" sz="2800" dirty="0">
              <a:solidFill>
                <a:schemeClr val="tx2"/>
              </a:solidFill>
            </a:endParaRPr>
          </a:p>
          <a:p>
            <a:r>
              <a:rPr lang="fr-FR" sz="2800" dirty="0">
                <a:solidFill>
                  <a:schemeClr val="tx2"/>
                </a:solidFill>
              </a:rPr>
              <a:t>Très grande </a:t>
            </a:r>
            <a:r>
              <a:rPr lang="fr-FR" sz="2800" dirty="0">
                <a:solidFill>
                  <a:schemeClr val="accent1"/>
                </a:solidFill>
              </a:rPr>
              <a:t>diversité</a:t>
            </a:r>
            <a:r>
              <a:rPr lang="fr-FR" sz="2800" dirty="0">
                <a:solidFill>
                  <a:schemeClr val="tx2"/>
                </a:solidFill>
              </a:rPr>
              <a:t> de publics : nouveau-né, le malade, la personne en situation de handicap, la personne âgée, les personnes immigrées, en difficulté sociales ou économiques, exposés aux risques d’accidents climatiques, </a:t>
            </a:r>
            <a:r>
              <a:rPr lang="fr-FR" sz="2800" dirty="0" err="1">
                <a:solidFill>
                  <a:schemeClr val="tx2"/>
                </a:solidFill>
              </a:rPr>
              <a:t>etc</a:t>
            </a:r>
            <a:r>
              <a:rPr lang="fr-FR" sz="2800" dirty="0">
                <a:solidFill>
                  <a:schemeClr val="tx2"/>
                </a:solidFill>
              </a:rPr>
              <a:t> </a:t>
            </a:r>
          </a:p>
        </p:txBody>
      </p:sp>
    </p:spTree>
    <p:extLst>
      <p:ext uri="{BB962C8B-B14F-4D97-AF65-F5344CB8AC3E}">
        <p14:creationId xmlns:p14="http://schemas.microsoft.com/office/powerpoint/2010/main" val="653664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DDE96A36-EFDB-4A4A-BF26-AC8B715D0644}"/>
              </a:ext>
            </a:extLst>
          </p:cNvPr>
          <p:cNvSpPr>
            <a:spLocks noGrp="1"/>
          </p:cNvSpPr>
          <p:nvPr>
            <p:ph type="title"/>
          </p:nvPr>
        </p:nvSpPr>
        <p:spPr>
          <a:xfrm>
            <a:off x="2430936" y="2784881"/>
            <a:ext cx="7569706" cy="1288238"/>
          </a:xfrm>
        </p:spPr>
        <p:txBody>
          <a:bodyPr vert="horz" lIns="91440" tIns="45720" rIns="91440" bIns="45720" rtlCol="0" anchor="ctr">
            <a:noAutofit/>
          </a:bodyPr>
          <a:lstStyle/>
          <a:p>
            <a:r>
              <a:rPr lang="fr-FR" sz="2800" kern="1200" dirty="0">
                <a:solidFill>
                  <a:schemeClr val="tx1"/>
                </a:solidFill>
                <a:latin typeface="+mj-lt"/>
                <a:ea typeface="+mj-ea"/>
                <a:cs typeface="+mj-cs"/>
              </a:rPr>
              <a:t>1. La vulnérabilité est propre à la condition humaine (il n’y a pas des publics autonomes et d’autres vulnérables)</a:t>
            </a:r>
            <a:br>
              <a:rPr lang="fr-FR" sz="2800" kern="1200" dirty="0">
                <a:solidFill>
                  <a:schemeClr val="tx1"/>
                </a:solidFill>
                <a:latin typeface="+mj-lt"/>
                <a:ea typeface="+mj-ea"/>
                <a:cs typeface="+mj-cs"/>
              </a:rPr>
            </a:br>
            <a:br>
              <a:rPr lang="fr-FR" sz="2800" kern="1200" dirty="0">
                <a:solidFill>
                  <a:schemeClr val="tx1"/>
                </a:solidFill>
                <a:latin typeface="+mj-lt"/>
                <a:ea typeface="+mj-ea"/>
                <a:cs typeface="+mj-cs"/>
              </a:rPr>
            </a:br>
            <a:r>
              <a:rPr lang="fr-FR" sz="2800" kern="1200" dirty="0">
                <a:solidFill>
                  <a:schemeClr val="tx1"/>
                </a:solidFill>
                <a:latin typeface="+mj-lt"/>
                <a:ea typeface="+mj-ea"/>
                <a:cs typeface="+mj-cs"/>
              </a:rPr>
              <a:t>2. La vulnérabilité implique une relation de pair à pair</a:t>
            </a:r>
            <a:br>
              <a:rPr lang="fr-FR" sz="2800" kern="1200" dirty="0">
                <a:solidFill>
                  <a:schemeClr val="tx1"/>
                </a:solidFill>
                <a:latin typeface="+mj-lt"/>
                <a:ea typeface="+mj-ea"/>
                <a:cs typeface="+mj-cs"/>
              </a:rPr>
            </a:br>
            <a:br>
              <a:rPr lang="fr-FR" sz="2800" kern="1200" dirty="0">
                <a:solidFill>
                  <a:schemeClr val="tx1"/>
                </a:solidFill>
                <a:latin typeface="+mj-lt"/>
                <a:ea typeface="+mj-ea"/>
                <a:cs typeface="+mj-cs"/>
              </a:rPr>
            </a:br>
            <a:r>
              <a:rPr lang="fr-FR" sz="2800" kern="1200" dirty="0">
                <a:solidFill>
                  <a:schemeClr val="tx1"/>
                </a:solidFill>
                <a:latin typeface="+mj-lt"/>
                <a:ea typeface="+mj-ea"/>
                <a:cs typeface="+mj-cs"/>
              </a:rPr>
              <a:t>3. Une approche tenant compte des interactions</a:t>
            </a:r>
            <a:br>
              <a:rPr lang="fr-FR" sz="2800" kern="1200" dirty="0">
                <a:solidFill>
                  <a:schemeClr val="tx1"/>
                </a:solidFill>
                <a:latin typeface="+mj-lt"/>
                <a:ea typeface="+mj-ea"/>
                <a:cs typeface="+mj-cs"/>
              </a:rPr>
            </a:br>
            <a:br>
              <a:rPr lang="fr-FR" sz="2800" kern="1200" dirty="0">
                <a:solidFill>
                  <a:schemeClr val="tx1"/>
                </a:solidFill>
                <a:latin typeface="+mj-lt"/>
                <a:ea typeface="+mj-ea"/>
                <a:cs typeface="+mj-cs"/>
              </a:rPr>
            </a:br>
            <a:r>
              <a:rPr lang="fr-FR" sz="2800" dirty="0"/>
              <a:t>4. Une approche dynamique</a:t>
            </a:r>
            <a:br>
              <a:rPr lang="fr-FR" sz="2800" dirty="0"/>
            </a:br>
            <a:br>
              <a:rPr lang="fr-FR" sz="2800" dirty="0"/>
            </a:br>
            <a:r>
              <a:rPr lang="fr-FR" sz="2800" kern="1200" dirty="0">
                <a:solidFill>
                  <a:schemeClr val="tx1"/>
                </a:solidFill>
                <a:latin typeface="+mj-lt"/>
                <a:ea typeface="+mj-ea"/>
                <a:cs typeface="+mj-cs"/>
              </a:rPr>
              <a:t>5. Une approche globale</a:t>
            </a:r>
            <a:br>
              <a:rPr lang="fr-FR" sz="2800" kern="1200" dirty="0">
                <a:solidFill>
                  <a:schemeClr val="tx1"/>
                </a:solidFill>
                <a:latin typeface="+mj-lt"/>
                <a:ea typeface="+mj-ea"/>
                <a:cs typeface="+mj-cs"/>
              </a:rPr>
            </a:br>
            <a:br>
              <a:rPr lang="fr-FR" sz="2800" kern="1200" dirty="0">
                <a:solidFill>
                  <a:schemeClr val="tx1"/>
                </a:solidFill>
                <a:latin typeface="+mj-lt"/>
                <a:ea typeface="+mj-ea"/>
                <a:cs typeface="+mj-cs"/>
              </a:rPr>
            </a:br>
            <a:r>
              <a:rPr lang="fr-FR" sz="2800" dirty="0"/>
              <a:t>6. Une approche opérationnelle plus qu’une catégorie d’analyse</a:t>
            </a:r>
            <a:endParaRPr lang="fr-FR" sz="2800" kern="1200" dirty="0">
              <a:solidFill>
                <a:schemeClr val="tx1"/>
              </a:solidFill>
              <a:latin typeface="+mj-lt"/>
              <a:ea typeface="+mj-ea"/>
              <a:cs typeface="+mj-cs"/>
            </a:endParaRPr>
          </a:p>
        </p:txBody>
      </p:sp>
    </p:spTree>
    <p:extLst>
      <p:ext uri="{BB962C8B-B14F-4D97-AF65-F5344CB8AC3E}">
        <p14:creationId xmlns:p14="http://schemas.microsoft.com/office/powerpoint/2010/main" val="94579980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1" name="Rectangle 2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DE96A36-EFDB-4A4A-BF26-AC8B715D0644}"/>
              </a:ext>
            </a:extLst>
          </p:cNvPr>
          <p:cNvSpPr>
            <a:spLocks noGrp="1"/>
          </p:cNvSpPr>
          <p:nvPr>
            <p:ph type="title"/>
          </p:nvPr>
        </p:nvSpPr>
        <p:spPr>
          <a:xfrm>
            <a:off x="1153618" y="1239927"/>
            <a:ext cx="4008586" cy="4680583"/>
          </a:xfrm>
        </p:spPr>
        <p:txBody>
          <a:bodyPr vert="horz" lIns="91440" tIns="45720" rIns="91440" bIns="45720" rtlCol="0" anchor="ctr">
            <a:normAutofit/>
          </a:bodyPr>
          <a:lstStyle/>
          <a:p>
            <a:pPr algn="l"/>
            <a:r>
              <a:rPr lang="en-US" sz="4800" kern="1200">
                <a:solidFill>
                  <a:schemeClr val="tx1"/>
                </a:solidFill>
                <a:latin typeface="+mj-lt"/>
                <a:ea typeface="+mj-ea"/>
                <a:cs typeface="+mj-cs"/>
              </a:rPr>
              <a:t>1. La vulnérabilité est propre à la condition humaine</a:t>
            </a:r>
          </a:p>
        </p:txBody>
      </p:sp>
      <p:sp>
        <p:nvSpPr>
          <p:cNvPr id="6" name="ZoneTexte 5">
            <a:extLst>
              <a:ext uri="{FF2B5EF4-FFF2-40B4-BE49-F238E27FC236}">
                <a16:creationId xmlns:a16="http://schemas.microsoft.com/office/drawing/2014/main" id="{4A2A7741-CADF-4FBD-A735-F78707A80E38}"/>
              </a:ext>
            </a:extLst>
          </p:cNvPr>
          <p:cNvSpPr txBox="1"/>
          <p:nvPr/>
        </p:nvSpPr>
        <p:spPr>
          <a:xfrm>
            <a:off x="6291923" y="1239927"/>
            <a:ext cx="4971824" cy="468058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Paradoxe de l’autonomie et la vulnérabilité  : </a:t>
            </a:r>
            <a:r>
              <a:rPr lang="en-US" sz="2000" b="1"/>
              <a:t>l’homme capable est le même que celui dont la puissance d’agir est empêchée</a:t>
            </a:r>
          </a:p>
          <a:p>
            <a:pPr indent="-228600">
              <a:lnSpc>
                <a:spcPct val="90000"/>
              </a:lnSpc>
              <a:spcAft>
                <a:spcPts val="600"/>
              </a:spcAft>
              <a:buFont typeface="Arial" panose="020B0604020202020204" pitchFamily="34" charset="0"/>
              <a:buChar char="•"/>
            </a:pPr>
            <a:r>
              <a:rPr lang="en-US" sz="2000"/>
              <a:t>Cf. Ricœur, sa conceptualisation de l’homme comme «homme capable » </a:t>
            </a:r>
          </a:p>
          <a:p>
            <a:pPr indent="-228600">
              <a:lnSpc>
                <a:spcPct val="90000"/>
              </a:lnSpc>
              <a:spcAft>
                <a:spcPts val="600"/>
              </a:spcAft>
              <a:buFont typeface="Arial" panose="020B0604020202020204" pitchFamily="34" charset="0"/>
              <a:buChar char="•"/>
            </a:pPr>
            <a:endParaRPr lang="en-US" sz="2000" b="1"/>
          </a:p>
          <a:p>
            <a:pPr indent="-228600">
              <a:lnSpc>
                <a:spcPct val="90000"/>
              </a:lnSpc>
              <a:spcAft>
                <a:spcPts val="600"/>
              </a:spcAft>
              <a:buFont typeface="Arial" panose="020B0604020202020204" pitchFamily="34" charset="0"/>
              <a:buChar char="•"/>
            </a:pPr>
            <a:r>
              <a:rPr lang="en-US" sz="2000"/>
              <a:t>Aucune vie ne peut se soustraire à la vulnérabilité</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highlight>
                  <a:srgbClr val="70AD47"/>
                </a:highlight>
              </a:rPr>
              <a:t>=&gt; Il n’y a pas d’un côté des publics fragiles et des populations autonomes</a:t>
            </a:r>
          </a:p>
        </p:txBody>
      </p:sp>
    </p:spTree>
    <p:extLst>
      <p:ext uri="{BB962C8B-B14F-4D97-AF65-F5344CB8AC3E}">
        <p14:creationId xmlns:p14="http://schemas.microsoft.com/office/powerpoint/2010/main" val="1314747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5" name="Rectangle 14">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B213ABA-B4CF-4F8E-829F-AFD5ABA3919E}"/>
              </a:ext>
            </a:extLst>
          </p:cNvPr>
          <p:cNvSpPr>
            <a:spLocks noGrp="1"/>
          </p:cNvSpPr>
          <p:nvPr>
            <p:ph type="title"/>
          </p:nvPr>
        </p:nvSpPr>
        <p:spPr>
          <a:xfrm>
            <a:off x="1153618" y="1239927"/>
            <a:ext cx="4008586" cy="4680583"/>
          </a:xfrm>
        </p:spPr>
        <p:txBody>
          <a:bodyPr vert="horz" lIns="91440" tIns="45720" rIns="91440" bIns="45720" rtlCol="0" anchor="ctr">
            <a:normAutofit/>
          </a:bodyPr>
          <a:lstStyle/>
          <a:p>
            <a:pPr algn="l"/>
            <a:r>
              <a:rPr lang="fr-FR" sz="4800" kern="1200" dirty="0">
                <a:solidFill>
                  <a:schemeClr val="tx1"/>
                </a:solidFill>
                <a:latin typeface="+mj-lt"/>
                <a:ea typeface="+mj-ea"/>
                <a:cs typeface="+mj-cs"/>
              </a:rPr>
              <a:t>2. La vulnérabilité implique une relation de pair à pair</a:t>
            </a:r>
          </a:p>
        </p:txBody>
      </p:sp>
      <p:sp>
        <p:nvSpPr>
          <p:cNvPr id="4" name="Espace réservé du texte 3">
            <a:extLst>
              <a:ext uri="{FF2B5EF4-FFF2-40B4-BE49-F238E27FC236}">
                <a16:creationId xmlns:a16="http://schemas.microsoft.com/office/drawing/2014/main" id="{9C5CFEB5-4ED3-4014-8F13-B4F76FAFEDFF}"/>
              </a:ext>
            </a:extLst>
          </p:cNvPr>
          <p:cNvSpPr>
            <a:spLocks noGrp="1"/>
          </p:cNvSpPr>
          <p:nvPr>
            <p:ph type="body" sz="quarter" idx="13"/>
          </p:nvPr>
        </p:nvSpPr>
        <p:spPr>
          <a:xfrm>
            <a:off x="5512526" y="837525"/>
            <a:ext cx="5954026" cy="2790892"/>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fr-FR" sz="2000" b="0" dirty="0">
                <a:solidFill>
                  <a:schemeClr val="tx1"/>
                </a:solidFill>
              </a:rPr>
              <a:t>Une relation entre deux personnes/acteurs vulnérables qui peuvent chacune s’apporter quelque chose</a:t>
            </a:r>
          </a:p>
          <a:p>
            <a:pPr indent="-228600">
              <a:lnSpc>
                <a:spcPct val="90000"/>
              </a:lnSpc>
              <a:buFont typeface="Arial" panose="020B0604020202020204" pitchFamily="34" charset="0"/>
              <a:buChar char="•"/>
            </a:pPr>
            <a:r>
              <a:rPr lang="fr-FR" sz="2000" b="0" dirty="0">
                <a:solidFill>
                  <a:schemeClr val="tx1"/>
                </a:solidFill>
              </a:rPr>
              <a:t>Reconnaître que nous avons la vulnérabilité en partage, c’est pouvoir </a:t>
            </a:r>
            <a:r>
              <a:rPr lang="fr-FR" sz="2000" dirty="0">
                <a:solidFill>
                  <a:schemeClr val="tx1"/>
                </a:solidFill>
              </a:rPr>
              <a:t>reconnaître la dignité d’autrui, sans condescendance ni pitié, dans un regard d’égal à égal</a:t>
            </a:r>
          </a:p>
        </p:txBody>
      </p:sp>
      <p:sp>
        <p:nvSpPr>
          <p:cNvPr id="3" name="Espace réservé de la date 2">
            <a:extLst>
              <a:ext uri="{FF2B5EF4-FFF2-40B4-BE49-F238E27FC236}">
                <a16:creationId xmlns:a16="http://schemas.microsoft.com/office/drawing/2014/main" id="{8E0AF7BE-1AFE-4F12-A99E-A6F7155AEB31}"/>
              </a:ext>
            </a:extLst>
          </p:cNvPr>
          <p:cNvSpPr>
            <a:spLocks noGrp="1"/>
          </p:cNvSpPr>
          <p:nvPr>
            <p:ph type="dt" sz="half" idx="10"/>
          </p:nvPr>
        </p:nvSpPr>
        <p:spPr>
          <a:xfrm>
            <a:off x="1153618" y="6492240"/>
            <a:ext cx="2427782" cy="365125"/>
          </a:xfrm>
          <a:prstGeom prst="rect">
            <a:avLst/>
          </a:prstGeom>
        </p:spPr>
        <p:txBody>
          <a:bodyPr vert="horz" lIns="91440" tIns="45720" rIns="91440" bIns="45720" rtlCol="0" anchor="ctr">
            <a:normAutofit/>
          </a:bodyPr>
          <a:lstStyle>
            <a:defPPr>
              <a:defRPr lang="fr-FR"/>
            </a:defPPr>
            <a:lvl1pPr marL="0" algn="r" defTabSz="914400" rtl="0" eaLnBrk="1" latinLnBrk="0" hangingPunct="1">
              <a:defRPr sz="120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fld id="{34B8BECB-EA6F-4D17-A0FB-7E0F423ACFAC}" type="datetime5">
              <a:rPr lang="en-US" smtClean="0"/>
              <a:pPr algn="l">
                <a:spcAft>
                  <a:spcPts val="600"/>
                </a:spcAft>
              </a:pPr>
              <a:t>18-Nov-21</a:t>
            </a:fld>
            <a:endParaRPr lang="en-US"/>
          </a:p>
        </p:txBody>
      </p:sp>
      <p:sp>
        <p:nvSpPr>
          <p:cNvPr id="6" name="ZoneTexte 5">
            <a:extLst>
              <a:ext uri="{FF2B5EF4-FFF2-40B4-BE49-F238E27FC236}">
                <a16:creationId xmlns:a16="http://schemas.microsoft.com/office/drawing/2014/main" id="{211FD9F7-55B6-4ABC-B040-40DD843400DC}"/>
              </a:ext>
            </a:extLst>
          </p:cNvPr>
          <p:cNvSpPr txBox="1"/>
          <p:nvPr/>
        </p:nvSpPr>
        <p:spPr>
          <a:xfrm>
            <a:off x="445402" y="5385867"/>
            <a:ext cx="4008586" cy="886012"/>
          </a:xfrm>
          <a:prstGeom prst="rect">
            <a:avLst/>
          </a:prstGeom>
          <a:noFill/>
        </p:spPr>
        <p:txBody>
          <a:bodyPr wrap="square">
            <a:spAutoFit/>
          </a:bodyPr>
          <a:lstStyle/>
          <a:p>
            <a:pPr>
              <a:lnSpc>
                <a:spcPct val="150000"/>
              </a:lnSpc>
              <a:spcAft>
                <a:spcPts val="600"/>
              </a:spcAft>
            </a:pPr>
            <a:r>
              <a:rPr lang="fr-FR" sz="1200" dirty="0">
                <a:solidFill>
                  <a:schemeClr val="tx2"/>
                </a:solidFill>
                <a:effectLst/>
                <a:latin typeface="Verdana" panose="020B0604030504040204" pitchFamily="34" charset="0"/>
                <a:ea typeface="+mn-ea"/>
                <a:cs typeface="Times New Roman" panose="02020603050405020304" pitchFamily="18" charset="0"/>
              </a:rPr>
              <a:t>Plutôt que des politiques sociales réfléchies « </a:t>
            </a:r>
            <a:r>
              <a:rPr lang="fr-FR" sz="1200" b="1" i="1" dirty="0">
                <a:solidFill>
                  <a:schemeClr val="tx2"/>
                </a:solidFill>
                <a:effectLst/>
                <a:latin typeface="Verdana" panose="020B0604030504040204" pitchFamily="34" charset="0"/>
                <a:ea typeface="+mn-ea"/>
                <a:cs typeface="Times New Roman" panose="02020603050405020304" pitchFamily="18" charset="0"/>
              </a:rPr>
              <a:t>pour</a:t>
            </a:r>
            <a:r>
              <a:rPr lang="fr-FR" sz="1200" dirty="0">
                <a:solidFill>
                  <a:schemeClr val="tx2"/>
                </a:solidFill>
                <a:effectLst/>
                <a:latin typeface="Verdana" panose="020B0604030504040204" pitchFamily="34" charset="0"/>
                <a:ea typeface="+mn-ea"/>
                <a:cs typeface="Times New Roman" panose="02020603050405020304" pitchFamily="18" charset="0"/>
              </a:rPr>
              <a:t> les oubliés d’une société de concurrence »…</a:t>
            </a:r>
            <a:endParaRPr lang="fr-FR" sz="1200" dirty="0">
              <a:solidFill>
                <a:schemeClr val="tx2"/>
              </a:solidFill>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05AD9AF8-2CB6-4D08-8294-8F03FDD9249D}"/>
              </a:ext>
            </a:extLst>
          </p:cNvPr>
          <p:cNvSpPr txBox="1"/>
          <p:nvPr/>
        </p:nvSpPr>
        <p:spPr>
          <a:xfrm>
            <a:off x="5050761" y="3610848"/>
            <a:ext cx="6415791" cy="2790892"/>
          </a:xfrm>
          <a:prstGeom prst="rect">
            <a:avLst/>
          </a:prstGeom>
          <a:noFill/>
        </p:spPr>
        <p:txBody>
          <a:bodyPr wrap="square">
            <a:spAutoFit/>
          </a:bodyPr>
          <a:lstStyle/>
          <a:p>
            <a:pPr algn="ctr">
              <a:lnSpc>
                <a:spcPct val="150000"/>
              </a:lnSpc>
              <a:spcAft>
                <a:spcPts val="600"/>
              </a:spcAft>
            </a:pPr>
            <a:r>
              <a:rPr lang="fr-FR" sz="1400" dirty="0">
                <a:solidFill>
                  <a:schemeClr val="bg1"/>
                </a:solidFill>
                <a:effectLst/>
                <a:highlight>
                  <a:srgbClr val="70AD47"/>
                </a:highlight>
                <a:latin typeface="Verdana" panose="020B0604030504040204" pitchFamily="34" charset="0"/>
                <a:ea typeface="+mn-ea"/>
                <a:cs typeface="Times New Roman" panose="02020603050405020304" pitchFamily="18" charset="0"/>
              </a:rPr>
              <a:t>une politique de la fragilité </a:t>
            </a:r>
            <a:r>
              <a:rPr lang="fr-FR" sz="1400" b="1" dirty="0">
                <a:solidFill>
                  <a:schemeClr val="bg1"/>
                </a:solidFill>
                <a:effectLst/>
                <a:highlight>
                  <a:srgbClr val="70AD47"/>
                </a:highlight>
                <a:latin typeface="Verdana" panose="020B0604030504040204" pitchFamily="34" charset="0"/>
                <a:ea typeface="+mn-ea"/>
                <a:cs typeface="Times New Roman" panose="02020603050405020304" pitchFamily="18" charset="0"/>
              </a:rPr>
              <a:t>valorise la capacité des sujets à avoir prise sur leur existence</a:t>
            </a:r>
            <a:r>
              <a:rPr lang="fr-FR" sz="1400" dirty="0">
                <a:solidFill>
                  <a:schemeClr val="bg1"/>
                </a:solidFill>
                <a:effectLst/>
                <a:highlight>
                  <a:srgbClr val="70AD47"/>
                </a:highlight>
                <a:latin typeface="Verdana" panose="020B0604030504040204" pitchFamily="34" charset="0"/>
                <a:ea typeface="+mn-ea"/>
                <a:cs typeface="Times New Roman" panose="02020603050405020304" pitchFamily="18" charset="0"/>
              </a:rPr>
              <a:t>, à agir sur la réalité et à modifier quelque chose du monde ». Prendre en compte les fragilités permet </a:t>
            </a:r>
            <a:r>
              <a:rPr lang="fr-FR" sz="1400" b="1" dirty="0">
                <a:solidFill>
                  <a:schemeClr val="bg1"/>
                </a:solidFill>
                <a:effectLst/>
                <a:highlight>
                  <a:srgbClr val="70AD47"/>
                </a:highlight>
                <a:latin typeface="Verdana" panose="020B0604030504040204" pitchFamily="34" charset="0"/>
                <a:ea typeface="+mn-ea"/>
                <a:cs typeface="Times New Roman" panose="02020603050405020304" pitchFamily="18" charset="0"/>
              </a:rPr>
              <a:t>d’agir « </a:t>
            </a:r>
            <a:r>
              <a:rPr lang="fr-FR" sz="1400" b="1" i="1" dirty="0">
                <a:solidFill>
                  <a:schemeClr val="bg1"/>
                </a:solidFill>
                <a:effectLst/>
                <a:highlight>
                  <a:srgbClr val="70AD47"/>
                </a:highlight>
                <a:latin typeface="Verdana" panose="020B0604030504040204" pitchFamily="34" charset="0"/>
                <a:ea typeface="+mn-ea"/>
                <a:cs typeface="Times New Roman" panose="02020603050405020304" pitchFamily="18" charset="0"/>
              </a:rPr>
              <a:t>avec</a:t>
            </a:r>
            <a:r>
              <a:rPr lang="fr-FR" sz="1400" b="1" dirty="0">
                <a:solidFill>
                  <a:schemeClr val="bg1"/>
                </a:solidFill>
                <a:effectLst/>
                <a:highlight>
                  <a:srgbClr val="70AD47"/>
                </a:highlight>
                <a:latin typeface="Verdana" panose="020B0604030504040204" pitchFamily="34" charset="0"/>
                <a:ea typeface="+mn-ea"/>
                <a:cs typeface="Times New Roman" panose="02020603050405020304" pitchFamily="18" charset="0"/>
              </a:rPr>
              <a:t> » </a:t>
            </a:r>
            <a:r>
              <a:rPr lang="fr-FR" sz="1400" dirty="0">
                <a:solidFill>
                  <a:schemeClr val="bg1"/>
                </a:solidFill>
                <a:effectLst/>
                <a:highlight>
                  <a:srgbClr val="70AD47"/>
                </a:highlight>
                <a:latin typeface="Verdana" panose="020B0604030504040204" pitchFamily="34" charset="0"/>
                <a:ea typeface="+mn-ea"/>
                <a:cs typeface="Times New Roman" panose="02020603050405020304" pitchFamily="18" charset="0"/>
              </a:rPr>
              <a:t>les personnes, en intégrant leurs </a:t>
            </a:r>
            <a:r>
              <a:rPr lang="fr-FR" sz="1400" b="1" dirty="0">
                <a:solidFill>
                  <a:schemeClr val="bg1"/>
                </a:solidFill>
                <a:effectLst/>
                <a:highlight>
                  <a:srgbClr val="70AD47"/>
                </a:highlight>
                <a:latin typeface="Verdana" panose="020B0604030504040204" pitchFamily="34" charset="0"/>
                <a:ea typeface="+mn-ea"/>
                <a:cs typeface="Times New Roman" panose="02020603050405020304" pitchFamily="18" charset="0"/>
              </a:rPr>
              <a:t>capacités de</a:t>
            </a:r>
            <a:r>
              <a:rPr lang="fr-FR" sz="1400" kern="1200" dirty="0">
                <a:solidFill>
                  <a:schemeClr val="bg1"/>
                </a:solidFill>
                <a:effectLst/>
                <a:highlight>
                  <a:srgbClr val="70AD47"/>
                </a:highlight>
                <a:latin typeface="Verdana" panose="020B0604030504040204" pitchFamily="34" charset="0"/>
                <a:ea typeface="+mn-ea"/>
                <a:cs typeface="+mn-cs"/>
              </a:rPr>
              <a:t> </a:t>
            </a:r>
            <a:r>
              <a:rPr lang="fr-FR" sz="1400" b="1" dirty="0">
                <a:solidFill>
                  <a:schemeClr val="bg1"/>
                </a:solidFill>
                <a:effectLst/>
                <a:highlight>
                  <a:srgbClr val="70AD47"/>
                </a:highlight>
                <a:latin typeface="Verdana" panose="020B0604030504040204" pitchFamily="34" charset="0"/>
                <a:ea typeface="+mn-ea"/>
                <a:cs typeface="Times New Roman" panose="02020603050405020304" pitchFamily="18" charset="0"/>
              </a:rPr>
              <a:t>résilience</a:t>
            </a:r>
            <a:r>
              <a:rPr lang="fr-FR" sz="1400" kern="1200" dirty="0">
                <a:solidFill>
                  <a:schemeClr val="bg1"/>
                </a:solidFill>
                <a:effectLst/>
                <a:highlight>
                  <a:srgbClr val="70AD47"/>
                </a:highlight>
                <a:latin typeface="Verdana" panose="020B0604030504040204" pitchFamily="34" charset="0"/>
                <a:ea typeface="+mn-ea"/>
                <a:cs typeface="+mn-cs"/>
              </a:rPr>
              <a:t> ou de « coping » de la personne d’aller chercher les ressources nécessaires en elle ou dans la société pour faire face aux évènements </a:t>
            </a:r>
            <a:r>
              <a:rPr lang="fr-FR" sz="1400" kern="1200" dirty="0" err="1">
                <a:solidFill>
                  <a:schemeClr val="bg1"/>
                </a:solidFill>
                <a:effectLst/>
                <a:highlight>
                  <a:srgbClr val="70AD47"/>
                </a:highlight>
                <a:latin typeface="Verdana" panose="020B0604030504040204" pitchFamily="34" charset="0"/>
                <a:ea typeface="+mn-ea"/>
                <a:cs typeface="+mn-cs"/>
              </a:rPr>
              <a:t>fragilisants</a:t>
            </a:r>
            <a:r>
              <a:rPr lang="fr-FR" sz="1400" kern="1200" dirty="0">
                <a:solidFill>
                  <a:schemeClr val="bg1"/>
                </a:solidFill>
                <a:effectLst/>
                <a:highlight>
                  <a:srgbClr val="70AD47"/>
                </a:highlight>
                <a:latin typeface="Verdana" panose="020B0604030504040204" pitchFamily="34" charset="0"/>
                <a:ea typeface="+mn-ea"/>
                <a:cs typeface="+mn-cs"/>
              </a:rPr>
              <a:t>. (</a:t>
            </a:r>
            <a:r>
              <a:rPr lang="fr-FR" sz="1400" kern="1200" dirty="0" err="1">
                <a:solidFill>
                  <a:schemeClr val="bg1"/>
                </a:solidFill>
                <a:effectLst/>
                <a:highlight>
                  <a:srgbClr val="70AD47"/>
                </a:highlight>
                <a:latin typeface="Verdana" panose="020B0604030504040204" pitchFamily="34" charset="0"/>
                <a:ea typeface="+mn-ea"/>
                <a:cs typeface="+mn-cs"/>
              </a:rPr>
              <a:t>empowerment</a:t>
            </a:r>
            <a:r>
              <a:rPr lang="fr-FR" sz="1400" kern="1200" dirty="0">
                <a:solidFill>
                  <a:schemeClr val="bg1"/>
                </a:solidFill>
                <a:effectLst/>
                <a:highlight>
                  <a:srgbClr val="70AD47"/>
                </a:highlight>
                <a:latin typeface="Verdana" panose="020B0604030504040204" pitchFamily="34" charset="0"/>
                <a:ea typeface="+mn-ea"/>
                <a:cs typeface="+mn-cs"/>
              </a:rPr>
              <a:t>, capacitation)</a:t>
            </a:r>
            <a:endParaRPr lang="fr-FR" sz="1400" dirty="0">
              <a:solidFill>
                <a:schemeClr val="bg1"/>
              </a:solidFill>
              <a:effectLst/>
              <a:highlight>
                <a:srgbClr val="70AD47"/>
              </a:highlight>
              <a:latin typeface="Verdana" panose="020B0604030504040204" pitchFamily="34" charset="0"/>
              <a:ea typeface="+mn-ea"/>
              <a:cs typeface="Times New Roman" panose="02020603050405020304" pitchFamily="18" charset="0"/>
            </a:endParaRPr>
          </a:p>
          <a:p>
            <a:pPr algn="ctr">
              <a:lnSpc>
                <a:spcPct val="150000"/>
              </a:lnSpc>
              <a:spcAft>
                <a:spcPts val="600"/>
              </a:spcAft>
            </a:pPr>
            <a:endParaRPr lang="fr-FR" sz="1600" dirty="0">
              <a:solidFill>
                <a:schemeClr val="tx2"/>
              </a:solidFill>
              <a:effectLst/>
              <a:highlight>
                <a:srgbClr val="00FFFF"/>
              </a:highlight>
              <a:latin typeface="Verdana" panose="020B060403050404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6937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5" name="Rectangle 14">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0B7AD63-14AB-4676-B977-B94D5C45031D}"/>
              </a:ext>
            </a:extLst>
          </p:cNvPr>
          <p:cNvSpPr>
            <a:spLocks noGrp="1"/>
          </p:cNvSpPr>
          <p:nvPr>
            <p:ph type="title"/>
          </p:nvPr>
        </p:nvSpPr>
        <p:spPr>
          <a:xfrm>
            <a:off x="1153618" y="1239927"/>
            <a:ext cx="4008586" cy="4680583"/>
          </a:xfrm>
        </p:spPr>
        <p:txBody>
          <a:bodyPr vert="horz" lIns="91440" tIns="45720" rIns="91440" bIns="45720" rtlCol="0" anchor="ctr">
            <a:normAutofit/>
          </a:bodyPr>
          <a:lstStyle/>
          <a:p>
            <a:pPr algn="l"/>
            <a:r>
              <a:rPr lang="fr-FR" sz="5200" kern="1200" dirty="0">
                <a:solidFill>
                  <a:schemeClr val="tx1"/>
                </a:solidFill>
                <a:latin typeface="+mj-lt"/>
                <a:ea typeface="+mj-ea"/>
                <a:cs typeface="+mj-cs"/>
              </a:rPr>
              <a:t>3. Une approche tenant compte des interactions</a:t>
            </a:r>
          </a:p>
        </p:txBody>
      </p:sp>
      <p:sp>
        <p:nvSpPr>
          <p:cNvPr id="4" name="Espace réservé du texte 3">
            <a:extLst>
              <a:ext uri="{FF2B5EF4-FFF2-40B4-BE49-F238E27FC236}">
                <a16:creationId xmlns:a16="http://schemas.microsoft.com/office/drawing/2014/main" id="{DA7FFF64-C519-4A91-828B-FFFAA0755E58}"/>
              </a:ext>
            </a:extLst>
          </p:cNvPr>
          <p:cNvSpPr>
            <a:spLocks noGrp="1"/>
          </p:cNvSpPr>
          <p:nvPr>
            <p:ph type="body" sz="quarter" idx="13"/>
          </p:nvPr>
        </p:nvSpPr>
        <p:spPr>
          <a:xfrm>
            <a:off x="6291923" y="1239928"/>
            <a:ext cx="4971824" cy="3232970"/>
          </a:xfrm>
        </p:spPr>
        <p:txBody>
          <a:bodyPr vert="horz" lIns="91440" tIns="45720" rIns="91440" bIns="45720" rtlCol="0" anchor="ctr">
            <a:normAutofit lnSpcReduction="10000"/>
          </a:bodyPr>
          <a:lstStyle/>
          <a:p>
            <a:pPr indent="-228600">
              <a:lnSpc>
                <a:spcPct val="90000"/>
              </a:lnSpc>
              <a:buFont typeface="Arial" panose="020B0604020202020204" pitchFamily="34" charset="0"/>
              <a:buChar char="•"/>
            </a:pPr>
            <a:r>
              <a:rPr lang="fr-FR" sz="2000" dirty="0">
                <a:solidFill>
                  <a:schemeClr val="tx1"/>
                </a:solidFill>
              </a:rPr>
              <a:t>Question du pouvoir dire ses difficultés (invisibilité sociale)</a:t>
            </a:r>
          </a:p>
          <a:p>
            <a:pPr indent="-228600">
              <a:lnSpc>
                <a:spcPct val="90000"/>
              </a:lnSpc>
              <a:buFont typeface="Arial" panose="020B0604020202020204" pitchFamily="34" charset="0"/>
              <a:buChar char="•"/>
            </a:pPr>
            <a:endParaRPr lang="fr-FR" sz="2000" dirty="0">
              <a:solidFill>
                <a:schemeClr val="tx1"/>
              </a:solidFill>
            </a:endParaRPr>
          </a:p>
          <a:p>
            <a:pPr indent="-228600">
              <a:lnSpc>
                <a:spcPct val="90000"/>
              </a:lnSpc>
              <a:buFont typeface="Arial" panose="020B0604020202020204" pitchFamily="34" charset="0"/>
              <a:buChar char="•"/>
            </a:pPr>
            <a:r>
              <a:rPr lang="fr-FR" sz="2000" b="0" dirty="0">
                <a:solidFill>
                  <a:schemeClr val="tx1"/>
                </a:solidFill>
              </a:rPr>
              <a:t>Les </a:t>
            </a:r>
            <a:r>
              <a:rPr lang="fr-FR" sz="2000" dirty="0">
                <a:solidFill>
                  <a:schemeClr val="tx1"/>
                </a:solidFill>
              </a:rPr>
              <a:t>liens sociaux/ les relations </a:t>
            </a:r>
            <a:r>
              <a:rPr lang="fr-FR" sz="2000" b="0" dirty="0">
                <a:solidFill>
                  <a:schemeClr val="tx1"/>
                </a:solidFill>
              </a:rPr>
              <a:t>avec autrui, la famille, les institutions de protection peuvent aussi bien </a:t>
            </a:r>
            <a:r>
              <a:rPr lang="fr-FR" sz="2000" dirty="0">
                <a:solidFill>
                  <a:schemeClr val="tx1"/>
                </a:solidFill>
              </a:rPr>
              <a:t>être soutenants que </a:t>
            </a:r>
            <a:r>
              <a:rPr lang="fr-FR" sz="2000" dirty="0" err="1">
                <a:solidFill>
                  <a:schemeClr val="tx1"/>
                </a:solidFill>
              </a:rPr>
              <a:t>vulnérabilisants</a:t>
            </a:r>
            <a:endParaRPr lang="fr-FR" sz="2000" dirty="0">
              <a:solidFill>
                <a:schemeClr val="tx1"/>
              </a:solidFill>
            </a:endParaRPr>
          </a:p>
          <a:p>
            <a:pPr indent="-228600">
              <a:lnSpc>
                <a:spcPct val="90000"/>
              </a:lnSpc>
              <a:buFont typeface="Arial" panose="020B0604020202020204" pitchFamily="34" charset="0"/>
              <a:buChar char="•"/>
            </a:pPr>
            <a:r>
              <a:rPr lang="fr-FR" sz="2000" b="0" i="1" dirty="0">
                <a:solidFill>
                  <a:schemeClr val="tx1"/>
                </a:solidFill>
                <a:effectLst/>
              </a:rPr>
              <a:t>Exemple en l’absence de discriminations, les femmes ne seraient pas plus fragiles financièrement, les perso</a:t>
            </a:r>
            <a:r>
              <a:rPr lang="fr-FR" sz="2000" b="0" i="1" dirty="0">
                <a:solidFill>
                  <a:schemeClr val="tx1"/>
                </a:solidFill>
              </a:rPr>
              <a:t>nnes homosexuelles pas fragilisées</a:t>
            </a:r>
            <a:endParaRPr lang="fr-FR" sz="2000" b="0" i="1" dirty="0">
              <a:solidFill>
                <a:schemeClr val="tx1"/>
              </a:solidFill>
              <a:effectLst/>
            </a:endParaRPr>
          </a:p>
          <a:p>
            <a:pPr indent="-228600">
              <a:lnSpc>
                <a:spcPct val="90000"/>
              </a:lnSpc>
              <a:buFont typeface="Arial" panose="020B0604020202020204" pitchFamily="34" charset="0"/>
              <a:buChar char="•"/>
            </a:pPr>
            <a:endParaRPr lang="en-US" sz="2000" dirty="0">
              <a:solidFill>
                <a:schemeClr val="tx1"/>
              </a:solidFill>
            </a:endParaRPr>
          </a:p>
        </p:txBody>
      </p:sp>
      <p:sp>
        <p:nvSpPr>
          <p:cNvPr id="6" name="ZoneTexte 5">
            <a:extLst>
              <a:ext uri="{FF2B5EF4-FFF2-40B4-BE49-F238E27FC236}">
                <a16:creationId xmlns:a16="http://schemas.microsoft.com/office/drawing/2014/main" id="{04FE4890-A5A3-47E7-AD7B-9A690ABE7887}"/>
              </a:ext>
            </a:extLst>
          </p:cNvPr>
          <p:cNvSpPr txBox="1"/>
          <p:nvPr/>
        </p:nvSpPr>
        <p:spPr>
          <a:xfrm>
            <a:off x="1167411" y="5427409"/>
            <a:ext cx="3359046" cy="923330"/>
          </a:xfrm>
          <a:prstGeom prst="rect">
            <a:avLst/>
          </a:prstGeom>
          <a:noFill/>
        </p:spPr>
        <p:txBody>
          <a:bodyPr wrap="square">
            <a:spAutoFit/>
          </a:bodyPr>
          <a:lstStyle/>
          <a:p>
            <a:pPr>
              <a:spcAft>
                <a:spcPts val="600"/>
              </a:spcAft>
            </a:pPr>
            <a:r>
              <a:rPr lang="fr-FR" dirty="0">
                <a:solidFill>
                  <a:schemeClr val="tx2"/>
                </a:solidFill>
                <a:latin typeface="Verdana" panose="020B0604030504040204" pitchFamily="34" charset="0"/>
                <a:cs typeface="Times New Roman" panose="02020603050405020304" pitchFamily="18" charset="0"/>
              </a:rPr>
              <a:t>D</a:t>
            </a:r>
            <a:r>
              <a:rPr lang="fr-FR" dirty="0">
                <a:solidFill>
                  <a:schemeClr val="tx2"/>
                </a:solidFill>
                <a:effectLst/>
                <a:latin typeface="Verdana" panose="020B0604030504040204" pitchFamily="34" charset="0"/>
                <a:ea typeface="+mn-ea"/>
                <a:cs typeface="Times New Roman" panose="02020603050405020304" pitchFamily="18" charset="0"/>
              </a:rPr>
              <a:t>épasse les caractéristiques de la personne</a:t>
            </a:r>
            <a:endParaRPr lang="fr-FR" dirty="0">
              <a:solidFill>
                <a:schemeClr val="tx2"/>
              </a:solidFill>
            </a:endParaRPr>
          </a:p>
        </p:txBody>
      </p:sp>
      <p:sp>
        <p:nvSpPr>
          <p:cNvPr id="7" name="ZoneTexte 6">
            <a:extLst>
              <a:ext uri="{FF2B5EF4-FFF2-40B4-BE49-F238E27FC236}">
                <a16:creationId xmlns:a16="http://schemas.microsoft.com/office/drawing/2014/main" id="{C300FFC6-6B30-4609-8BF9-B9A1C3306420}"/>
              </a:ext>
            </a:extLst>
          </p:cNvPr>
          <p:cNvSpPr txBox="1"/>
          <p:nvPr/>
        </p:nvSpPr>
        <p:spPr>
          <a:xfrm>
            <a:off x="6731833" y="4579157"/>
            <a:ext cx="4292756" cy="923330"/>
          </a:xfrm>
          <a:prstGeom prst="rect">
            <a:avLst/>
          </a:prstGeom>
          <a:noFill/>
        </p:spPr>
        <p:txBody>
          <a:bodyPr wrap="square">
            <a:spAutoFit/>
          </a:bodyPr>
          <a:lstStyle/>
          <a:p>
            <a:pPr algn="ctr">
              <a:spcAft>
                <a:spcPts val="600"/>
              </a:spcAft>
            </a:pPr>
            <a:r>
              <a:rPr lang="fr-FR">
                <a:solidFill>
                  <a:schemeClr val="bg1"/>
                </a:solidFill>
                <a:effectLst/>
                <a:highlight>
                  <a:srgbClr val="70AD47"/>
                </a:highlight>
                <a:latin typeface="Verdana" panose="020B0604030504040204" pitchFamily="34" charset="0"/>
                <a:ea typeface="+mn-ea"/>
                <a:cs typeface="Times New Roman" panose="02020603050405020304" pitchFamily="18" charset="0"/>
              </a:rPr>
              <a:t>=&gt;Prise en compte les </a:t>
            </a:r>
            <a:r>
              <a:rPr lang="fr-FR" b="1">
                <a:solidFill>
                  <a:schemeClr val="bg1"/>
                </a:solidFill>
                <a:effectLst/>
                <a:highlight>
                  <a:srgbClr val="70AD47"/>
                </a:highlight>
                <a:latin typeface="Verdana" panose="020B0604030504040204" pitchFamily="34" charset="0"/>
                <a:ea typeface="+mn-ea"/>
                <a:cs typeface="Times New Roman" panose="02020603050405020304" pitchFamily="18" charset="0"/>
              </a:rPr>
              <a:t>interactions</a:t>
            </a:r>
            <a:r>
              <a:rPr lang="fr-FR">
                <a:solidFill>
                  <a:schemeClr val="bg1"/>
                </a:solidFill>
                <a:effectLst/>
                <a:highlight>
                  <a:srgbClr val="70AD47"/>
                </a:highlight>
                <a:latin typeface="Verdana" panose="020B0604030504040204" pitchFamily="34" charset="0"/>
                <a:ea typeface="+mn-ea"/>
                <a:cs typeface="Times New Roman" panose="02020603050405020304" pitchFamily="18" charset="0"/>
              </a:rPr>
              <a:t> </a:t>
            </a:r>
            <a:r>
              <a:rPr lang="fr-FR" b="1">
                <a:solidFill>
                  <a:schemeClr val="bg1"/>
                </a:solidFill>
                <a:effectLst/>
                <a:highlight>
                  <a:srgbClr val="70AD47"/>
                </a:highlight>
                <a:latin typeface="Verdana" panose="020B0604030504040204" pitchFamily="34" charset="0"/>
                <a:ea typeface="+mn-ea"/>
                <a:cs typeface="Times New Roman" panose="02020603050405020304" pitchFamily="18" charset="0"/>
              </a:rPr>
              <a:t>et l’action des autres membres de la société</a:t>
            </a:r>
            <a:r>
              <a:rPr lang="fr-FR">
                <a:solidFill>
                  <a:schemeClr val="bg1"/>
                </a:solidFill>
                <a:effectLst/>
                <a:highlight>
                  <a:srgbClr val="70AD47"/>
                </a:highlight>
                <a:latin typeface="Verdana" panose="020B0604030504040204" pitchFamily="34" charset="0"/>
                <a:ea typeface="+mn-ea"/>
                <a:cs typeface="Times New Roman" panose="02020603050405020304" pitchFamily="18" charset="0"/>
              </a:rPr>
              <a:t> </a:t>
            </a:r>
            <a:endParaRPr lang="fr-FR">
              <a:solidFill>
                <a:schemeClr val="bg1"/>
              </a:solidFill>
              <a:highlight>
                <a:srgbClr val="70AD47"/>
              </a:highlight>
            </a:endParaRPr>
          </a:p>
        </p:txBody>
      </p:sp>
    </p:spTree>
    <p:extLst>
      <p:ext uri="{BB962C8B-B14F-4D97-AF65-F5344CB8AC3E}">
        <p14:creationId xmlns:p14="http://schemas.microsoft.com/office/powerpoint/2010/main" val="2663712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5" name="Rectangle 14">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0B7AD63-14AB-4676-B977-B94D5C45031D}"/>
              </a:ext>
            </a:extLst>
          </p:cNvPr>
          <p:cNvSpPr>
            <a:spLocks noGrp="1"/>
          </p:cNvSpPr>
          <p:nvPr>
            <p:ph type="title"/>
          </p:nvPr>
        </p:nvSpPr>
        <p:spPr>
          <a:xfrm>
            <a:off x="1153618" y="1239927"/>
            <a:ext cx="4008586" cy="4680583"/>
          </a:xfrm>
        </p:spPr>
        <p:txBody>
          <a:bodyPr vert="horz" lIns="91440" tIns="45720" rIns="91440" bIns="45720" rtlCol="0" anchor="ctr">
            <a:normAutofit/>
          </a:bodyPr>
          <a:lstStyle/>
          <a:p>
            <a:pPr algn="l"/>
            <a:r>
              <a:rPr lang="fr-FR" sz="5400" dirty="0"/>
              <a:t>4. Une approche dynamique</a:t>
            </a:r>
            <a:endParaRPr lang="en-US" sz="5200" kern="1200" dirty="0">
              <a:solidFill>
                <a:schemeClr val="tx1"/>
              </a:solidFill>
              <a:latin typeface="+mj-lt"/>
              <a:ea typeface="+mj-ea"/>
              <a:cs typeface="+mj-cs"/>
            </a:endParaRPr>
          </a:p>
        </p:txBody>
      </p:sp>
      <p:sp>
        <p:nvSpPr>
          <p:cNvPr id="4" name="Espace réservé du texte 3">
            <a:extLst>
              <a:ext uri="{FF2B5EF4-FFF2-40B4-BE49-F238E27FC236}">
                <a16:creationId xmlns:a16="http://schemas.microsoft.com/office/drawing/2014/main" id="{DA7FFF64-C519-4A91-828B-FFFAA0755E58}"/>
              </a:ext>
            </a:extLst>
          </p:cNvPr>
          <p:cNvSpPr>
            <a:spLocks noGrp="1"/>
          </p:cNvSpPr>
          <p:nvPr>
            <p:ph type="body" sz="quarter" idx="13"/>
          </p:nvPr>
        </p:nvSpPr>
        <p:spPr>
          <a:xfrm>
            <a:off x="6291923" y="1239928"/>
            <a:ext cx="4971824" cy="3232970"/>
          </a:xfrm>
        </p:spPr>
        <p:txBody>
          <a:bodyPr vert="horz" lIns="91440" tIns="45720" rIns="91440" bIns="45720" rtlCol="0" anchor="ctr">
            <a:normAutofit fontScale="85000" lnSpcReduction="20000"/>
          </a:bodyPr>
          <a:lstStyle/>
          <a:p>
            <a:pPr algn="ctr"/>
            <a:r>
              <a:rPr lang="fr-FR" sz="3200" dirty="0">
                <a:solidFill>
                  <a:schemeClr val="tx1"/>
                </a:solidFill>
                <a:latin typeface="Verdana" panose="020B0604030504040204" pitchFamily="34" charset="0"/>
                <a:cs typeface="Calibri" panose="020F0502020204030204" pitchFamily="34" charset="0"/>
              </a:rPr>
              <a:t>La vulnérabilité est un processus… réversible</a:t>
            </a:r>
          </a:p>
          <a:p>
            <a:pPr algn="ctr"/>
            <a:r>
              <a:rPr lang="fr-FR" sz="2000" b="0" dirty="0">
                <a:solidFill>
                  <a:schemeClr val="tx1"/>
                </a:solidFill>
                <a:effectLst/>
                <a:latin typeface="Verdana" panose="020B0604030504040204" pitchFamily="34" charset="0"/>
                <a:ea typeface="Times New Roman" panose="02020603050405020304" pitchFamily="18" charset="0"/>
                <a:cs typeface="Calibri" panose="020F0502020204030204" pitchFamily="34" charset="0"/>
              </a:rPr>
              <a:t>On peut définir  la vulnérabilité comme </a:t>
            </a:r>
            <a:r>
              <a:rPr lang="fr-FR" sz="2000" dirty="0">
                <a:solidFill>
                  <a:schemeClr val="tx1"/>
                </a:solidFill>
                <a:effectLst/>
                <a:latin typeface="Verdana" panose="020B0604030504040204" pitchFamily="34" charset="0"/>
                <a:ea typeface="Times New Roman" panose="02020603050405020304" pitchFamily="18" charset="0"/>
                <a:cs typeface="Calibri" panose="020F0502020204030204" pitchFamily="34" charset="0"/>
              </a:rPr>
              <a:t>un état où le moindre événement a la capacité de déstabiliser </a:t>
            </a:r>
            <a:r>
              <a:rPr lang="fr-FR" sz="2000" b="0" dirty="0">
                <a:solidFill>
                  <a:schemeClr val="tx1"/>
                </a:solidFill>
                <a:effectLst/>
                <a:latin typeface="Verdana" panose="020B0604030504040204" pitchFamily="34" charset="0"/>
                <a:ea typeface="Times New Roman" panose="02020603050405020304" pitchFamily="18" charset="0"/>
                <a:cs typeface="Calibri" panose="020F0502020204030204" pitchFamily="34" charset="0"/>
              </a:rPr>
              <a:t>la vie entière d’un individu en le rendant dépendant. </a:t>
            </a:r>
          </a:p>
          <a:p>
            <a:pPr algn="ctr"/>
            <a:endParaRPr lang="fr-FR" sz="2000" b="0" dirty="0">
              <a:solidFill>
                <a:schemeClr val="tx1"/>
              </a:solidFill>
              <a:latin typeface="Verdana" panose="020B0604030504040204" pitchFamily="34" charset="0"/>
              <a:cs typeface="Calibri" panose="020F0502020204030204" pitchFamily="34" charset="0"/>
            </a:endParaRPr>
          </a:p>
          <a:p>
            <a:pPr algn="ctr"/>
            <a:r>
              <a:rPr lang="fr-FR" sz="2000" b="0" dirty="0">
                <a:solidFill>
                  <a:schemeClr val="tx1"/>
                </a:solidFill>
                <a:latin typeface="Verdana" panose="020B0604030504040204" pitchFamily="34" charset="0"/>
                <a:cs typeface="Times New Roman" panose="02020603050405020304" pitchFamily="18" charset="0"/>
              </a:rPr>
              <a:t>L</a:t>
            </a:r>
            <a:r>
              <a:rPr lang="fr-FR" sz="2000" b="0" dirty="0">
                <a:solidFill>
                  <a:schemeClr val="tx1"/>
                </a:solidFill>
                <a:effectLst/>
                <a:latin typeface="Verdana" panose="020B0604030504040204" pitchFamily="34" charset="0"/>
                <a:ea typeface="+mn-ea"/>
                <a:cs typeface="Times New Roman" panose="02020603050405020304" pitchFamily="18" charset="0"/>
              </a:rPr>
              <a:t>a vulnérabilité pourrait être entendue comme une </a:t>
            </a:r>
            <a:r>
              <a:rPr lang="fr-FR" sz="2000" dirty="0">
                <a:solidFill>
                  <a:schemeClr val="tx1"/>
                </a:solidFill>
                <a:effectLst/>
                <a:latin typeface="Verdana" panose="020B0604030504040204" pitchFamily="34" charset="0"/>
                <a:ea typeface="+mn-ea"/>
                <a:cs typeface="Times New Roman" panose="02020603050405020304" pitchFamily="18" charset="0"/>
              </a:rPr>
              <a:t>étape d’un processus </a:t>
            </a:r>
            <a:r>
              <a:rPr lang="fr-FR" sz="2000" b="0" dirty="0">
                <a:solidFill>
                  <a:schemeClr val="tx1"/>
                </a:solidFill>
                <a:effectLst/>
                <a:latin typeface="Verdana" panose="020B0604030504040204" pitchFamily="34" charset="0"/>
                <a:ea typeface="+mn-ea"/>
                <a:cs typeface="Times New Roman" panose="02020603050405020304" pitchFamily="18" charset="0"/>
              </a:rPr>
              <a:t>menant de </a:t>
            </a:r>
            <a:r>
              <a:rPr lang="fr-FR" sz="2000" dirty="0">
                <a:solidFill>
                  <a:schemeClr val="tx1"/>
                </a:solidFill>
                <a:effectLst/>
                <a:latin typeface="Verdana" panose="020B0604030504040204" pitchFamily="34" charset="0"/>
                <a:ea typeface="+mn-ea"/>
                <a:cs typeface="Times New Roman" panose="02020603050405020304" pitchFamily="18" charset="0"/>
              </a:rPr>
              <a:t>l’intégration à l’exclusion ou de la  vulnérabilité à la désaffiliation (Castel)</a:t>
            </a:r>
            <a:endParaRPr lang="fr-FR" sz="2000" dirty="0">
              <a:solidFill>
                <a:schemeClr val="tx1"/>
              </a:solidFill>
              <a:latin typeface="Verdana" panose="020B0604030504040204" pitchFamily="34" charset="0"/>
              <a:cs typeface="Calibri" panose="020F0502020204030204" pitchFamily="34" charset="0"/>
            </a:endParaRPr>
          </a:p>
          <a:p>
            <a:pPr algn="ctr"/>
            <a:endParaRPr lang="fr-FR" sz="2000" b="0" dirty="0">
              <a:solidFill>
                <a:schemeClr val="tx1"/>
              </a:solidFill>
              <a:latin typeface="Verdana" panose="020B0604030504040204" pitchFamily="34" charset="0"/>
              <a:cs typeface="Calibri" panose="020F0502020204030204" pitchFamily="34" charset="0"/>
            </a:endParaRPr>
          </a:p>
          <a:p>
            <a:pPr algn="ctr"/>
            <a:endParaRPr lang="fr-FR" sz="2000" dirty="0">
              <a:solidFill>
                <a:schemeClr val="tx1"/>
              </a:solidFill>
            </a:endParaRPr>
          </a:p>
          <a:p>
            <a:pPr indent="-228600">
              <a:lnSpc>
                <a:spcPct val="90000"/>
              </a:lnSpc>
              <a:buFont typeface="Arial" panose="020B0604020202020204" pitchFamily="34" charset="0"/>
              <a:buChar char="•"/>
            </a:pPr>
            <a:endParaRPr lang="en-US" sz="2000" dirty="0">
              <a:solidFill>
                <a:schemeClr val="tx1"/>
              </a:solidFill>
            </a:endParaRPr>
          </a:p>
        </p:txBody>
      </p:sp>
      <p:sp>
        <p:nvSpPr>
          <p:cNvPr id="13" name="ZoneTexte 12">
            <a:extLst>
              <a:ext uri="{FF2B5EF4-FFF2-40B4-BE49-F238E27FC236}">
                <a16:creationId xmlns:a16="http://schemas.microsoft.com/office/drawing/2014/main" id="{FB86C81F-84FD-4A0F-815C-2495BB34C8CA}"/>
              </a:ext>
            </a:extLst>
          </p:cNvPr>
          <p:cNvSpPr txBox="1"/>
          <p:nvPr/>
        </p:nvSpPr>
        <p:spPr>
          <a:xfrm>
            <a:off x="5454124" y="4164130"/>
            <a:ext cx="6071640" cy="2062103"/>
          </a:xfrm>
          <a:prstGeom prst="rect">
            <a:avLst/>
          </a:prstGeom>
          <a:noFill/>
        </p:spPr>
        <p:txBody>
          <a:bodyPr wrap="square">
            <a:spAutoFit/>
          </a:bodyPr>
          <a:lstStyle/>
          <a:p>
            <a:pPr marL="285750" indent="-285750" algn="ctr">
              <a:buFont typeface="Symbol" panose="05050102010706020507" pitchFamily="18" charset="2"/>
              <a:buChar char="Þ"/>
            </a:pPr>
            <a:r>
              <a:rPr lang="fr-FR" sz="1600" b="1" dirty="0">
                <a:solidFill>
                  <a:schemeClr val="bg1"/>
                </a:solidFill>
                <a:highlight>
                  <a:srgbClr val="70AD47"/>
                </a:highlight>
                <a:latin typeface="Verdana" panose="020B0604030504040204" pitchFamily="34" charset="0"/>
                <a:ea typeface="Times New Roman" panose="02020603050405020304" pitchFamily="18" charset="0"/>
                <a:cs typeface="Calibri" panose="020F0502020204030204" pitchFamily="34" charset="0"/>
              </a:rPr>
              <a:t>Des politiques de prévention </a:t>
            </a:r>
            <a:r>
              <a:rPr lang="fr-FR" sz="1600" dirty="0">
                <a:solidFill>
                  <a:schemeClr val="bg1"/>
                </a:solidFill>
                <a:highlight>
                  <a:srgbClr val="70AD47"/>
                </a:highlight>
                <a:latin typeface="Verdana" panose="020B0604030504040204" pitchFamily="34" charset="0"/>
                <a:ea typeface="Times New Roman" panose="02020603050405020304" pitchFamily="18" charset="0"/>
                <a:cs typeface="Calibri" panose="020F0502020204030204" pitchFamily="34" charset="0"/>
              </a:rPr>
              <a:t>qui prêtent attention aux</a:t>
            </a:r>
            <a:r>
              <a:rPr lang="fr-FR" sz="1600" b="1" dirty="0">
                <a:solidFill>
                  <a:schemeClr val="bg1"/>
                </a:solidFill>
                <a:highlight>
                  <a:srgbClr val="70AD47"/>
                </a:highlight>
                <a:latin typeface="Verdana" panose="020B0604030504040204" pitchFamily="34" charset="0"/>
                <a:ea typeface="Times New Roman" panose="02020603050405020304" pitchFamily="18" charset="0"/>
                <a:cs typeface="Calibri" panose="020F0502020204030204" pitchFamily="34" charset="0"/>
              </a:rPr>
              <a:t> moments de bascule </a:t>
            </a:r>
            <a:r>
              <a:rPr lang="fr-FR" sz="1600" dirty="0">
                <a:solidFill>
                  <a:schemeClr val="bg1"/>
                </a:solidFill>
                <a:highlight>
                  <a:srgbClr val="70AD47"/>
                </a:highlight>
                <a:latin typeface="Verdana" panose="020B0604030504040204" pitchFamily="34" charset="0"/>
                <a:ea typeface="Times New Roman" panose="02020603050405020304" pitchFamily="18" charset="0"/>
                <a:cs typeface="Calibri" panose="020F0502020204030204" pitchFamily="34" charset="0"/>
              </a:rPr>
              <a:t>(divorce, licenciement, chute…)</a:t>
            </a:r>
          </a:p>
          <a:p>
            <a:pPr marL="285750" indent="-285750" algn="ctr">
              <a:buFont typeface="Symbol" panose="05050102010706020507" pitchFamily="18" charset="2"/>
              <a:buChar char="Þ"/>
            </a:pPr>
            <a:r>
              <a:rPr lang="fr-FR" sz="1600" dirty="0">
                <a:solidFill>
                  <a:schemeClr val="bg1"/>
                </a:solidFill>
                <a:highlight>
                  <a:srgbClr val="70AD47"/>
                </a:highlight>
                <a:latin typeface="Verdana" panose="020B0604030504040204" pitchFamily="34" charset="0"/>
                <a:ea typeface="Times New Roman" panose="02020603050405020304" pitchFamily="18" charset="0"/>
                <a:cs typeface="Calibri" panose="020F0502020204030204" pitchFamily="34" charset="0"/>
              </a:rPr>
              <a:t> La fragilité est vue comme un</a:t>
            </a:r>
            <a:r>
              <a:rPr lang="fr-FR" sz="1600" b="1" dirty="0">
                <a:solidFill>
                  <a:schemeClr val="bg1"/>
                </a:solidFill>
                <a:highlight>
                  <a:srgbClr val="70AD47"/>
                </a:highlight>
                <a:latin typeface="Verdana" panose="020B0604030504040204" pitchFamily="34" charset="0"/>
                <a:ea typeface="Times New Roman" panose="02020603050405020304" pitchFamily="18" charset="0"/>
                <a:cs typeface="Calibri" panose="020F0502020204030204" pitchFamily="34" charset="0"/>
              </a:rPr>
              <a:t> processus </a:t>
            </a:r>
            <a:r>
              <a:rPr lang="fr-FR" sz="1600" dirty="0">
                <a:solidFill>
                  <a:schemeClr val="bg1"/>
                </a:solidFill>
                <a:highlight>
                  <a:srgbClr val="70AD47"/>
                </a:highlight>
                <a:latin typeface="Verdana" panose="020B0604030504040204" pitchFamily="34" charset="0"/>
                <a:ea typeface="Times New Roman" panose="02020603050405020304" pitchFamily="18" charset="0"/>
                <a:cs typeface="Calibri" panose="020F0502020204030204" pitchFamily="34" charset="0"/>
              </a:rPr>
              <a:t>dont l’aboutissement est la dépendance et pendant lequel</a:t>
            </a:r>
            <a:r>
              <a:rPr lang="fr-FR" sz="1600" b="1" dirty="0">
                <a:solidFill>
                  <a:schemeClr val="bg1"/>
                </a:solidFill>
                <a:highlight>
                  <a:srgbClr val="70AD47"/>
                </a:highlight>
                <a:latin typeface="Verdana" panose="020B0604030504040204" pitchFamily="34" charset="0"/>
                <a:ea typeface="Times New Roman" panose="02020603050405020304" pitchFamily="18" charset="0"/>
                <a:cs typeface="Calibri" panose="020F0502020204030204" pitchFamily="34" charset="0"/>
              </a:rPr>
              <a:t> il est possible d’agir pour empêcher ou retarder cette issue. </a:t>
            </a:r>
            <a:r>
              <a:rPr lang="fr-FR" sz="1600" dirty="0">
                <a:solidFill>
                  <a:schemeClr val="bg1"/>
                </a:solidFill>
                <a:highlight>
                  <a:srgbClr val="70AD47"/>
                </a:highlight>
                <a:latin typeface="Verdana" panose="020B0604030504040204" pitchFamily="34" charset="0"/>
                <a:ea typeface="Times New Roman" panose="02020603050405020304" pitchFamily="18" charset="0"/>
                <a:cs typeface="Calibri" panose="020F0502020204030204" pitchFamily="34" charset="0"/>
              </a:rPr>
              <a:t>Et éviter la bascule dans des situations qui peuvent devenir ensuite inextricables</a:t>
            </a:r>
          </a:p>
        </p:txBody>
      </p:sp>
      <p:sp>
        <p:nvSpPr>
          <p:cNvPr id="17" name="ZoneTexte 16">
            <a:extLst>
              <a:ext uri="{FF2B5EF4-FFF2-40B4-BE49-F238E27FC236}">
                <a16:creationId xmlns:a16="http://schemas.microsoft.com/office/drawing/2014/main" id="{BC27AC12-7099-4D2E-BFD4-44880EDB47CF}"/>
              </a:ext>
            </a:extLst>
          </p:cNvPr>
          <p:cNvSpPr txBox="1"/>
          <p:nvPr/>
        </p:nvSpPr>
        <p:spPr>
          <a:xfrm>
            <a:off x="1352378" y="4997498"/>
            <a:ext cx="2664305" cy="923330"/>
          </a:xfrm>
          <a:prstGeom prst="rect">
            <a:avLst/>
          </a:prstGeom>
          <a:noFill/>
        </p:spPr>
        <p:txBody>
          <a:bodyPr wrap="square">
            <a:spAutoFit/>
          </a:bodyPr>
          <a:lstStyle/>
          <a:p>
            <a:pPr algn="ctr"/>
            <a:r>
              <a:rPr lang="fr-FR" b="1" dirty="0">
                <a:solidFill>
                  <a:schemeClr val="tx2"/>
                </a:solidFill>
                <a:latin typeface="Verdana" panose="020B0604030504040204" pitchFamily="34" charset="0"/>
                <a:ea typeface="Times New Roman" panose="02020603050405020304" pitchFamily="18" charset="0"/>
                <a:cs typeface="Calibri" panose="020F0502020204030204" pitchFamily="34" charset="0"/>
              </a:rPr>
              <a:t>De politiques de réparation d’un état</a:t>
            </a:r>
          </a:p>
        </p:txBody>
      </p:sp>
    </p:spTree>
    <p:extLst>
      <p:ext uri="{BB962C8B-B14F-4D97-AF65-F5344CB8AC3E}">
        <p14:creationId xmlns:p14="http://schemas.microsoft.com/office/powerpoint/2010/main" val="1398630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8" name="Rectangle 17">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0B7AD63-14AB-4676-B977-B94D5C45031D}"/>
              </a:ext>
            </a:extLst>
          </p:cNvPr>
          <p:cNvSpPr>
            <a:spLocks noGrp="1"/>
          </p:cNvSpPr>
          <p:nvPr>
            <p:ph type="title"/>
          </p:nvPr>
        </p:nvSpPr>
        <p:spPr>
          <a:xfrm>
            <a:off x="1153618" y="1239927"/>
            <a:ext cx="4008586" cy="4680583"/>
          </a:xfrm>
        </p:spPr>
        <p:txBody>
          <a:bodyPr vert="horz" lIns="91440" tIns="45720" rIns="91440" bIns="45720" rtlCol="0" anchor="ctr">
            <a:normAutofit/>
          </a:bodyPr>
          <a:lstStyle/>
          <a:p>
            <a:pPr algn="l"/>
            <a:r>
              <a:rPr lang="fr-FR" sz="5200" kern="1200" dirty="0">
                <a:solidFill>
                  <a:schemeClr val="tx1"/>
                </a:solidFill>
                <a:latin typeface="+mj-lt"/>
                <a:ea typeface="+mj-ea"/>
                <a:cs typeface="+mj-cs"/>
              </a:rPr>
              <a:t>5. Une approche globale</a:t>
            </a:r>
          </a:p>
        </p:txBody>
      </p:sp>
      <p:sp>
        <p:nvSpPr>
          <p:cNvPr id="4" name="Espace réservé du texte 3">
            <a:extLst>
              <a:ext uri="{FF2B5EF4-FFF2-40B4-BE49-F238E27FC236}">
                <a16:creationId xmlns:a16="http://schemas.microsoft.com/office/drawing/2014/main" id="{DA7FFF64-C519-4A91-828B-FFFAA0755E58}"/>
              </a:ext>
            </a:extLst>
          </p:cNvPr>
          <p:cNvSpPr>
            <a:spLocks noGrp="1"/>
          </p:cNvSpPr>
          <p:nvPr>
            <p:ph type="body" sz="quarter" idx="13"/>
          </p:nvPr>
        </p:nvSpPr>
        <p:spPr>
          <a:xfrm>
            <a:off x="4467067" y="500959"/>
            <a:ext cx="6878994" cy="4328225"/>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fr-FR" sz="2000" dirty="0">
                <a:solidFill>
                  <a:schemeClr val="tx1"/>
                </a:solidFill>
                <a:effectLst/>
              </a:rPr>
              <a:t>Dépassant les cloisons </a:t>
            </a:r>
            <a:r>
              <a:rPr lang="fr-FR" sz="2000" b="0" dirty="0">
                <a:solidFill>
                  <a:schemeClr val="tx1"/>
                </a:solidFill>
                <a:effectLst/>
              </a:rPr>
              <a:t>artificiellement bâties entre les différentes approches des risques qu’ils soient naturels, sociaux, technologiques, une vision </a:t>
            </a:r>
            <a:r>
              <a:rPr lang="fr-FR" sz="2000" dirty="0">
                <a:solidFill>
                  <a:schemeClr val="tx1"/>
                </a:solidFill>
                <a:effectLst/>
              </a:rPr>
              <a:t>globale</a:t>
            </a:r>
            <a:r>
              <a:rPr lang="fr-FR" sz="2000" b="0" dirty="0">
                <a:solidFill>
                  <a:schemeClr val="tx1"/>
                </a:solidFill>
                <a:effectLst/>
              </a:rPr>
              <a:t>, en multipliant les approches : sociale, psychologique, environnementale, pour </a:t>
            </a:r>
            <a:r>
              <a:rPr lang="fr-FR" sz="2000" dirty="0">
                <a:solidFill>
                  <a:schemeClr val="tx1"/>
                </a:solidFill>
                <a:effectLst/>
              </a:rPr>
              <a:t>éviter de considérer les différentes sources de fragilité les unes séparément des autres</a:t>
            </a:r>
            <a:r>
              <a:rPr lang="fr-FR" sz="2000" b="0" dirty="0">
                <a:solidFill>
                  <a:schemeClr val="tx1"/>
                </a:solidFill>
                <a:effectLst/>
              </a:rPr>
              <a:t>, afin d’identifier les risques encourus. </a:t>
            </a:r>
          </a:p>
          <a:p>
            <a:pPr indent="-228600">
              <a:lnSpc>
                <a:spcPct val="90000"/>
              </a:lnSpc>
              <a:buFont typeface="Arial" panose="020B0604020202020204" pitchFamily="34" charset="0"/>
              <a:buChar char="•"/>
            </a:pPr>
            <a:endParaRPr lang="fr-FR" sz="2000" b="0" dirty="0">
              <a:solidFill>
                <a:schemeClr val="tx1"/>
              </a:solidFill>
            </a:endParaRPr>
          </a:p>
          <a:p>
            <a:pPr indent="-228600">
              <a:lnSpc>
                <a:spcPct val="90000"/>
              </a:lnSpc>
              <a:buFont typeface="Arial" panose="020B0604020202020204" pitchFamily="34" charset="0"/>
              <a:buChar char="•"/>
            </a:pPr>
            <a:r>
              <a:rPr lang="fr-FR" sz="2000" b="0" dirty="0">
                <a:solidFill>
                  <a:schemeClr val="tx1"/>
                </a:solidFill>
                <a:effectLst/>
              </a:rPr>
              <a:t>Exemple </a:t>
            </a:r>
            <a:r>
              <a:rPr lang="fr-FR" sz="2000" b="0" dirty="0">
                <a:solidFill>
                  <a:schemeClr val="tx1"/>
                </a:solidFill>
              </a:rPr>
              <a:t>: une personne au chômage n’est pas dans la même situation de fragilité qu’une personne au chômage et en mauvaise santé</a:t>
            </a:r>
          </a:p>
          <a:p>
            <a:pPr indent="-228600">
              <a:lnSpc>
                <a:spcPct val="90000"/>
              </a:lnSpc>
              <a:buFont typeface="Arial" panose="020B0604020202020204" pitchFamily="34" charset="0"/>
              <a:buChar char="•"/>
            </a:pPr>
            <a:endParaRPr lang="en-US" sz="2000" b="0" dirty="0">
              <a:solidFill>
                <a:schemeClr val="tx1"/>
              </a:solidFill>
              <a:effectLst/>
            </a:endParaRPr>
          </a:p>
        </p:txBody>
      </p:sp>
      <p:sp>
        <p:nvSpPr>
          <p:cNvPr id="9" name="ZoneTexte 8">
            <a:extLst>
              <a:ext uri="{FF2B5EF4-FFF2-40B4-BE49-F238E27FC236}">
                <a16:creationId xmlns:a16="http://schemas.microsoft.com/office/drawing/2014/main" id="{718D47D7-9AF8-4349-A774-EDAA441182B2}"/>
              </a:ext>
            </a:extLst>
          </p:cNvPr>
          <p:cNvSpPr txBox="1"/>
          <p:nvPr/>
        </p:nvSpPr>
        <p:spPr>
          <a:xfrm>
            <a:off x="4467066" y="4289612"/>
            <a:ext cx="6745896" cy="1631216"/>
          </a:xfrm>
          <a:prstGeom prst="rect">
            <a:avLst/>
          </a:prstGeom>
          <a:noFill/>
        </p:spPr>
        <p:txBody>
          <a:bodyPr wrap="square">
            <a:spAutoFit/>
          </a:bodyPr>
          <a:lstStyle/>
          <a:p>
            <a:pPr algn="ctr">
              <a:spcAft>
                <a:spcPts val="600"/>
              </a:spcAft>
            </a:pPr>
            <a:r>
              <a:rPr lang="fr-FR" dirty="0">
                <a:solidFill>
                  <a:schemeClr val="bg1"/>
                </a:solidFill>
                <a:effectLst/>
                <a:highlight>
                  <a:srgbClr val="70AD47"/>
                </a:highlight>
                <a:latin typeface="Verdana" panose="020B0604030504040204" pitchFamily="34" charset="0"/>
                <a:ea typeface="+mn-ea"/>
                <a:cs typeface="Times New Roman" panose="02020603050405020304" pitchFamily="18" charset="0"/>
              </a:rPr>
              <a:t>=&gt; À la prise en compte du </a:t>
            </a:r>
            <a:r>
              <a:rPr lang="fr-FR" b="1" dirty="0">
                <a:solidFill>
                  <a:schemeClr val="bg1"/>
                </a:solidFill>
                <a:effectLst/>
                <a:highlight>
                  <a:srgbClr val="70AD47"/>
                </a:highlight>
                <a:latin typeface="Verdana" panose="020B0604030504040204" pitchFamily="34" charset="0"/>
                <a:ea typeface="+mn-ea"/>
                <a:cs typeface="Times New Roman" panose="02020603050405020304" pitchFamily="18" charset="0"/>
              </a:rPr>
              <a:t>cumul des difficultés</a:t>
            </a:r>
          </a:p>
          <a:p>
            <a:pPr algn="ctr">
              <a:spcAft>
                <a:spcPts val="600"/>
              </a:spcAft>
            </a:pPr>
            <a:endParaRPr lang="fr-FR" b="1" dirty="0">
              <a:solidFill>
                <a:schemeClr val="bg1"/>
              </a:solidFill>
              <a:effectLst/>
              <a:highlight>
                <a:srgbClr val="70AD47"/>
              </a:highlight>
              <a:latin typeface="Verdana" panose="020B0604030504040204" pitchFamily="34" charset="0"/>
              <a:ea typeface="+mn-ea"/>
              <a:cs typeface="Times New Roman" panose="02020603050405020304" pitchFamily="18" charset="0"/>
            </a:endParaRPr>
          </a:p>
          <a:p>
            <a:pPr algn="ctr">
              <a:spcAft>
                <a:spcPts val="600"/>
              </a:spcAft>
            </a:pPr>
            <a:r>
              <a:rPr lang="fr-FR" dirty="0">
                <a:solidFill>
                  <a:schemeClr val="bg1"/>
                </a:solidFill>
                <a:highlight>
                  <a:srgbClr val="70AD47"/>
                </a:highlight>
                <a:latin typeface="Verdana" panose="020B0604030504040204" pitchFamily="34" charset="0"/>
                <a:cs typeface="Times New Roman" panose="02020603050405020304" pitchFamily="18" charset="0"/>
              </a:rPr>
              <a:t>Et des </a:t>
            </a:r>
            <a:r>
              <a:rPr lang="fr-FR" b="1" dirty="0">
                <a:solidFill>
                  <a:schemeClr val="bg1"/>
                </a:solidFill>
                <a:highlight>
                  <a:srgbClr val="70AD47"/>
                </a:highlight>
                <a:latin typeface="Verdana" panose="020B0604030504040204" pitchFamily="34" charset="0"/>
                <a:cs typeface="Times New Roman" panose="02020603050405020304" pitchFamily="18" charset="0"/>
              </a:rPr>
              <a:t>liens</a:t>
            </a:r>
            <a:r>
              <a:rPr lang="fr-FR" dirty="0">
                <a:solidFill>
                  <a:schemeClr val="bg1"/>
                </a:solidFill>
                <a:highlight>
                  <a:srgbClr val="70AD47"/>
                </a:highlight>
                <a:latin typeface="Verdana" panose="020B0604030504040204" pitchFamily="34" charset="0"/>
                <a:cs typeface="Times New Roman" panose="02020603050405020304" pitchFamily="18" charset="0"/>
              </a:rPr>
              <a:t> </a:t>
            </a:r>
            <a:r>
              <a:rPr lang="fr-FR" b="1" dirty="0">
                <a:solidFill>
                  <a:schemeClr val="bg1"/>
                </a:solidFill>
                <a:highlight>
                  <a:srgbClr val="70AD47"/>
                </a:highlight>
                <a:latin typeface="Verdana" panose="020B0604030504040204" pitchFamily="34" charset="0"/>
                <a:cs typeface="Times New Roman" panose="02020603050405020304" pitchFamily="18" charset="0"/>
              </a:rPr>
              <a:t>entre les vulnérabilités </a:t>
            </a:r>
            <a:r>
              <a:rPr lang="fr-FR" dirty="0">
                <a:solidFill>
                  <a:schemeClr val="bg1"/>
                </a:solidFill>
                <a:highlight>
                  <a:srgbClr val="70AD47"/>
                </a:highlight>
                <a:latin typeface="Verdana" panose="020B0604030504040204" pitchFamily="34" charset="0"/>
                <a:cs typeface="Times New Roman" panose="02020603050405020304" pitchFamily="18" charset="0"/>
              </a:rPr>
              <a:t>: santé-logement-emploi-isolement-</a:t>
            </a:r>
            <a:r>
              <a:rPr lang="fr-FR" dirty="0" err="1">
                <a:solidFill>
                  <a:schemeClr val="bg1"/>
                </a:solidFill>
                <a:highlight>
                  <a:srgbClr val="70AD47"/>
                </a:highlight>
                <a:latin typeface="Verdana" panose="020B0604030504040204" pitchFamily="34" charset="0"/>
                <a:cs typeface="Times New Roman" panose="02020603050405020304" pitchFamily="18" charset="0"/>
              </a:rPr>
              <a:t>etc</a:t>
            </a:r>
            <a:r>
              <a:rPr lang="fr-FR" dirty="0">
                <a:solidFill>
                  <a:schemeClr val="bg1"/>
                </a:solidFill>
                <a:highlight>
                  <a:srgbClr val="70AD47"/>
                </a:highlight>
                <a:latin typeface="Verdana" panose="020B0604030504040204" pitchFamily="34" charset="0"/>
                <a:cs typeface="Times New Roman" panose="02020603050405020304" pitchFamily="18" charset="0"/>
              </a:rPr>
              <a:t>  qui se potentialisent et s’amplifient mutuellement </a:t>
            </a:r>
            <a:endParaRPr lang="fr-FR" dirty="0">
              <a:solidFill>
                <a:schemeClr val="bg1"/>
              </a:solidFill>
              <a:highlight>
                <a:srgbClr val="70AD47"/>
              </a:highlight>
            </a:endParaRPr>
          </a:p>
        </p:txBody>
      </p:sp>
      <p:sp>
        <p:nvSpPr>
          <p:cNvPr id="10" name="ZoneTexte 9">
            <a:extLst>
              <a:ext uri="{FF2B5EF4-FFF2-40B4-BE49-F238E27FC236}">
                <a16:creationId xmlns:a16="http://schemas.microsoft.com/office/drawing/2014/main" id="{84A23DA4-29EB-4040-A2A6-BC4298F17E96}"/>
              </a:ext>
            </a:extLst>
          </p:cNvPr>
          <p:cNvSpPr txBox="1"/>
          <p:nvPr/>
        </p:nvSpPr>
        <p:spPr>
          <a:xfrm>
            <a:off x="946377" y="4889657"/>
            <a:ext cx="3019947" cy="1015663"/>
          </a:xfrm>
          <a:prstGeom prst="rect">
            <a:avLst/>
          </a:prstGeom>
          <a:noFill/>
        </p:spPr>
        <p:txBody>
          <a:bodyPr wrap="square">
            <a:spAutoFit/>
          </a:bodyPr>
          <a:lstStyle/>
          <a:p>
            <a:pPr algn="ctr">
              <a:spcAft>
                <a:spcPts val="600"/>
              </a:spcAft>
            </a:pPr>
            <a:r>
              <a:rPr lang="fr-FR" sz="2000" dirty="0">
                <a:solidFill>
                  <a:schemeClr val="tx2"/>
                </a:solidFill>
                <a:effectLst/>
                <a:latin typeface="Verdana" panose="020B0604030504040204" pitchFamily="34" charset="0"/>
                <a:ea typeface="+mn-ea"/>
                <a:cs typeface="Times New Roman" panose="02020603050405020304" pitchFamily="18" charset="0"/>
              </a:rPr>
              <a:t>D’une approche en silos (publics et/ou champs)</a:t>
            </a:r>
            <a:endParaRPr lang="fr-FR" sz="2000" dirty="0">
              <a:solidFill>
                <a:schemeClr val="tx2"/>
              </a:solidFill>
            </a:endParaRPr>
          </a:p>
        </p:txBody>
      </p:sp>
    </p:spTree>
    <p:extLst>
      <p:ext uri="{BB962C8B-B14F-4D97-AF65-F5344CB8AC3E}">
        <p14:creationId xmlns:p14="http://schemas.microsoft.com/office/powerpoint/2010/main" val="901669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8" name="Rectangle 17">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0B7AD63-14AB-4676-B977-B94D5C45031D}"/>
              </a:ext>
            </a:extLst>
          </p:cNvPr>
          <p:cNvSpPr>
            <a:spLocks noGrp="1"/>
          </p:cNvSpPr>
          <p:nvPr>
            <p:ph type="title"/>
          </p:nvPr>
        </p:nvSpPr>
        <p:spPr>
          <a:xfrm>
            <a:off x="1153618" y="1239927"/>
            <a:ext cx="5403900" cy="4680583"/>
          </a:xfrm>
        </p:spPr>
        <p:txBody>
          <a:bodyPr vert="horz" lIns="91440" tIns="45720" rIns="91440" bIns="45720" rtlCol="0" anchor="ctr">
            <a:normAutofit/>
          </a:bodyPr>
          <a:lstStyle/>
          <a:p>
            <a:pPr algn="l"/>
            <a:r>
              <a:rPr lang="fr-FR" sz="5400" dirty="0"/>
              <a:t>6. Une approche opérationnelle</a:t>
            </a:r>
            <a:endParaRPr lang="en-US" sz="5200" kern="1200" dirty="0">
              <a:solidFill>
                <a:schemeClr val="tx1"/>
              </a:solidFill>
              <a:latin typeface="+mj-lt"/>
              <a:ea typeface="+mj-ea"/>
              <a:cs typeface="+mj-cs"/>
            </a:endParaRPr>
          </a:p>
        </p:txBody>
      </p:sp>
      <p:sp>
        <p:nvSpPr>
          <p:cNvPr id="4" name="Espace réservé du texte 3">
            <a:extLst>
              <a:ext uri="{FF2B5EF4-FFF2-40B4-BE49-F238E27FC236}">
                <a16:creationId xmlns:a16="http://schemas.microsoft.com/office/drawing/2014/main" id="{DA7FFF64-C519-4A91-828B-FFFAA0755E58}"/>
              </a:ext>
            </a:extLst>
          </p:cNvPr>
          <p:cNvSpPr>
            <a:spLocks noGrp="1"/>
          </p:cNvSpPr>
          <p:nvPr>
            <p:ph type="body" sz="quarter" idx="13"/>
          </p:nvPr>
        </p:nvSpPr>
        <p:spPr>
          <a:xfrm>
            <a:off x="6001966" y="894687"/>
            <a:ext cx="5610506" cy="4611168"/>
          </a:xfrm>
        </p:spPr>
        <p:txBody>
          <a:bodyPr vert="horz" lIns="91440" tIns="45720" rIns="91440" bIns="45720" rtlCol="0" anchor="ctr">
            <a:normAutofit fontScale="92500" lnSpcReduction="10000"/>
          </a:bodyPr>
          <a:lstStyle/>
          <a:p>
            <a:r>
              <a:rPr lang="fr-FR" b="0" dirty="0">
                <a:solidFill>
                  <a:schemeClr val="tx2"/>
                </a:solidFill>
                <a:latin typeface="Verdana" panose="020B0604030504040204" pitchFamily="34" charset="0"/>
                <a:ea typeface="Verdana" panose="020B0604030504040204" pitchFamily="34" charset="0"/>
                <a:cs typeface="Calibri" panose="020F0502020204030204" pitchFamily="34" charset="0"/>
              </a:rPr>
              <a:t>Exemple :</a:t>
            </a:r>
            <a:r>
              <a:rPr lang="fr-FR" b="0" dirty="0">
                <a:solidFill>
                  <a:schemeClr val="tx2"/>
                </a:solidFill>
                <a:effectLst/>
                <a:latin typeface="Verdana" panose="020B0604030504040204" pitchFamily="34" charset="0"/>
                <a:ea typeface="Verdana" panose="020B0604030504040204" pitchFamily="34" charset="0"/>
                <a:cs typeface="Calibri" panose="020F0502020204030204" pitchFamily="34" charset="0"/>
              </a:rPr>
              <a:t> </a:t>
            </a:r>
            <a:r>
              <a:rPr lang="fr-FR" b="0" dirty="0">
                <a:solidFill>
                  <a:schemeClr val="tx2"/>
                </a:solidFill>
                <a:latin typeface="Verdana" panose="020B0604030504040204" pitchFamily="34" charset="0"/>
                <a:ea typeface="Verdana" panose="020B0604030504040204" pitchFamily="34" charset="0"/>
                <a:cs typeface="Calibri" panose="020F0502020204030204" pitchFamily="34" charset="0"/>
              </a:rPr>
              <a:t>la grille AGGIR de la CNAV qui définit un système de paliers de fragilité et donc de dépendance potentielle</a:t>
            </a:r>
          </a:p>
          <a:p>
            <a:endParaRPr lang="fr-FR" dirty="0">
              <a:solidFill>
                <a:schemeClr val="tx2"/>
              </a:solidFill>
              <a:latin typeface="Verdana" panose="020B0604030504040204" pitchFamily="34" charset="0"/>
              <a:ea typeface="Verdana" panose="020B0604030504040204" pitchFamily="34" charset="0"/>
              <a:cs typeface="Calibri" panose="020F0502020204030204" pitchFamily="34" charset="0"/>
            </a:endParaRPr>
          </a:p>
          <a:p>
            <a:r>
              <a:rPr lang="fr-FR" b="0" dirty="0">
                <a:solidFill>
                  <a:schemeClr val="tx2"/>
                </a:solidFill>
                <a:latin typeface="Verdana" panose="020B0604030504040204" pitchFamily="34" charset="0"/>
                <a:ea typeface="Verdana" panose="020B0604030504040204" pitchFamily="34" charset="0"/>
                <a:cs typeface="Calibri" panose="020F0502020204030204" pitchFamily="34" charset="0"/>
              </a:rPr>
              <a:t>Autre exemple, le score Epices : un score individuel pour repérer la précarité et favoriser la prise en charge de problèmes de santé (grossesse, </a:t>
            </a:r>
            <a:r>
              <a:rPr lang="fr-FR" b="0" dirty="0" err="1">
                <a:solidFill>
                  <a:schemeClr val="tx2"/>
                </a:solidFill>
                <a:latin typeface="Verdana" panose="020B0604030504040204" pitchFamily="34" charset="0"/>
                <a:ea typeface="Verdana" panose="020B0604030504040204" pitchFamily="34" charset="0"/>
                <a:cs typeface="Calibri" panose="020F0502020204030204" pitchFamily="34" charset="0"/>
              </a:rPr>
              <a:t>etc</a:t>
            </a:r>
            <a:r>
              <a:rPr lang="fr-FR" b="0" dirty="0">
                <a:solidFill>
                  <a:schemeClr val="tx2"/>
                </a:solidFill>
                <a:latin typeface="Verdana" panose="020B0604030504040204" pitchFamily="34" charset="0"/>
                <a:ea typeface="Verdana" panose="020B0604030504040204" pitchFamily="34" charset="0"/>
                <a:cs typeface="Calibri" panose="020F0502020204030204" pitchFamily="34" charset="0"/>
              </a:rPr>
              <a:t>)</a:t>
            </a:r>
          </a:p>
          <a:p>
            <a:endParaRPr lang="fr-FR" b="0" dirty="0">
              <a:solidFill>
                <a:schemeClr val="tx2"/>
              </a:solidFill>
              <a:latin typeface="Verdana" panose="020B0604030504040204" pitchFamily="34" charset="0"/>
              <a:ea typeface="Verdana" panose="020B0604030504040204" pitchFamily="34" charset="0"/>
              <a:cs typeface="Calibri" panose="020F0502020204030204" pitchFamily="34" charset="0"/>
            </a:endParaRPr>
          </a:p>
          <a:p>
            <a:r>
              <a:rPr lang="fr-FR" b="0" dirty="0">
                <a:solidFill>
                  <a:schemeClr val="tx2"/>
                </a:solidFill>
                <a:latin typeface="Verdana" panose="020B0604030504040204" pitchFamily="34" charset="0"/>
                <a:ea typeface="Verdana" panose="020B0604030504040204" pitchFamily="34" charset="0"/>
                <a:cs typeface="Calibri" panose="020F0502020204030204" pitchFamily="34" charset="0"/>
              </a:rPr>
              <a:t>Approche par les capabilités (Sen)  : </a:t>
            </a:r>
            <a:r>
              <a:rPr lang="fr-FR" b="0" dirty="0">
                <a:solidFill>
                  <a:schemeClr val="tx2"/>
                </a:solidFill>
                <a:latin typeface="Verdana" panose="020B0604030504040204" pitchFamily="34" charset="0"/>
                <a:ea typeface="Verdana" panose="020B0604030504040204" pitchFamily="34" charset="0"/>
              </a:rPr>
              <a:t>capacité des individus « à pouvoir être » et à « pouvoir faire », indice de pauvreté multidimensionnelle, l’IPM, (10 indicateurs, dans les trois dimensions de la santé, de l’éducation et du niveau de vie)</a:t>
            </a:r>
          </a:p>
          <a:p>
            <a:r>
              <a:rPr lang="fr-FR" b="0" dirty="0">
                <a:solidFill>
                  <a:schemeClr val="tx2"/>
                </a:solidFill>
                <a:latin typeface="Verdana" panose="020B0604030504040204" pitchFamily="34" charset="0"/>
                <a:ea typeface="Verdana" panose="020B0604030504040204" pitchFamily="34" charset="0"/>
              </a:rPr>
              <a:t>Intégrer le manque d’accès aux ressources, accès restreint au pouvoir politique, faible capital social, mobilité limitée.</a:t>
            </a:r>
          </a:p>
          <a:p>
            <a:pPr indent="-228600">
              <a:lnSpc>
                <a:spcPct val="90000"/>
              </a:lnSpc>
              <a:buFont typeface="Arial" panose="020B0604020202020204" pitchFamily="34" charset="0"/>
              <a:buChar char="•"/>
            </a:pPr>
            <a:endParaRPr lang="en-US" b="0" dirty="0">
              <a:solidFill>
                <a:schemeClr val="tx1"/>
              </a:solidFill>
              <a:effectLst/>
            </a:endParaRPr>
          </a:p>
        </p:txBody>
      </p:sp>
      <p:sp>
        <p:nvSpPr>
          <p:cNvPr id="12" name="Espace réservé du texte 3">
            <a:extLst>
              <a:ext uri="{FF2B5EF4-FFF2-40B4-BE49-F238E27FC236}">
                <a16:creationId xmlns:a16="http://schemas.microsoft.com/office/drawing/2014/main" id="{DCD97326-C209-4C20-AF6A-F96B31B684B3}"/>
              </a:ext>
            </a:extLst>
          </p:cNvPr>
          <p:cNvSpPr txBox="1">
            <a:spLocks/>
          </p:cNvSpPr>
          <p:nvPr/>
        </p:nvSpPr>
        <p:spPr>
          <a:xfrm>
            <a:off x="1175739" y="5222912"/>
            <a:ext cx="3038714" cy="516408"/>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fr-FR" sz="1800" b="1" kern="1200" dirty="0">
                <a:solidFill>
                  <a:schemeClr val="accent5"/>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lang="fr-FR" sz="1200" kern="1200" dirty="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fr-FR" sz="1200" b="1" kern="1200" dirty="0">
                <a:solidFill>
                  <a:schemeClr val="accent6"/>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lang="fr-FR" sz="1200" kern="1200" dirty="0">
                <a:solidFill>
                  <a:schemeClr val="tx1"/>
                </a:solidFill>
                <a:latin typeface="+mn-lt"/>
                <a:ea typeface="+mn-ea"/>
                <a:cs typeface="+mn-cs"/>
              </a:defRPr>
            </a:lvl4pPr>
            <a:lvl5pPr marL="534988" indent="-228600" algn="l" defTabSz="914400" rtl="0" eaLnBrk="1" latinLnBrk="0" hangingPunct="1">
              <a:lnSpc>
                <a:spcPct val="100000"/>
              </a:lnSpc>
              <a:spcBef>
                <a:spcPts val="0"/>
              </a:spcBef>
              <a:spcAft>
                <a:spcPts val="600"/>
              </a:spcAft>
              <a:buFont typeface="Arial" panose="020B0604020202020204" pitchFamily="34" charset="0"/>
              <a:buChar char="‒"/>
              <a:defRPr lang="fr-FR"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tx2"/>
                </a:solidFill>
              </a:rPr>
              <a:t>Plus une </a:t>
            </a:r>
            <a:r>
              <a:rPr lang="fr-FR" dirty="0">
                <a:solidFill>
                  <a:schemeClr val="accent1"/>
                </a:solidFill>
              </a:rPr>
              <a:t>catégorie de l’action</a:t>
            </a:r>
            <a:r>
              <a:rPr lang="fr-FR" dirty="0">
                <a:solidFill>
                  <a:schemeClr val="tx2"/>
                </a:solidFill>
              </a:rPr>
              <a:t> qu’une catégorie d’analyse.</a:t>
            </a:r>
          </a:p>
        </p:txBody>
      </p:sp>
      <p:sp>
        <p:nvSpPr>
          <p:cNvPr id="13" name="Espace réservé du texte 4">
            <a:extLst>
              <a:ext uri="{FF2B5EF4-FFF2-40B4-BE49-F238E27FC236}">
                <a16:creationId xmlns:a16="http://schemas.microsoft.com/office/drawing/2014/main" id="{A3670438-E39A-4334-BBA7-74426F1D4A4A}"/>
              </a:ext>
            </a:extLst>
          </p:cNvPr>
          <p:cNvSpPr txBox="1">
            <a:spLocks/>
          </p:cNvSpPr>
          <p:nvPr/>
        </p:nvSpPr>
        <p:spPr>
          <a:xfrm>
            <a:off x="5935441" y="5424704"/>
            <a:ext cx="6329906" cy="538609"/>
          </a:xfrm>
          <a:prstGeom prst="rect">
            <a:avLst/>
          </a:prstGeom>
          <a:noFill/>
        </p:spPr>
        <p:txBody>
          <a:bodyPr vert="horz" wrap="square" lIns="91440" tIns="45720" rIns="91440" bIns="45720" rtlCol="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fr-FR" sz="1800" b="1" kern="1200" dirty="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lang="fr-FR" sz="1200" kern="1200" dirty="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fr-FR" sz="1200" b="1" kern="1200" dirty="0">
                <a:solidFill>
                  <a:schemeClr val="accent4"/>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lang="fr-FR" sz="1200" kern="1200" dirty="0">
                <a:solidFill>
                  <a:schemeClr val="tx1"/>
                </a:solidFill>
                <a:latin typeface="+mn-lt"/>
                <a:ea typeface="+mn-ea"/>
                <a:cs typeface="+mn-cs"/>
              </a:defRPr>
            </a:lvl4pPr>
            <a:lvl5pPr marL="534988" indent="-228600" algn="l" defTabSz="914400" rtl="0" eaLnBrk="1" latinLnBrk="0" hangingPunct="1">
              <a:lnSpc>
                <a:spcPct val="100000"/>
              </a:lnSpc>
              <a:spcBef>
                <a:spcPts val="0"/>
              </a:spcBef>
              <a:spcAft>
                <a:spcPts val="600"/>
              </a:spcAft>
              <a:buFont typeface="Arial" panose="020B0604020202020204" pitchFamily="34" charset="0"/>
              <a:buChar char="‒"/>
              <a:defRPr lang="fr-FR"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200" b="0" dirty="0">
                <a:solidFill>
                  <a:schemeClr val="tx2"/>
                </a:solidFill>
                <a:latin typeface="Verdana" panose="020B0604030504040204" pitchFamily="34" charset="0"/>
                <a:ea typeface="Verdana" panose="020B0604030504040204" pitchFamily="34" charset="0"/>
              </a:rPr>
              <a:t>Question de la </a:t>
            </a:r>
            <a:r>
              <a:rPr lang="fr-FR" sz="1200" dirty="0">
                <a:solidFill>
                  <a:schemeClr val="tx2"/>
                </a:solidFill>
                <a:latin typeface="Verdana" panose="020B0604030504040204" pitchFamily="34" charset="0"/>
                <a:ea typeface="Verdana" panose="020B0604030504040204" pitchFamily="34" charset="0"/>
              </a:rPr>
              <a:t>mesure de l’incidence, de la sévérité</a:t>
            </a:r>
          </a:p>
          <a:p>
            <a:r>
              <a:rPr lang="fr-FR" sz="1200" b="0" dirty="0">
                <a:solidFill>
                  <a:schemeClr val="tx2"/>
                </a:solidFill>
                <a:latin typeface="Verdana" panose="020B0604030504040204" pitchFamily="34" charset="0"/>
                <a:ea typeface="Verdana" panose="020B0604030504040204" pitchFamily="34" charset="0"/>
                <a:cs typeface="Calibri" panose="020F0502020204030204" pitchFamily="34" charset="0"/>
              </a:rPr>
              <a:t>Question aussi de la</a:t>
            </a:r>
            <a:r>
              <a:rPr lang="fr-FR" sz="1200" dirty="0">
                <a:solidFill>
                  <a:schemeClr val="tx2"/>
                </a:solidFill>
                <a:latin typeface="Verdana" panose="020B0604030504040204" pitchFamily="34" charset="0"/>
                <a:ea typeface="Verdana" panose="020B0604030504040204" pitchFamily="34" charset="0"/>
                <a:cs typeface="Calibri" panose="020F0502020204030204" pitchFamily="34" charset="0"/>
              </a:rPr>
              <a:t> souplesse </a:t>
            </a:r>
            <a:r>
              <a:rPr lang="fr-FR" sz="1200" b="0" dirty="0">
                <a:solidFill>
                  <a:schemeClr val="tx2"/>
                </a:solidFill>
                <a:latin typeface="Verdana" panose="020B0604030504040204" pitchFamily="34" charset="0"/>
                <a:ea typeface="Verdana" panose="020B0604030504040204" pitchFamily="34" charset="0"/>
                <a:cs typeface="Calibri" panose="020F0502020204030204" pitchFamily="34" charset="0"/>
              </a:rPr>
              <a:t>(</a:t>
            </a:r>
            <a:r>
              <a:rPr lang="fr-FR" sz="1200" b="0" dirty="0" err="1">
                <a:solidFill>
                  <a:schemeClr val="tx2"/>
                </a:solidFill>
                <a:latin typeface="Verdana" panose="020B0604030504040204" pitchFamily="34" charset="0"/>
                <a:ea typeface="Verdana" panose="020B0604030504040204" pitchFamily="34" charset="0"/>
                <a:cs typeface="Calibri" panose="020F0502020204030204" pitchFamily="34" charset="0"/>
              </a:rPr>
              <a:t>cf</a:t>
            </a:r>
            <a:r>
              <a:rPr lang="fr-FR" sz="1200" b="0" dirty="0">
                <a:solidFill>
                  <a:schemeClr val="tx2"/>
                </a:solidFill>
                <a:latin typeface="Verdana" panose="020B0604030504040204" pitchFamily="34" charset="0"/>
                <a:ea typeface="Verdana" panose="020B0604030504040204" pitchFamily="34" charset="0"/>
                <a:cs typeface="Calibri" panose="020F0502020204030204" pitchFamily="34" charset="0"/>
              </a:rPr>
              <a:t>, Moi, Daniel Blake)</a:t>
            </a:r>
          </a:p>
        </p:txBody>
      </p:sp>
    </p:spTree>
    <p:extLst>
      <p:ext uri="{BB962C8B-B14F-4D97-AF65-F5344CB8AC3E}">
        <p14:creationId xmlns:p14="http://schemas.microsoft.com/office/powerpoint/2010/main" val="1300937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351D7FD-FBE6-6A40-BB8B-D54D8BB3BD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544"/>
          <a:stretch/>
        </p:blipFill>
        <p:spPr>
          <a:xfrm>
            <a:off x="2947915" y="0"/>
            <a:ext cx="10540621" cy="6858000"/>
          </a:xfrm>
          <a:prstGeom prst="rect">
            <a:avLst/>
          </a:prstGeom>
        </p:spPr>
      </p:pic>
      <p:pic>
        <p:nvPicPr>
          <p:cNvPr id="3" name="Image 2">
            <a:extLst>
              <a:ext uri="{FF2B5EF4-FFF2-40B4-BE49-F238E27FC236}">
                <a16:creationId xmlns:a16="http://schemas.microsoft.com/office/drawing/2014/main" id="{A6A64ABC-F04A-4CC5-81D4-AF9BFE3E4354}"/>
              </a:ext>
            </a:extLst>
          </p:cNvPr>
          <p:cNvPicPr>
            <a:picLocks noChangeAspect="1"/>
          </p:cNvPicPr>
          <p:nvPr/>
        </p:nvPicPr>
        <p:blipFill rotWithShape="1">
          <a:blip r:embed="rId3">
            <a:extLst>
              <a:ext uri="{28A0092B-C50C-407E-A947-70E740481C1C}">
                <a14:useLocalDpi xmlns:a14="http://schemas.microsoft.com/office/drawing/2010/main" val="0"/>
              </a:ext>
            </a:extLst>
          </a:blip>
          <a:srcRect l="52545" t="13365" r="12038" b="20489"/>
          <a:stretch/>
        </p:blipFill>
        <p:spPr>
          <a:xfrm>
            <a:off x="155579" y="3129050"/>
            <a:ext cx="3377530" cy="1364475"/>
          </a:xfrm>
          <a:prstGeom prst="rect">
            <a:avLst/>
          </a:prstGeom>
          <a:noFill/>
        </p:spPr>
      </p:pic>
    </p:spTree>
    <p:extLst>
      <p:ext uri="{BB962C8B-B14F-4D97-AF65-F5344CB8AC3E}">
        <p14:creationId xmlns:p14="http://schemas.microsoft.com/office/powerpoint/2010/main" val="1721370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CD3505E-67AB-4049-84DE-74148931C29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63833" y="593147"/>
            <a:ext cx="9670733" cy="4669277"/>
          </a:xfrm>
          <a:prstGeom prst="rect">
            <a:avLst/>
          </a:prstGeom>
          <a:noFill/>
          <a:ln>
            <a:noFill/>
          </a:ln>
        </p:spPr>
      </p:pic>
    </p:spTree>
    <p:extLst>
      <p:ext uri="{BB962C8B-B14F-4D97-AF65-F5344CB8AC3E}">
        <p14:creationId xmlns:p14="http://schemas.microsoft.com/office/powerpoint/2010/main" val="405251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883A4523-A442-4FC5-854F-C9B2A2FF86F3}"/>
              </a:ext>
            </a:extLst>
          </p:cNvPr>
          <p:cNvSpPr>
            <a:spLocks noGrp="1"/>
          </p:cNvSpPr>
          <p:nvPr>
            <p:ph type="body" sz="quarter" idx="13"/>
          </p:nvPr>
        </p:nvSpPr>
        <p:spPr>
          <a:xfrm>
            <a:off x="488975" y="749562"/>
            <a:ext cx="10515600" cy="4070196"/>
          </a:xfrm>
        </p:spPr>
        <p:txBody>
          <a:bodyPr>
            <a:normAutofit lnSpcReduction="10000"/>
          </a:bodyPr>
          <a:lstStyle/>
          <a:p>
            <a:pPr algn="ctr">
              <a:lnSpc>
                <a:spcPct val="150000"/>
              </a:lnSpc>
            </a:pPr>
            <a:r>
              <a:rPr lang="fr-FR" sz="1800" dirty="0">
                <a:solidFill>
                  <a:schemeClr val="tx2"/>
                </a:solidFill>
                <a:effectLst/>
                <a:latin typeface="Verdana" panose="020B0604030504040204" pitchFamily="34" charset="0"/>
                <a:ea typeface="Times New Roman" panose="02020603050405020304" pitchFamily="18" charset="0"/>
                <a:cs typeface="Calibri" panose="020F0502020204030204" pitchFamily="34" charset="0"/>
              </a:rPr>
              <a:t>On peut définir la </a:t>
            </a:r>
            <a:r>
              <a:rPr lang="fr-FR" dirty="0">
                <a:solidFill>
                  <a:schemeClr val="tx2"/>
                </a:solidFill>
                <a:latin typeface="Verdana" panose="020B0604030504040204" pitchFamily="34" charset="0"/>
                <a:ea typeface="Times New Roman" panose="02020603050405020304" pitchFamily="18" charset="0"/>
                <a:cs typeface="Calibri" panose="020F0502020204030204" pitchFamily="34" charset="0"/>
              </a:rPr>
              <a:t>vulnérabilité </a:t>
            </a:r>
            <a:r>
              <a:rPr lang="fr-FR" sz="1800" dirty="0">
                <a:effectLst/>
                <a:latin typeface="Verdana" panose="020B0604030504040204" pitchFamily="34" charset="0"/>
                <a:ea typeface="Times New Roman" panose="02020603050405020304" pitchFamily="18" charset="0"/>
                <a:cs typeface="Calibri" panose="020F0502020204030204" pitchFamily="34" charset="0"/>
              </a:rPr>
              <a:t>comme </a:t>
            </a:r>
            <a:r>
              <a:rPr lang="fr-FR" sz="1800" b="1" dirty="0">
                <a:effectLst/>
                <a:latin typeface="Verdana" panose="020B0604030504040204" pitchFamily="34" charset="0"/>
                <a:ea typeface="Times New Roman" panose="02020603050405020304" pitchFamily="18" charset="0"/>
                <a:cs typeface="Calibri" panose="020F0502020204030204" pitchFamily="34" charset="0"/>
              </a:rPr>
              <a:t>un état où le moindre événement a la capacité de déstabiliser</a:t>
            </a:r>
            <a:r>
              <a:rPr lang="fr-FR" sz="1800" dirty="0">
                <a:effectLst/>
                <a:latin typeface="Verdana" panose="020B0604030504040204" pitchFamily="34" charset="0"/>
                <a:ea typeface="Times New Roman" panose="02020603050405020304" pitchFamily="18" charset="0"/>
                <a:cs typeface="Calibri" panose="020F0502020204030204" pitchFamily="34" charset="0"/>
              </a:rPr>
              <a:t> la vie entière d’un individu en le rendant dépendant</a:t>
            </a:r>
            <a:r>
              <a:rPr lang="fr-FR" sz="1800" b="1" dirty="0">
                <a:solidFill>
                  <a:schemeClr val="tx2"/>
                </a:solidFill>
                <a:effectLst/>
                <a:latin typeface="Verdana" panose="020B0604030504040204" pitchFamily="34" charset="0"/>
                <a:ea typeface="Times New Roman" panose="02020603050405020304" pitchFamily="18" charset="0"/>
                <a:cs typeface="Calibri" panose="020F0502020204030204" pitchFamily="34" charset="0"/>
              </a:rPr>
              <a:t>. </a:t>
            </a:r>
          </a:p>
          <a:p>
            <a:pPr algn="ctr">
              <a:lnSpc>
                <a:spcPct val="150000"/>
              </a:lnSpc>
            </a:pPr>
            <a:endParaRPr lang="fr-FR" sz="1800" b="1" dirty="0">
              <a:solidFill>
                <a:schemeClr val="tx2"/>
              </a:solidFill>
              <a:effectLst/>
              <a:latin typeface="Verdana" panose="020B0604030504040204" pitchFamily="34" charset="0"/>
              <a:ea typeface="Times New Roman" panose="02020603050405020304" pitchFamily="18" charset="0"/>
              <a:cs typeface="Calibri" panose="020F0502020204030204" pitchFamily="34" charset="0"/>
            </a:endParaRPr>
          </a:p>
          <a:p>
            <a:pPr marL="285750" indent="-285750" algn="just">
              <a:lnSpc>
                <a:spcPct val="150000"/>
              </a:lnSpc>
              <a:spcAft>
                <a:spcPts val="600"/>
              </a:spcAft>
              <a:buFont typeface="Symbol" panose="05050102010706020507" pitchFamily="18" charset="2"/>
              <a:buChar char="Þ"/>
            </a:pPr>
            <a:r>
              <a:rPr lang="fr-FR" sz="1800" dirty="0">
                <a:solidFill>
                  <a:schemeClr val="tx2"/>
                </a:solidFill>
                <a:effectLst/>
                <a:latin typeface="Verdana" panose="020B0604030504040204" pitchFamily="34" charset="0"/>
                <a:ea typeface="Times New Roman" panose="02020603050405020304" pitchFamily="18" charset="0"/>
                <a:cs typeface="Calibri" panose="020F0502020204030204" pitchFamily="34" charset="0"/>
              </a:rPr>
              <a:t>importance </a:t>
            </a:r>
            <a:r>
              <a:rPr lang="fr-FR" sz="1800" dirty="0">
                <a:effectLst/>
                <a:latin typeface="Verdana" panose="020B0604030504040204" pitchFamily="34" charset="0"/>
                <a:ea typeface="Times New Roman" panose="02020603050405020304" pitchFamily="18" charset="0"/>
                <a:cs typeface="Calibri" panose="020F0502020204030204" pitchFamily="34" charset="0"/>
              </a:rPr>
              <a:t>d’accorder de l’attention aux signes de fragilité</a:t>
            </a:r>
            <a:r>
              <a:rPr lang="fr-FR" sz="1800" dirty="0">
                <a:solidFill>
                  <a:schemeClr val="tx2"/>
                </a:solidFill>
                <a:effectLst/>
                <a:latin typeface="Verdana" panose="020B0604030504040204" pitchFamily="34" charset="0"/>
                <a:ea typeface="Times New Roman" panose="02020603050405020304" pitchFamily="18" charset="0"/>
                <a:cs typeface="Calibri" panose="020F0502020204030204" pitchFamily="34" charset="0"/>
              </a:rPr>
              <a:t> qui conduisent l’individu à être </a:t>
            </a:r>
            <a:r>
              <a:rPr lang="fr-FR" sz="1800" b="1" dirty="0">
                <a:effectLst/>
                <a:latin typeface="Verdana" panose="020B0604030504040204" pitchFamily="34" charset="0"/>
                <a:ea typeface="Times New Roman" panose="02020603050405020304" pitchFamily="18" charset="0"/>
                <a:cs typeface="Calibri" panose="020F0502020204030204" pitchFamily="34" charset="0"/>
              </a:rPr>
              <a:t>plus exposé</a:t>
            </a:r>
            <a:r>
              <a:rPr lang="fr-FR" sz="1800" dirty="0">
                <a:effectLst/>
                <a:latin typeface="Verdana" panose="020B0604030504040204" pitchFamily="34" charset="0"/>
                <a:ea typeface="Times New Roman" panose="02020603050405020304" pitchFamily="18" charset="0"/>
                <a:cs typeface="Calibri" panose="020F0502020204030204" pitchFamily="34" charset="0"/>
              </a:rPr>
              <a:t> à de potentiels chocs extérieurs </a:t>
            </a:r>
            <a:r>
              <a:rPr lang="fr-FR" sz="1800" dirty="0">
                <a:solidFill>
                  <a:schemeClr val="tx2"/>
                </a:solidFill>
                <a:effectLst/>
                <a:latin typeface="Verdana" panose="020B0604030504040204" pitchFamily="34" charset="0"/>
                <a:ea typeface="Times New Roman" panose="02020603050405020304" pitchFamily="18" charset="0"/>
                <a:cs typeface="Calibri" panose="020F0502020204030204" pitchFamily="34" charset="0"/>
              </a:rPr>
              <a:t>– chute, hospitalisation ou autre – et aussi </a:t>
            </a:r>
            <a:r>
              <a:rPr lang="fr-FR" sz="1800" b="1" dirty="0">
                <a:solidFill>
                  <a:schemeClr val="tx2"/>
                </a:solidFill>
                <a:effectLst/>
                <a:latin typeface="Verdana" panose="020B0604030504040204" pitchFamily="34" charset="0"/>
                <a:ea typeface="Times New Roman" panose="02020603050405020304" pitchFamily="18" charset="0"/>
                <a:cs typeface="Calibri" panose="020F0502020204030204" pitchFamily="34" charset="0"/>
              </a:rPr>
              <a:t>moins capable de s’en remettre</a:t>
            </a:r>
            <a:r>
              <a:rPr lang="fr-FR" sz="1800" dirty="0">
                <a:solidFill>
                  <a:schemeClr val="tx2"/>
                </a:solidFill>
                <a:effectLst/>
                <a:latin typeface="Verdana" panose="020B0604030504040204" pitchFamily="34" charset="0"/>
                <a:ea typeface="Times New Roman" panose="02020603050405020304" pitchFamily="18" charset="0"/>
                <a:cs typeface="Calibri" panose="020F0502020204030204" pitchFamily="34" charset="0"/>
              </a:rPr>
              <a:t> (</a:t>
            </a:r>
            <a:r>
              <a:rPr lang="fr-FR" sz="1800" dirty="0" err="1">
                <a:solidFill>
                  <a:schemeClr val="tx2"/>
                </a:solidFill>
                <a:effectLst/>
                <a:latin typeface="Verdana" panose="020B0604030504040204" pitchFamily="34" charset="0"/>
                <a:ea typeface="Times New Roman" panose="02020603050405020304" pitchFamily="18" charset="0"/>
                <a:cs typeface="Calibri" panose="020F0502020204030204" pitchFamily="34" charset="0"/>
              </a:rPr>
              <a:t>Buchman</a:t>
            </a:r>
            <a:r>
              <a:rPr lang="fr-FR" sz="1800" dirty="0">
                <a:solidFill>
                  <a:schemeClr val="tx2"/>
                </a:solidFill>
                <a:effectLst/>
                <a:latin typeface="Verdana" panose="020B0604030504040204" pitchFamily="34" charset="0"/>
                <a:ea typeface="Times New Roman" panose="02020603050405020304" pitchFamily="18" charset="0"/>
                <a:cs typeface="Calibri" panose="020F0502020204030204" pitchFamily="34" charset="0"/>
              </a:rPr>
              <a:t> et al., 2009 ; Wong et al., 2010 ; Chen et al., 2010). </a:t>
            </a:r>
          </a:p>
          <a:p>
            <a:pPr marL="285750" indent="-285750" algn="just">
              <a:lnSpc>
                <a:spcPct val="150000"/>
              </a:lnSpc>
              <a:spcAft>
                <a:spcPts val="600"/>
              </a:spcAft>
              <a:buFont typeface="Symbol" panose="05050102010706020507" pitchFamily="18" charset="2"/>
              <a:buChar char="Þ"/>
            </a:pPr>
            <a:endParaRPr lang="fr-FR" sz="1800" dirty="0">
              <a:solidFill>
                <a:schemeClr val="tx2"/>
              </a:solidFill>
              <a:effectLst/>
              <a:latin typeface="Verdana" panose="020B0604030504040204" pitchFamily="34" charset="0"/>
              <a:ea typeface="Times New Roman" panose="02020603050405020304" pitchFamily="18" charset="0"/>
              <a:cs typeface="Times New Roman" panose="02020603050405020304" pitchFamily="18" charset="0"/>
            </a:endParaRPr>
          </a:p>
          <a:p>
            <a:pPr algn="just">
              <a:lnSpc>
                <a:spcPct val="150000"/>
              </a:lnSpc>
              <a:spcAft>
                <a:spcPts val="600"/>
              </a:spcAft>
            </a:pPr>
            <a:r>
              <a:rPr lang="fr-FR" dirty="0">
                <a:solidFill>
                  <a:schemeClr val="tx2"/>
                </a:solidFill>
                <a:latin typeface="Verdana" panose="020B0604030504040204" pitchFamily="34" charset="0"/>
                <a:ea typeface="Times New Roman" panose="02020603050405020304" pitchFamily="18" charset="0"/>
                <a:cs typeface="Calibri" panose="020F0502020204030204" pitchFamily="34" charset="0"/>
              </a:rPr>
              <a:t>    </a:t>
            </a:r>
            <a:r>
              <a:rPr lang="fr-FR" sz="1800" dirty="0">
                <a:solidFill>
                  <a:schemeClr val="tx2"/>
                </a:solidFill>
                <a:effectLst/>
                <a:latin typeface="Verdana" panose="020B0604030504040204" pitchFamily="34" charset="0"/>
                <a:ea typeface="Times New Roman" panose="02020603050405020304" pitchFamily="18" charset="0"/>
                <a:cs typeface="Calibri" panose="020F0502020204030204" pitchFamily="34" charset="0"/>
              </a:rPr>
              <a:t>Nicolas Sirven (2007) résume cette idée grâce à l’équation suivante : </a:t>
            </a:r>
            <a:endParaRPr lang="fr-FR" sz="1800" dirty="0">
              <a:solidFill>
                <a:schemeClr val="tx2"/>
              </a:solidFill>
              <a:effectLst/>
              <a:latin typeface="Verdana" panose="020B0604030504040204" pitchFamily="34" charset="0"/>
              <a:ea typeface="Times New Roman" panose="02020603050405020304" pitchFamily="18" charset="0"/>
              <a:cs typeface="Times New Roman" panose="02020603050405020304" pitchFamily="18" charset="0"/>
            </a:endParaRPr>
          </a:p>
          <a:p>
            <a:endParaRPr lang="fr-FR" dirty="0">
              <a:solidFill>
                <a:schemeClr val="tx2"/>
              </a:solidFill>
            </a:endParaRPr>
          </a:p>
        </p:txBody>
      </p:sp>
      <p:pic>
        <p:nvPicPr>
          <p:cNvPr id="5" name="Image 4" descr="equation im4">
            <a:extLst>
              <a:ext uri="{FF2B5EF4-FFF2-40B4-BE49-F238E27FC236}">
                <a16:creationId xmlns:a16="http://schemas.microsoft.com/office/drawing/2014/main" id="{52389032-1ABC-42EE-9726-0D51033F0CE7}"/>
              </a:ext>
            </a:extLst>
          </p:cNvPr>
          <p:cNvPicPr/>
          <p:nvPr/>
        </p:nvPicPr>
        <p:blipFill rotWithShape="1">
          <a:blip r:embed="rId2">
            <a:extLst>
              <a:ext uri="{28A0092B-C50C-407E-A947-70E740481C1C}">
                <a14:useLocalDpi xmlns:a14="http://schemas.microsoft.com/office/drawing/2010/main" val="0"/>
              </a:ext>
            </a:extLst>
          </a:blip>
          <a:srcRect r="13987"/>
          <a:stretch/>
        </p:blipFill>
        <p:spPr bwMode="auto">
          <a:xfrm>
            <a:off x="3872067" y="5194038"/>
            <a:ext cx="5243360" cy="914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9181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C82FB39C-7F42-4952-9938-03BDDB8F7C4D}"/>
              </a:ext>
            </a:extLst>
          </p:cNvPr>
          <p:cNvSpPr>
            <a:spLocks noGrp="1"/>
          </p:cNvSpPr>
          <p:nvPr>
            <p:ph type="title"/>
          </p:nvPr>
        </p:nvSpPr>
        <p:spPr>
          <a:xfrm>
            <a:off x="826853" y="415380"/>
            <a:ext cx="5440180" cy="2663424"/>
          </a:xfrm>
        </p:spPr>
        <p:txBody>
          <a:bodyPr vert="horz" lIns="91440" tIns="45720" rIns="91440" bIns="45720" rtlCol="0" anchor="b">
            <a:noAutofit/>
          </a:bodyPr>
          <a:lstStyle/>
          <a:p>
            <a:pPr>
              <a:lnSpc>
                <a:spcPct val="90000"/>
              </a:lnSpc>
            </a:pPr>
            <a:r>
              <a:rPr lang="fr-FR" sz="1800" dirty="0">
                <a:latin typeface="+mj-lt"/>
                <a:ea typeface="+mj-ea"/>
                <a:cs typeface="+mj-cs"/>
              </a:rPr>
              <a:t>La vulnérabilité une faiblesse … et une force</a:t>
            </a:r>
            <a:br>
              <a:rPr lang="fr-FR" sz="1800" dirty="0">
                <a:latin typeface="+mj-lt"/>
                <a:ea typeface="+mj-ea"/>
                <a:cs typeface="+mj-cs"/>
              </a:rPr>
            </a:br>
            <a:r>
              <a:rPr lang="fr-FR" sz="1800" dirty="0">
                <a:latin typeface="+mj-lt"/>
                <a:ea typeface="+mj-ea"/>
                <a:cs typeface="+mj-cs"/>
              </a:rPr>
              <a:t> </a:t>
            </a:r>
            <a:br>
              <a:rPr lang="fr-FR" sz="1800" dirty="0">
                <a:latin typeface="+mj-lt"/>
                <a:ea typeface="+mj-ea"/>
                <a:cs typeface="+mj-cs"/>
              </a:rPr>
            </a:br>
            <a:r>
              <a:rPr lang="fr-FR" sz="1800" dirty="0">
                <a:solidFill>
                  <a:schemeClr val="tx1"/>
                </a:solidFill>
              </a:rPr>
              <a:t>Un consentement, une capacité à accueillir sa propre fragilité</a:t>
            </a:r>
            <a:br>
              <a:rPr lang="fr-FR" sz="1800" dirty="0">
                <a:solidFill>
                  <a:schemeClr val="tx1"/>
                </a:solidFill>
              </a:rPr>
            </a:br>
            <a:br>
              <a:rPr lang="fr-FR" sz="1800" dirty="0">
                <a:solidFill>
                  <a:schemeClr val="tx1"/>
                </a:solidFill>
              </a:rPr>
            </a:br>
            <a:r>
              <a:rPr lang="fr-FR" sz="1800" dirty="0">
                <a:solidFill>
                  <a:schemeClr val="tx1"/>
                </a:solidFill>
              </a:rPr>
              <a:t>Une forme de sagesse</a:t>
            </a:r>
            <a:br>
              <a:rPr lang="fr-FR" sz="1800" dirty="0">
                <a:solidFill>
                  <a:schemeClr val="tx1"/>
                </a:solidFill>
              </a:rPr>
            </a:br>
            <a:r>
              <a:rPr lang="fr-FR" sz="1800" dirty="0">
                <a:solidFill>
                  <a:schemeClr val="tx1"/>
                </a:solidFill>
              </a:rPr>
              <a:t> </a:t>
            </a:r>
            <a:br>
              <a:rPr lang="fr-FR" sz="1800" dirty="0">
                <a:solidFill>
                  <a:schemeClr val="tx1"/>
                </a:solidFill>
              </a:rPr>
            </a:br>
            <a:r>
              <a:rPr lang="fr-FR" sz="1800" dirty="0">
                <a:solidFill>
                  <a:schemeClr val="tx1"/>
                </a:solidFill>
              </a:rPr>
              <a:t>Vulnérable mais pas incapable</a:t>
            </a:r>
            <a:br>
              <a:rPr lang="fr-FR" sz="1800" dirty="0">
                <a:solidFill>
                  <a:schemeClr val="tx1"/>
                </a:solidFill>
              </a:rPr>
            </a:br>
            <a:endParaRPr lang="fr-FR" sz="1800" dirty="0">
              <a:latin typeface="+mj-lt"/>
              <a:ea typeface="+mj-ea"/>
              <a:cs typeface="+mj-cs"/>
            </a:endParaRPr>
          </a:p>
        </p:txBody>
      </p:sp>
      <p:sp>
        <p:nvSpPr>
          <p:cNvPr id="8" name="Titre 6">
            <a:extLst>
              <a:ext uri="{FF2B5EF4-FFF2-40B4-BE49-F238E27FC236}">
                <a16:creationId xmlns:a16="http://schemas.microsoft.com/office/drawing/2014/main" id="{E0F56038-0E9D-4C8B-B707-09D68CD73E47}"/>
              </a:ext>
            </a:extLst>
          </p:cNvPr>
          <p:cNvSpPr txBox="1">
            <a:spLocks/>
          </p:cNvSpPr>
          <p:nvPr/>
        </p:nvSpPr>
        <p:spPr>
          <a:xfrm>
            <a:off x="901782" y="3511939"/>
            <a:ext cx="4700271" cy="1643527"/>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pPr>
              <a:spcAft>
                <a:spcPts val="600"/>
              </a:spcAft>
            </a:pPr>
            <a:r>
              <a:rPr lang="fr-FR" sz="2800" dirty="0"/>
              <a:t>Il faut porter en soi un chaos pour faire naître une étoile dansante (Nietzsche)</a:t>
            </a:r>
          </a:p>
        </p:txBody>
      </p:sp>
      <p:pic>
        <p:nvPicPr>
          <p:cNvPr id="1026" name="Picture 2" descr="Le Kintsugi est un art japonais de la résilience, qui souligne les cicatrices avec de l’or, et ainsi sublimer des fêlures en beauté">
            <a:extLst>
              <a:ext uri="{FF2B5EF4-FFF2-40B4-BE49-F238E27FC236}">
                <a16:creationId xmlns:a16="http://schemas.microsoft.com/office/drawing/2014/main" id="{18FFFA61-37EF-4B6E-8F03-5C1124C4F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2053" y="1861124"/>
            <a:ext cx="4886325" cy="303847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0273C26D-0F0C-449B-B451-D8A9E336F790}"/>
              </a:ext>
            </a:extLst>
          </p:cNvPr>
          <p:cNvSpPr txBox="1"/>
          <p:nvPr/>
        </p:nvSpPr>
        <p:spPr>
          <a:xfrm>
            <a:off x="5908351" y="5037529"/>
            <a:ext cx="4700271" cy="830997"/>
          </a:xfrm>
          <a:prstGeom prst="rect">
            <a:avLst/>
          </a:prstGeom>
          <a:noFill/>
        </p:spPr>
        <p:txBody>
          <a:bodyPr wrap="square" lIns="91440" tIns="45720" rIns="91440" bIns="45720" anchor="t">
            <a:spAutoFit/>
          </a:bodyPr>
          <a:lstStyle/>
          <a:p>
            <a:pPr algn="ctr"/>
            <a:r>
              <a:rPr lang="fr-FR" sz="1600" b="0" i="0" dirty="0">
                <a:solidFill>
                  <a:srgbClr val="6D6D6D"/>
                </a:solidFill>
                <a:effectLst/>
                <a:latin typeface="Inter var"/>
              </a:rPr>
              <a:t>Le </a:t>
            </a:r>
            <a:r>
              <a:rPr lang="fr-FR" sz="1600" dirty="0" err="1">
                <a:solidFill>
                  <a:srgbClr val="6D6D6D"/>
                </a:solidFill>
                <a:latin typeface="Inter var"/>
              </a:rPr>
              <a:t>Kintsugi</a:t>
            </a:r>
            <a:r>
              <a:rPr lang="fr-FR" sz="1600" b="0" i="0" dirty="0">
                <a:solidFill>
                  <a:srgbClr val="6D6D6D"/>
                </a:solidFill>
                <a:effectLst/>
                <a:latin typeface="Inter var"/>
              </a:rPr>
              <a:t> est un art japonais de la résilience, qui souligne les cicatrices avec de l’or, et ainsi sublime des fêlures en beauté</a:t>
            </a:r>
            <a:endParaRPr lang="fr-FR" sz="1600" dirty="0"/>
          </a:p>
        </p:txBody>
      </p:sp>
    </p:spTree>
    <p:extLst>
      <p:ext uri="{BB962C8B-B14F-4D97-AF65-F5344CB8AC3E}">
        <p14:creationId xmlns:p14="http://schemas.microsoft.com/office/powerpoint/2010/main" val="4157745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6CC37B-1395-429F-A409-30A84159EF71}"/>
              </a:ext>
            </a:extLst>
          </p:cNvPr>
          <p:cNvSpPr>
            <a:spLocks noGrp="1"/>
          </p:cNvSpPr>
          <p:nvPr>
            <p:ph type="title"/>
          </p:nvPr>
        </p:nvSpPr>
        <p:spPr>
          <a:xfrm>
            <a:off x="7869562" y="1671583"/>
            <a:ext cx="4161329" cy="3210033"/>
          </a:xfrm>
        </p:spPr>
        <p:txBody>
          <a:bodyPr vert="horz" lIns="91440" tIns="45720" rIns="91440" bIns="45720" rtlCol="0" anchor="b">
            <a:normAutofit fontScale="90000"/>
          </a:bodyPr>
          <a:lstStyle/>
          <a:p>
            <a:r>
              <a:rPr lang="fr-FR" sz="5000" dirty="0">
                <a:solidFill>
                  <a:schemeClr val="tx1"/>
                </a:solidFill>
                <a:latin typeface="+mj-lt"/>
                <a:ea typeface="+mj-ea"/>
                <a:cs typeface="+mj-cs"/>
              </a:rPr>
              <a:t>Une progression de la vulnérabilité entre 2018 et 2021</a:t>
            </a:r>
          </a:p>
        </p:txBody>
      </p:sp>
      <p:sp>
        <p:nvSpPr>
          <p:cNvPr id="17" name="Freeform: Shape 1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Image 8">
            <a:extLst>
              <a:ext uri="{FF2B5EF4-FFF2-40B4-BE49-F238E27FC236}">
                <a16:creationId xmlns:a16="http://schemas.microsoft.com/office/drawing/2014/main" id="{355B0442-FAF3-4700-B9CC-C66F7BD322E8}"/>
              </a:ext>
            </a:extLst>
          </p:cNvPr>
          <p:cNvPicPr>
            <a:picLocks noChangeAspect="1"/>
          </p:cNvPicPr>
          <p:nvPr/>
        </p:nvPicPr>
        <p:blipFill rotWithShape="1">
          <a:blip r:embed="rId2">
            <a:extLst>
              <a:ext uri="{28A0092B-C50C-407E-A947-70E740481C1C}">
                <a14:useLocalDpi xmlns:a14="http://schemas.microsoft.com/office/drawing/2010/main" val="0"/>
              </a:ext>
            </a:extLst>
          </a:blip>
          <a:srcRect l="9431" r="14473"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AutoShape 2">
            <a:extLst>
              <a:ext uri="{FF2B5EF4-FFF2-40B4-BE49-F238E27FC236}">
                <a16:creationId xmlns:a16="http://schemas.microsoft.com/office/drawing/2014/main" id="{D7ADCFDD-81B5-411C-8339-4E6B70FB701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a:extLst>
              <a:ext uri="{FF2B5EF4-FFF2-40B4-BE49-F238E27FC236}">
                <a16:creationId xmlns:a16="http://schemas.microsoft.com/office/drawing/2014/main" id="{C5454AA9-E481-4069-A051-FB99AF8FEA5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82268079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76C9A46-E4C6-40D7-9A3F-C388AC6594AF}"/>
              </a:ext>
            </a:extLst>
          </p:cNvPr>
          <p:cNvSpPr>
            <a:spLocks noGrp="1"/>
          </p:cNvSpPr>
          <p:nvPr>
            <p:ph type="sldNum" sz="quarter" idx="12"/>
          </p:nvPr>
        </p:nvSpPr>
        <p:spPr>
          <a:xfrm>
            <a:off x="11149119" y="6210110"/>
            <a:ext cx="573660" cy="365125"/>
          </a:xfrm>
        </p:spPr>
        <p:txBody>
          <a:bodyPr/>
          <a:lstStyle/>
          <a:p>
            <a:fld id="{1B657BA9-EC5E-40D7-BBDA-32C61981E3FD}" type="slidenum">
              <a:rPr lang="fr-FR" smtClean="0"/>
              <a:t>24</a:t>
            </a:fld>
            <a:endParaRPr lang="fr-FR"/>
          </a:p>
        </p:txBody>
      </p:sp>
      <p:sp>
        <p:nvSpPr>
          <p:cNvPr id="17" name="Titre 1">
            <a:extLst>
              <a:ext uri="{FF2B5EF4-FFF2-40B4-BE49-F238E27FC236}">
                <a16:creationId xmlns:a16="http://schemas.microsoft.com/office/drawing/2014/main" id="{FA54903A-CE3C-4EEE-B90B-42B2A454BEB5}"/>
              </a:ext>
            </a:extLst>
          </p:cNvPr>
          <p:cNvSpPr txBox="1">
            <a:spLocks/>
          </p:cNvSpPr>
          <p:nvPr/>
        </p:nvSpPr>
        <p:spPr>
          <a:xfrm>
            <a:off x="2883791" y="878619"/>
            <a:ext cx="6946716" cy="786737"/>
          </a:xfrm>
          <a:prstGeom prst="rect">
            <a:avLst/>
          </a:prstGeom>
        </p:spPr>
        <p:txBody>
          <a:bodyPr vert="horz" wrap="square" lIns="91440" tIns="45720" rIns="91440" bIns="45720" rtlCol="0" anchor="ctr">
            <a:norm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1800" b="0" dirty="0">
                <a:solidFill>
                  <a:schemeClr val="tx2">
                    <a:lumMod val="75000"/>
                  </a:schemeClr>
                </a:solidFill>
                <a:latin typeface="+mj-lt"/>
                <a:ea typeface="+mj-ea"/>
                <a:cs typeface="+mj-cs"/>
              </a:rPr>
              <a:t>Des premiers travaux menés en 2018 </a:t>
            </a:r>
          </a:p>
        </p:txBody>
      </p:sp>
      <p:sp>
        <p:nvSpPr>
          <p:cNvPr id="18" name="Titre 5">
            <a:extLst>
              <a:ext uri="{FF2B5EF4-FFF2-40B4-BE49-F238E27FC236}">
                <a16:creationId xmlns:a16="http://schemas.microsoft.com/office/drawing/2014/main" id="{88729CDD-A8CF-4B12-B377-2C5FAF2A48AC}"/>
              </a:ext>
            </a:extLst>
          </p:cNvPr>
          <p:cNvSpPr txBox="1">
            <a:spLocks/>
          </p:cNvSpPr>
          <p:nvPr/>
        </p:nvSpPr>
        <p:spPr>
          <a:xfrm>
            <a:off x="1295958" y="285075"/>
            <a:ext cx="9849393" cy="535531"/>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dirty="0"/>
              <a:t>Observatoire des vulnérabilités</a:t>
            </a:r>
          </a:p>
        </p:txBody>
      </p:sp>
      <p:grpSp>
        <p:nvGrpSpPr>
          <p:cNvPr id="19" name="Groupe 18">
            <a:extLst>
              <a:ext uri="{FF2B5EF4-FFF2-40B4-BE49-F238E27FC236}">
                <a16:creationId xmlns:a16="http://schemas.microsoft.com/office/drawing/2014/main" id="{D0541CDD-6463-416E-B1AD-F5EF80866DA6}"/>
              </a:ext>
            </a:extLst>
          </p:cNvPr>
          <p:cNvGrpSpPr/>
          <p:nvPr/>
        </p:nvGrpSpPr>
        <p:grpSpPr>
          <a:xfrm>
            <a:off x="2654404" y="1966945"/>
            <a:ext cx="1989068" cy="780352"/>
            <a:chOff x="1474127" y="4320880"/>
            <a:chExt cx="3139850" cy="1273787"/>
          </a:xfrm>
        </p:grpSpPr>
        <p:grpSp>
          <p:nvGrpSpPr>
            <p:cNvPr id="20" name="Groupe 19">
              <a:extLst>
                <a:ext uri="{FF2B5EF4-FFF2-40B4-BE49-F238E27FC236}">
                  <a16:creationId xmlns:a16="http://schemas.microsoft.com/office/drawing/2014/main" id="{5A1D959D-CB61-4A98-8245-FE0E4B535B8F}"/>
                </a:ext>
              </a:extLst>
            </p:cNvPr>
            <p:cNvGrpSpPr/>
            <p:nvPr/>
          </p:nvGrpSpPr>
          <p:grpSpPr>
            <a:xfrm>
              <a:off x="1474127" y="4507100"/>
              <a:ext cx="3139850" cy="1087567"/>
              <a:chOff x="1474127" y="4507100"/>
              <a:chExt cx="3139850" cy="1087567"/>
            </a:xfrm>
          </p:grpSpPr>
          <p:sp>
            <p:nvSpPr>
              <p:cNvPr id="40" name="Forme libre : forme 2">
                <a:extLst>
                  <a:ext uri="{FF2B5EF4-FFF2-40B4-BE49-F238E27FC236}">
                    <a16:creationId xmlns:a16="http://schemas.microsoft.com/office/drawing/2014/main" id="{3175817E-AFAE-4E92-9D12-7BB8978996F9}"/>
                  </a:ext>
                </a:extLst>
              </p:cNvPr>
              <p:cNvSpPr/>
              <p:nvPr/>
            </p:nvSpPr>
            <p:spPr>
              <a:xfrm>
                <a:off x="3544884" y="4510386"/>
                <a:ext cx="568173" cy="594396"/>
              </a:xfrm>
              <a:custGeom>
                <a:avLst/>
                <a:gdLst>
                  <a:gd name="connsiteX0" fmla="*/ 3749 w 438513"/>
                  <a:gd name="connsiteY0" fmla="*/ 229879 h 458752"/>
                  <a:gd name="connsiteX1" fmla="*/ 63117 w 438513"/>
                  <a:gd name="connsiteY1" fmla="*/ 67292 h 458752"/>
                  <a:gd name="connsiteX2" fmla="*/ 191298 w 438513"/>
                  <a:gd name="connsiteY2" fmla="*/ 5225 h 458752"/>
                  <a:gd name="connsiteX3" fmla="*/ 361980 w 438513"/>
                  <a:gd name="connsiteY3" fmla="*/ 55148 h 458752"/>
                  <a:gd name="connsiteX4" fmla="*/ 426746 w 438513"/>
                  <a:gd name="connsiteY4" fmla="*/ 164439 h 458752"/>
                  <a:gd name="connsiteX5" fmla="*/ 417301 w 438513"/>
                  <a:gd name="connsiteY5" fmla="*/ 328376 h 458752"/>
                  <a:gd name="connsiteX6" fmla="*/ 230426 w 438513"/>
                  <a:gd name="connsiteY6" fmla="*/ 457232 h 458752"/>
                  <a:gd name="connsiteX7" fmla="*/ 100896 w 438513"/>
                  <a:gd name="connsiteY7" fmla="*/ 424849 h 458752"/>
                  <a:gd name="connsiteX8" fmla="*/ 7796 w 438513"/>
                  <a:gd name="connsiteY8" fmla="*/ 277104 h 458752"/>
                  <a:gd name="connsiteX9" fmla="*/ 3749 w 438513"/>
                  <a:gd name="connsiteY9" fmla="*/ 229879 h 458752"/>
                  <a:gd name="connsiteX10" fmla="*/ 348488 w 438513"/>
                  <a:gd name="connsiteY10" fmla="*/ 230554 h 458752"/>
                  <a:gd name="connsiteX11" fmla="*/ 345115 w 438513"/>
                  <a:gd name="connsiteY11" fmla="*/ 193449 h 458752"/>
                  <a:gd name="connsiteX12" fmla="*/ 326899 w 438513"/>
                  <a:gd name="connsiteY12" fmla="*/ 140827 h 458752"/>
                  <a:gd name="connsiteX13" fmla="*/ 222331 w 438513"/>
                  <a:gd name="connsiteY13" fmla="*/ 80784 h 458752"/>
                  <a:gd name="connsiteX14" fmla="*/ 96848 w 438513"/>
                  <a:gd name="connsiteY14" fmla="*/ 172535 h 458752"/>
                  <a:gd name="connsiteX15" fmla="*/ 96174 w 438513"/>
                  <a:gd name="connsiteY15" fmla="*/ 286549 h 458752"/>
                  <a:gd name="connsiteX16" fmla="*/ 134628 w 438513"/>
                  <a:gd name="connsiteY16" fmla="*/ 351988 h 458752"/>
                  <a:gd name="connsiteX17" fmla="*/ 239871 w 438513"/>
                  <a:gd name="connsiteY17" fmla="*/ 379648 h 458752"/>
                  <a:gd name="connsiteX18" fmla="*/ 326899 w 438513"/>
                  <a:gd name="connsiteY18" fmla="*/ 320955 h 458752"/>
                  <a:gd name="connsiteX19" fmla="*/ 348488 w 438513"/>
                  <a:gd name="connsiteY19" fmla="*/ 230554 h 45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513" h="458752">
                    <a:moveTo>
                      <a:pt x="3749" y="229879"/>
                    </a:moveTo>
                    <a:cubicBezTo>
                      <a:pt x="3749" y="168487"/>
                      <a:pt x="19940" y="113167"/>
                      <a:pt x="63117" y="67292"/>
                    </a:cubicBezTo>
                    <a:cubicBezTo>
                      <a:pt x="97523" y="30187"/>
                      <a:pt x="141374" y="10622"/>
                      <a:pt x="191298" y="5225"/>
                    </a:cubicBezTo>
                    <a:cubicBezTo>
                      <a:pt x="254713" y="-1521"/>
                      <a:pt x="312732" y="11971"/>
                      <a:pt x="361980" y="55148"/>
                    </a:cubicBezTo>
                    <a:cubicBezTo>
                      <a:pt x="395712" y="84158"/>
                      <a:pt x="416626" y="121937"/>
                      <a:pt x="426746" y="164439"/>
                    </a:cubicBezTo>
                    <a:cubicBezTo>
                      <a:pt x="439564" y="219760"/>
                      <a:pt x="438214" y="274405"/>
                      <a:pt x="417301" y="328376"/>
                    </a:cubicBezTo>
                    <a:cubicBezTo>
                      <a:pt x="386942" y="405959"/>
                      <a:pt x="313407" y="455208"/>
                      <a:pt x="230426" y="457232"/>
                    </a:cubicBezTo>
                    <a:cubicBezTo>
                      <a:pt x="183876" y="458581"/>
                      <a:pt x="140025" y="450485"/>
                      <a:pt x="100896" y="424849"/>
                    </a:cubicBezTo>
                    <a:cubicBezTo>
                      <a:pt x="46925" y="390443"/>
                      <a:pt x="18591" y="339170"/>
                      <a:pt x="7796" y="277104"/>
                    </a:cubicBezTo>
                    <a:cubicBezTo>
                      <a:pt x="4423" y="261587"/>
                      <a:pt x="3074" y="246070"/>
                      <a:pt x="3749" y="229879"/>
                    </a:cubicBezTo>
                    <a:close/>
                    <a:moveTo>
                      <a:pt x="348488" y="230554"/>
                    </a:moveTo>
                    <a:cubicBezTo>
                      <a:pt x="348488" y="218410"/>
                      <a:pt x="347138" y="205592"/>
                      <a:pt x="345115" y="193449"/>
                    </a:cubicBezTo>
                    <a:cubicBezTo>
                      <a:pt x="341741" y="175234"/>
                      <a:pt x="336344" y="157018"/>
                      <a:pt x="326899" y="140827"/>
                    </a:cubicBezTo>
                    <a:cubicBezTo>
                      <a:pt x="303962" y="99674"/>
                      <a:pt x="268206" y="81459"/>
                      <a:pt x="222331" y="80784"/>
                    </a:cubicBezTo>
                    <a:cubicBezTo>
                      <a:pt x="159590" y="79435"/>
                      <a:pt x="113714" y="112492"/>
                      <a:pt x="96848" y="172535"/>
                    </a:cubicBezTo>
                    <a:cubicBezTo>
                      <a:pt x="86054" y="210315"/>
                      <a:pt x="86054" y="248769"/>
                      <a:pt x="96174" y="286549"/>
                    </a:cubicBezTo>
                    <a:cubicBezTo>
                      <a:pt x="102920" y="311510"/>
                      <a:pt x="115064" y="334448"/>
                      <a:pt x="134628" y="351988"/>
                    </a:cubicBezTo>
                    <a:cubicBezTo>
                      <a:pt x="164987" y="378974"/>
                      <a:pt x="201417" y="384371"/>
                      <a:pt x="239871" y="379648"/>
                    </a:cubicBezTo>
                    <a:cubicBezTo>
                      <a:pt x="278326" y="374926"/>
                      <a:pt x="308010" y="354687"/>
                      <a:pt x="326899" y="320955"/>
                    </a:cubicBezTo>
                    <a:cubicBezTo>
                      <a:pt x="343765" y="292620"/>
                      <a:pt x="348488" y="262262"/>
                      <a:pt x="348488" y="230554"/>
                    </a:cubicBezTo>
                    <a:close/>
                  </a:path>
                </a:pathLst>
              </a:custGeom>
              <a:solidFill>
                <a:srgbClr val="020202"/>
              </a:solidFill>
              <a:ln w="6739" cap="flat">
                <a:noFill/>
                <a:prstDash val="solid"/>
                <a:miter/>
              </a:ln>
            </p:spPr>
            <p:txBody>
              <a:bodyPr rtlCol="0" anchor="ctr"/>
              <a:lstStyle/>
              <a:p>
                <a:pPr algn="ctr"/>
                <a:endParaRPr lang="fr-FR"/>
              </a:p>
            </p:txBody>
          </p:sp>
          <p:sp>
            <p:nvSpPr>
              <p:cNvPr id="41" name="Forme libre : forme 4">
                <a:extLst>
                  <a:ext uri="{FF2B5EF4-FFF2-40B4-BE49-F238E27FC236}">
                    <a16:creationId xmlns:a16="http://schemas.microsoft.com/office/drawing/2014/main" id="{D8327BA7-96A3-4A91-91D7-D0C5D2403461}"/>
                  </a:ext>
                </a:extLst>
              </p:cNvPr>
              <p:cNvSpPr/>
              <p:nvPr/>
            </p:nvSpPr>
            <p:spPr>
              <a:xfrm>
                <a:off x="2984797" y="4524755"/>
                <a:ext cx="498244" cy="568173"/>
              </a:xfrm>
              <a:custGeom>
                <a:avLst/>
                <a:gdLst>
                  <a:gd name="connsiteX0" fmla="*/ 3580 w 384542"/>
                  <a:gd name="connsiteY0" fmla="*/ 222162 h 438513"/>
                  <a:gd name="connsiteX1" fmla="*/ 3580 w 384542"/>
                  <a:gd name="connsiteY1" fmla="*/ 11676 h 438513"/>
                  <a:gd name="connsiteX2" fmla="*/ 12350 w 384542"/>
                  <a:gd name="connsiteY2" fmla="*/ 3580 h 438513"/>
                  <a:gd name="connsiteX3" fmla="*/ 176287 w 384542"/>
                  <a:gd name="connsiteY3" fmla="*/ 3580 h 438513"/>
                  <a:gd name="connsiteX4" fmla="*/ 384749 w 384542"/>
                  <a:gd name="connsiteY4" fmla="*/ 207320 h 438513"/>
                  <a:gd name="connsiteX5" fmla="*/ 364510 w 384542"/>
                  <a:gd name="connsiteY5" fmla="*/ 324032 h 438513"/>
                  <a:gd name="connsiteX6" fmla="*/ 212042 w 384542"/>
                  <a:gd name="connsiteY6" fmla="*/ 437371 h 438513"/>
                  <a:gd name="connsiteX7" fmla="*/ 170890 w 384542"/>
                  <a:gd name="connsiteY7" fmla="*/ 440744 h 438513"/>
                  <a:gd name="connsiteX8" fmla="*/ 13699 w 384542"/>
                  <a:gd name="connsiteY8" fmla="*/ 441419 h 438513"/>
                  <a:gd name="connsiteX9" fmla="*/ 4929 w 384542"/>
                  <a:gd name="connsiteY9" fmla="*/ 432649 h 438513"/>
                  <a:gd name="connsiteX10" fmla="*/ 4929 w 384542"/>
                  <a:gd name="connsiteY10" fmla="*/ 222162 h 438513"/>
                  <a:gd name="connsiteX11" fmla="*/ 3580 w 384542"/>
                  <a:gd name="connsiteY11" fmla="*/ 222162 h 438513"/>
                  <a:gd name="connsiteX12" fmla="*/ 135809 w 384542"/>
                  <a:gd name="connsiteY12" fmla="*/ 79814 h 438513"/>
                  <a:gd name="connsiteX13" fmla="*/ 91283 w 384542"/>
                  <a:gd name="connsiteY13" fmla="*/ 79814 h 438513"/>
                  <a:gd name="connsiteX14" fmla="*/ 83187 w 384542"/>
                  <a:gd name="connsiteY14" fmla="*/ 87909 h 438513"/>
                  <a:gd name="connsiteX15" fmla="*/ 84536 w 384542"/>
                  <a:gd name="connsiteY15" fmla="*/ 355740 h 438513"/>
                  <a:gd name="connsiteX16" fmla="*/ 84536 w 384542"/>
                  <a:gd name="connsiteY16" fmla="*/ 359788 h 438513"/>
                  <a:gd name="connsiteX17" fmla="*/ 89259 w 384542"/>
                  <a:gd name="connsiteY17" fmla="*/ 364510 h 438513"/>
                  <a:gd name="connsiteX18" fmla="*/ 191803 w 384542"/>
                  <a:gd name="connsiteY18" fmla="*/ 362487 h 438513"/>
                  <a:gd name="connsiteX19" fmla="*/ 286927 w 384542"/>
                  <a:gd name="connsiteY19" fmla="*/ 289626 h 438513"/>
                  <a:gd name="connsiteX20" fmla="*/ 286252 w 384542"/>
                  <a:gd name="connsiteY20" fmla="*/ 153349 h 438513"/>
                  <a:gd name="connsiteX21" fmla="*/ 199899 w 384542"/>
                  <a:gd name="connsiteY21" fmla="*/ 82512 h 438513"/>
                  <a:gd name="connsiteX22" fmla="*/ 135809 w 384542"/>
                  <a:gd name="connsiteY22" fmla="*/ 79814 h 4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4542" h="438513">
                    <a:moveTo>
                      <a:pt x="3580" y="222162"/>
                    </a:moveTo>
                    <a:cubicBezTo>
                      <a:pt x="3580" y="152000"/>
                      <a:pt x="3580" y="81838"/>
                      <a:pt x="3580" y="11676"/>
                    </a:cubicBezTo>
                    <a:cubicBezTo>
                      <a:pt x="3580" y="4929"/>
                      <a:pt x="5604" y="3580"/>
                      <a:pt x="12350" y="3580"/>
                    </a:cubicBezTo>
                    <a:cubicBezTo>
                      <a:pt x="66996" y="3580"/>
                      <a:pt x="121641" y="3580"/>
                      <a:pt x="176287" y="3580"/>
                    </a:cubicBezTo>
                    <a:cubicBezTo>
                      <a:pt x="294348" y="3580"/>
                      <a:pt x="381376" y="89259"/>
                      <a:pt x="384749" y="207320"/>
                    </a:cubicBezTo>
                    <a:cubicBezTo>
                      <a:pt x="386099" y="247798"/>
                      <a:pt x="382051" y="286927"/>
                      <a:pt x="364510" y="324032"/>
                    </a:cubicBezTo>
                    <a:cubicBezTo>
                      <a:pt x="334152" y="389472"/>
                      <a:pt x="281530" y="424553"/>
                      <a:pt x="212042" y="437371"/>
                    </a:cubicBezTo>
                    <a:cubicBezTo>
                      <a:pt x="198550" y="440070"/>
                      <a:pt x="185057" y="440744"/>
                      <a:pt x="170890" y="440744"/>
                    </a:cubicBezTo>
                    <a:cubicBezTo>
                      <a:pt x="118268" y="440744"/>
                      <a:pt x="66321" y="440744"/>
                      <a:pt x="13699" y="441419"/>
                    </a:cubicBezTo>
                    <a:cubicBezTo>
                      <a:pt x="6953" y="441419"/>
                      <a:pt x="4929" y="440070"/>
                      <a:pt x="4929" y="432649"/>
                    </a:cubicBezTo>
                    <a:cubicBezTo>
                      <a:pt x="4929" y="362487"/>
                      <a:pt x="4929" y="292324"/>
                      <a:pt x="4929" y="222162"/>
                    </a:cubicBezTo>
                    <a:cubicBezTo>
                      <a:pt x="4929" y="222162"/>
                      <a:pt x="4254" y="222162"/>
                      <a:pt x="3580" y="222162"/>
                    </a:cubicBezTo>
                    <a:close/>
                    <a:moveTo>
                      <a:pt x="135809" y="79814"/>
                    </a:moveTo>
                    <a:cubicBezTo>
                      <a:pt x="120967" y="79814"/>
                      <a:pt x="106125" y="80488"/>
                      <a:pt x="91283" y="79814"/>
                    </a:cubicBezTo>
                    <a:cubicBezTo>
                      <a:pt x="84536" y="79814"/>
                      <a:pt x="82512" y="81163"/>
                      <a:pt x="83187" y="87909"/>
                    </a:cubicBezTo>
                    <a:cubicBezTo>
                      <a:pt x="83862" y="176962"/>
                      <a:pt x="83862" y="266688"/>
                      <a:pt x="84536" y="355740"/>
                    </a:cubicBezTo>
                    <a:cubicBezTo>
                      <a:pt x="84536" y="357089"/>
                      <a:pt x="84536" y="358439"/>
                      <a:pt x="84536" y="359788"/>
                    </a:cubicBezTo>
                    <a:cubicBezTo>
                      <a:pt x="84536" y="363161"/>
                      <a:pt x="85885" y="364510"/>
                      <a:pt x="89259" y="364510"/>
                    </a:cubicBezTo>
                    <a:cubicBezTo>
                      <a:pt x="123665" y="363836"/>
                      <a:pt x="158072" y="366534"/>
                      <a:pt x="191803" y="362487"/>
                    </a:cubicBezTo>
                    <a:cubicBezTo>
                      <a:pt x="237679" y="357089"/>
                      <a:pt x="270736" y="333477"/>
                      <a:pt x="286927" y="289626"/>
                    </a:cubicBezTo>
                    <a:cubicBezTo>
                      <a:pt x="303793" y="244425"/>
                      <a:pt x="303118" y="198550"/>
                      <a:pt x="286252" y="153349"/>
                    </a:cubicBezTo>
                    <a:cubicBezTo>
                      <a:pt x="271410" y="113546"/>
                      <a:pt x="241727" y="89933"/>
                      <a:pt x="199899" y="82512"/>
                    </a:cubicBezTo>
                    <a:cubicBezTo>
                      <a:pt x="178985" y="78465"/>
                      <a:pt x="157397" y="79814"/>
                      <a:pt x="135809" y="79814"/>
                    </a:cubicBezTo>
                    <a:close/>
                  </a:path>
                </a:pathLst>
              </a:custGeom>
              <a:solidFill>
                <a:srgbClr val="020202"/>
              </a:solidFill>
              <a:ln w="6739" cap="flat">
                <a:noFill/>
                <a:prstDash val="solid"/>
                <a:miter/>
              </a:ln>
            </p:spPr>
            <p:txBody>
              <a:bodyPr rtlCol="0" anchor="ctr"/>
              <a:lstStyle/>
              <a:p>
                <a:pPr algn="ctr"/>
                <a:endParaRPr lang="fr-FR"/>
              </a:p>
            </p:txBody>
          </p:sp>
          <p:sp>
            <p:nvSpPr>
              <p:cNvPr id="42" name="Forme libre : forme 15">
                <a:extLst>
                  <a:ext uri="{FF2B5EF4-FFF2-40B4-BE49-F238E27FC236}">
                    <a16:creationId xmlns:a16="http://schemas.microsoft.com/office/drawing/2014/main" id="{49B33817-9DBB-404C-A14C-7B21FD7DC484}"/>
                  </a:ext>
                </a:extLst>
              </p:cNvPr>
              <p:cNvSpPr/>
              <p:nvPr/>
            </p:nvSpPr>
            <p:spPr>
              <a:xfrm>
                <a:off x="4168181" y="4507100"/>
                <a:ext cx="445796" cy="594396"/>
              </a:xfrm>
              <a:custGeom>
                <a:avLst/>
                <a:gdLst>
                  <a:gd name="connsiteX0" fmla="*/ 239153 w 344064"/>
                  <a:gd name="connsiteY0" fmla="*/ 457743 h 458752"/>
                  <a:gd name="connsiteX1" fmla="*/ 73867 w 344064"/>
                  <a:gd name="connsiteY1" fmla="*/ 404447 h 458752"/>
                  <a:gd name="connsiteX2" fmla="*/ 8428 w 344064"/>
                  <a:gd name="connsiteY2" fmla="*/ 282338 h 458752"/>
                  <a:gd name="connsiteX3" fmla="*/ 27317 w 344064"/>
                  <a:gd name="connsiteY3" fmla="*/ 121774 h 458752"/>
                  <a:gd name="connsiteX4" fmla="*/ 191254 w 344064"/>
                  <a:gd name="connsiteY4" fmla="*/ 5737 h 458752"/>
                  <a:gd name="connsiteX5" fmla="*/ 337650 w 344064"/>
                  <a:gd name="connsiteY5" fmla="*/ 25976 h 458752"/>
                  <a:gd name="connsiteX6" fmla="*/ 343722 w 344064"/>
                  <a:gd name="connsiteY6" fmla="*/ 36770 h 458752"/>
                  <a:gd name="connsiteX7" fmla="*/ 336301 w 344064"/>
                  <a:gd name="connsiteY7" fmla="*/ 99511 h 458752"/>
                  <a:gd name="connsiteX8" fmla="*/ 329554 w 344064"/>
                  <a:gd name="connsiteY8" fmla="*/ 103559 h 458752"/>
                  <a:gd name="connsiteX9" fmla="*/ 236455 w 344064"/>
                  <a:gd name="connsiteY9" fmla="*/ 81296 h 458752"/>
                  <a:gd name="connsiteX10" fmla="*/ 94106 w 344064"/>
                  <a:gd name="connsiteY10" fmla="*/ 185865 h 458752"/>
                  <a:gd name="connsiteX11" fmla="*/ 104226 w 344064"/>
                  <a:gd name="connsiteY11" fmla="*/ 307974 h 458752"/>
                  <a:gd name="connsiteX12" fmla="*/ 214866 w 344064"/>
                  <a:gd name="connsiteY12" fmla="*/ 380835 h 458752"/>
                  <a:gd name="connsiteX13" fmla="*/ 328880 w 344064"/>
                  <a:gd name="connsiteY13" fmla="*/ 357897 h 458752"/>
                  <a:gd name="connsiteX14" fmla="*/ 337650 w 344064"/>
                  <a:gd name="connsiteY14" fmla="*/ 363294 h 458752"/>
                  <a:gd name="connsiteX15" fmla="*/ 345071 w 344064"/>
                  <a:gd name="connsiteY15" fmla="*/ 424012 h 458752"/>
                  <a:gd name="connsiteX16" fmla="*/ 338999 w 344064"/>
                  <a:gd name="connsiteY16" fmla="*/ 434806 h 458752"/>
                  <a:gd name="connsiteX17" fmla="*/ 239153 w 344064"/>
                  <a:gd name="connsiteY17" fmla="*/ 457743 h 45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064" h="458752">
                    <a:moveTo>
                      <a:pt x="239153" y="457743"/>
                    </a:moveTo>
                    <a:cubicBezTo>
                      <a:pt x="166292" y="458418"/>
                      <a:pt x="115695" y="442901"/>
                      <a:pt x="73867" y="404447"/>
                    </a:cubicBezTo>
                    <a:cubicBezTo>
                      <a:pt x="37437" y="371390"/>
                      <a:pt x="16523" y="330237"/>
                      <a:pt x="8428" y="282338"/>
                    </a:cubicBezTo>
                    <a:cubicBezTo>
                      <a:pt x="-1017" y="227018"/>
                      <a:pt x="2356" y="173047"/>
                      <a:pt x="27317" y="121774"/>
                    </a:cubicBezTo>
                    <a:cubicBezTo>
                      <a:pt x="60375" y="52962"/>
                      <a:pt x="116369" y="15182"/>
                      <a:pt x="191254" y="5737"/>
                    </a:cubicBezTo>
                    <a:cubicBezTo>
                      <a:pt x="241852" y="-335"/>
                      <a:pt x="290426" y="6412"/>
                      <a:pt x="337650" y="25976"/>
                    </a:cubicBezTo>
                    <a:cubicBezTo>
                      <a:pt x="343047" y="28000"/>
                      <a:pt x="344396" y="30699"/>
                      <a:pt x="343722" y="36770"/>
                    </a:cubicBezTo>
                    <a:cubicBezTo>
                      <a:pt x="341023" y="57684"/>
                      <a:pt x="338325" y="78598"/>
                      <a:pt x="336301" y="99511"/>
                    </a:cubicBezTo>
                    <a:cubicBezTo>
                      <a:pt x="335626" y="104909"/>
                      <a:pt x="334277" y="105583"/>
                      <a:pt x="329554" y="103559"/>
                    </a:cubicBezTo>
                    <a:cubicBezTo>
                      <a:pt x="299196" y="93440"/>
                      <a:pt x="268162" y="84669"/>
                      <a:pt x="236455" y="81296"/>
                    </a:cubicBezTo>
                    <a:cubicBezTo>
                      <a:pt x="162245" y="73875"/>
                      <a:pt x="108948" y="113004"/>
                      <a:pt x="94106" y="185865"/>
                    </a:cubicBezTo>
                    <a:cubicBezTo>
                      <a:pt x="86011" y="227692"/>
                      <a:pt x="87360" y="268845"/>
                      <a:pt x="104226" y="307974"/>
                    </a:cubicBezTo>
                    <a:cubicBezTo>
                      <a:pt x="125140" y="355873"/>
                      <a:pt x="163594" y="378811"/>
                      <a:pt x="214866" y="380835"/>
                    </a:cubicBezTo>
                    <a:cubicBezTo>
                      <a:pt x="254670" y="382184"/>
                      <a:pt x="291775" y="370715"/>
                      <a:pt x="328880" y="357897"/>
                    </a:cubicBezTo>
                    <a:cubicBezTo>
                      <a:pt x="335626" y="355199"/>
                      <a:pt x="336975" y="356548"/>
                      <a:pt x="337650" y="363294"/>
                    </a:cubicBezTo>
                    <a:cubicBezTo>
                      <a:pt x="339674" y="383533"/>
                      <a:pt x="342372" y="403773"/>
                      <a:pt x="345071" y="424012"/>
                    </a:cubicBezTo>
                    <a:cubicBezTo>
                      <a:pt x="345746" y="430083"/>
                      <a:pt x="343722" y="432107"/>
                      <a:pt x="338999" y="434806"/>
                    </a:cubicBezTo>
                    <a:cubicBezTo>
                      <a:pt x="301894" y="451672"/>
                      <a:pt x="262765" y="457743"/>
                      <a:pt x="239153" y="457743"/>
                    </a:cubicBezTo>
                    <a:close/>
                  </a:path>
                </a:pathLst>
              </a:custGeom>
              <a:solidFill>
                <a:srgbClr val="020202"/>
              </a:solidFill>
              <a:ln w="6739" cap="flat">
                <a:noFill/>
                <a:prstDash val="solid"/>
                <a:miter/>
              </a:ln>
            </p:spPr>
            <p:txBody>
              <a:bodyPr rtlCol="0" anchor="ctr"/>
              <a:lstStyle/>
              <a:p>
                <a:pPr algn="ctr"/>
                <a:endParaRPr lang="fr-FR"/>
              </a:p>
            </p:txBody>
          </p:sp>
          <p:sp>
            <p:nvSpPr>
              <p:cNvPr id="43" name="Forme libre : forme 16">
                <a:extLst>
                  <a:ext uri="{FF2B5EF4-FFF2-40B4-BE49-F238E27FC236}">
                    <a16:creationId xmlns:a16="http://schemas.microsoft.com/office/drawing/2014/main" id="{D8DF9EB7-15B5-4895-A807-96E3122C1C7A}"/>
                  </a:ext>
                </a:extLst>
              </p:cNvPr>
              <p:cNvSpPr/>
              <p:nvPr/>
            </p:nvSpPr>
            <p:spPr>
              <a:xfrm>
                <a:off x="1479883" y="4520385"/>
                <a:ext cx="445796" cy="594396"/>
              </a:xfrm>
              <a:custGeom>
                <a:avLst/>
                <a:gdLst>
                  <a:gd name="connsiteX0" fmla="*/ 224624 w 344064"/>
                  <a:gd name="connsiteY0" fmla="*/ 3580 h 458752"/>
                  <a:gd name="connsiteX1" fmla="*/ 336613 w 344064"/>
                  <a:gd name="connsiteY1" fmla="*/ 24494 h 458752"/>
                  <a:gd name="connsiteX2" fmla="*/ 344034 w 344064"/>
                  <a:gd name="connsiteY2" fmla="*/ 36637 h 458752"/>
                  <a:gd name="connsiteX3" fmla="*/ 337288 w 344064"/>
                  <a:gd name="connsiteY3" fmla="*/ 98029 h 458752"/>
                  <a:gd name="connsiteX4" fmla="*/ 329867 w 344064"/>
                  <a:gd name="connsiteY4" fmla="*/ 102751 h 458752"/>
                  <a:gd name="connsiteX5" fmla="*/ 236093 w 344064"/>
                  <a:gd name="connsiteY5" fmla="*/ 80488 h 458752"/>
                  <a:gd name="connsiteX6" fmla="*/ 126127 w 344064"/>
                  <a:gd name="connsiteY6" fmla="*/ 118268 h 458752"/>
                  <a:gd name="connsiteX7" fmla="*/ 91721 w 344064"/>
                  <a:gd name="connsiteY7" fmla="*/ 197201 h 458752"/>
                  <a:gd name="connsiteX8" fmla="*/ 103864 w 344064"/>
                  <a:gd name="connsiteY8" fmla="*/ 307166 h 458752"/>
                  <a:gd name="connsiteX9" fmla="*/ 215179 w 344064"/>
                  <a:gd name="connsiteY9" fmla="*/ 380027 h 458752"/>
                  <a:gd name="connsiteX10" fmla="*/ 327169 w 344064"/>
                  <a:gd name="connsiteY10" fmla="*/ 357089 h 458752"/>
                  <a:gd name="connsiteX11" fmla="*/ 337288 w 344064"/>
                  <a:gd name="connsiteY11" fmla="*/ 363161 h 458752"/>
                  <a:gd name="connsiteX12" fmla="*/ 344709 w 344064"/>
                  <a:gd name="connsiteY12" fmla="*/ 423879 h 458752"/>
                  <a:gd name="connsiteX13" fmla="*/ 340661 w 344064"/>
                  <a:gd name="connsiteY13" fmla="*/ 431974 h 458752"/>
                  <a:gd name="connsiteX14" fmla="*/ 122079 w 344064"/>
                  <a:gd name="connsiteY14" fmla="*/ 434673 h 458752"/>
                  <a:gd name="connsiteX15" fmla="*/ 10764 w 344064"/>
                  <a:gd name="connsiteY15" fmla="*/ 289626 h 458752"/>
                  <a:gd name="connsiteX16" fmla="*/ 31678 w 344064"/>
                  <a:gd name="connsiteY16" fmla="*/ 112196 h 458752"/>
                  <a:gd name="connsiteX17" fmla="*/ 188868 w 344064"/>
                  <a:gd name="connsiteY17" fmla="*/ 5604 h 458752"/>
                  <a:gd name="connsiteX18" fmla="*/ 206409 w 344064"/>
                  <a:gd name="connsiteY18" fmla="*/ 4255 h 458752"/>
                  <a:gd name="connsiteX19" fmla="*/ 224624 w 344064"/>
                  <a:gd name="connsiteY19" fmla="*/ 3580 h 45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064" h="458752">
                    <a:moveTo>
                      <a:pt x="224624" y="3580"/>
                    </a:moveTo>
                    <a:cubicBezTo>
                      <a:pt x="263078" y="3580"/>
                      <a:pt x="300858" y="9652"/>
                      <a:pt x="336613" y="24494"/>
                    </a:cubicBezTo>
                    <a:cubicBezTo>
                      <a:pt x="342685" y="27192"/>
                      <a:pt x="344709" y="29891"/>
                      <a:pt x="344034" y="36637"/>
                    </a:cubicBezTo>
                    <a:cubicBezTo>
                      <a:pt x="341336" y="56876"/>
                      <a:pt x="339312" y="77115"/>
                      <a:pt x="337288" y="98029"/>
                    </a:cubicBezTo>
                    <a:cubicBezTo>
                      <a:pt x="336613" y="104101"/>
                      <a:pt x="335264" y="104101"/>
                      <a:pt x="329867" y="102751"/>
                    </a:cubicBezTo>
                    <a:cubicBezTo>
                      <a:pt x="299508" y="91957"/>
                      <a:pt x="268475" y="83187"/>
                      <a:pt x="236093" y="80488"/>
                    </a:cubicBezTo>
                    <a:cubicBezTo>
                      <a:pt x="194265" y="77115"/>
                      <a:pt x="155811" y="85886"/>
                      <a:pt x="126127" y="118268"/>
                    </a:cubicBezTo>
                    <a:cubicBezTo>
                      <a:pt x="105213" y="140531"/>
                      <a:pt x="95768" y="167517"/>
                      <a:pt x="91721" y="197201"/>
                    </a:cubicBezTo>
                    <a:cubicBezTo>
                      <a:pt x="86998" y="234980"/>
                      <a:pt x="88347" y="272085"/>
                      <a:pt x="103864" y="307166"/>
                    </a:cubicBezTo>
                    <a:cubicBezTo>
                      <a:pt x="124778" y="355066"/>
                      <a:pt x="163232" y="378678"/>
                      <a:pt x="215179" y="380027"/>
                    </a:cubicBezTo>
                    <a:cubicBezTo>
                      <a:pt x="254308" y="381376"/>
                      <a:pt x="290738" y="369908"/>
                      <a:pt x="327169" y="357089"/>
                    </a:cubicBezTo>
                    <a:cubicBezTo>
                      <a:pt x="335939" y="353716"/>
                      <a:pt x="336613" y="353716"/>
                      <a:pt x="337288" y="363161"/>
                    </a:cubicBezTo>
                    <a:cubicBezTo>
                      <a:pt x="339987" y="383400"/>
                      <a:pt x="342011" y="403639"/>
                      <a:pt x="344709" y="423879"/>
                    </a:cubicBezTo>
                    <a:cubicBezTo>
                      <a:pt x="345384" y="427252"/>
                      <a:pt x="345384" y="430625"/>
                      <a:pt x="340661" y="431974"/>
                    </a:cubicBezTo>
                    <a:cubicBezTo>
                      <a:pt x="269150" y="462333"/>
                      <a:pt x="194940" y="469079"/>
                      <a:pt x="122079" y="434673"/>
                    </a:cubicBezTo>
                    <a:cubicBezTo>
                      <a:pt x="60013" y="406338"/>
                      <a:pt x="24932" y="355066"/>
                      <a:pt x="10764" y="289626"/>
                    </a:cubicBezTo>
                    <a:cubicBezTo>
                      <a:pt x="-2729" y="228234"/>
                      <a:pt x="1994" y="168191"/>
                      <a:pt x="31678" y="112196"/>
                    </a:cubicBezTo>
                    <a:cubicBezTo>
                      <a:pt x="65410" y="49455"/>
                      <a:pt x="118706" y="15049"/>
                      <a:pt x="188868" y="5604"/>
                    </a:cubicBezTo>
                    <a:cubicBezTo>
                      <a:pt x="194940" y="4929"/>
                      <a:pt x="200337" y="4255"/>
                      <a:pt x="206409" y="4255"/>
                    </a:cubicBezTo>
                    <a:cubicBezTo>
                      <a:pt x="213155" y="3580"/>
                      <a:pt x="218552" y="3580"/>
                      <a:pt x="224624" y="3580"/>
                    </a:cubicBezTo>
                    <a:close/>
                  </a:path>
                </a:pathLst>
              </a:custGeom>
              <a:solidFill>
                <a:srgbClr val="020202"/>
              </a:solidFill>
              <a:ln w="6739" cap="flat">
                <a:noFill/>
                <a:prstDash val="solid"/>
                <a:miter/>
              </a:ln>
            </p:spPr>
            <p:txBody>
              <a:bodyPr rtlCol="0" anchor="ctr"/>
              <a:lstStyle/>
              <a:p>
                <a:pPr algn="ctr"/>
                <a:endParaRPr lang="fr-FR"/>
              </a:p>
            </p:txBody>
          </p:sp>
          <p:sp>
            <p:nvSpPr>
              <p:cNvPr id="44" name="Forme libre : forme 18">
                <a:extLst>
                  <a:ext uri="{FF2B5EF4-FFF2-40B4-BE49-F238E27FC236}">
                    <a16:creationId xmlns:a16="http://schemas.microsoft.com/office/drawing/2014/main" id="{DFABC898-9DB6-4F5A-8EC0-6450D932028B}"/>
                  </a:ext>
                </a:extLst>
              </p:cNvPr>
              <p:cNvSpPr/>
              <p:nvPr/>
            </p:nvSpPr>
            <p:spPr>
              <a:xfrm>
                <a:off x="3802309" y="5462997"/>
                <a:ext cx="96152" cy="122375"/>
              </a:xfrm>
              <a:custGeom>
                <a:avLst/>
                <a:gdLst>
                  <a:gd name="connsiteX0" fmla="*/ 73573 w 74209"/>
                  <a:gd name="connsiteY0" fmla="*/ 47859 h 94449"/>
                  <a:gd name="connsiteX1" fmla="*/ 73573 w 74209"/>
                  <a:gd name="connsiteY1" fmla="*/ 82940 h 94449"/>
                  <a:gd name="connsiteX2" fmla="*/ 71549 w 74209"/>
                  <a:gd name="connsiteY2" fmla="*/ 91036 h 94449"/>
                  <a:gd name="connsiteX3" fmla="*/ 58057 w 74209"/>
                  <a:gd name="connsiteY3" fmla="*/ 86988 h 94449"/>
                  <a:gd name="connsiteX4" fmla="*/ 37143 w 74209"/>
                  <a:gd name="connsiteY4" fmla="*/ 55280 h 94449"/>
                  <a:gd name="connsiteX5" fmla="*/ 23650 w 74209"/>
                  <a:gd name="connsiteY5" fmla="*/ 35041 h 94449"/>
                  <a:gd name="connsiteX6" fmla="*/ 20277 w 74209"/>
                  <a:gd name="connsiteY6" fmla="*/ 32342 h 94449"/>
                  <a:gd name="connsiteX7" fmla="*/ 19603 w 74209"/>
                  <a:gd name="connsiteY7" fmla="*/ 36390 h 94449"/>
                  <a:gd name="connsiteX8" fmla="*/ 19603 w 74209"/>
                  <a:gd name="connsiteY8" fmla="*/ 85638 h 94449"/>
                  <a:gd name="connsiteX9" fmla="*/ 11507 w 74209"/>
                  <a:gd name="connsiteY9" fmla="*/ 91710 h 94449"/>
                  <a:gd name="connsiteX10" fmla="*/ 4086 w 74209"/>
                  <a:gd name="connsiteY10" fmla="*/ 85638 h 94449"/>
                  <a:gd name="connsiteX11" fmla="*/ 4086 w 74209"/>
                  <a:gd name="connsiteY11" fmla="*/ 12778 h 94449"/>
                  <a:gd name="connsiteX12" fmla="*/ 6110 w 74209"/>
                  <a:gd name="connsiteY12" fmla="*/ 4682 h 94449"/>
                  <a:gd name="connsiteX13" fmla="*/ 21626 w 74209"/>
                  <a:gd name="connsiteY13" fmla="*/ 8055 h 94449"/>
                  <a:gd name="connsiteX14" fmla="*/ 52660 w 74209"/>
                  <a:gd name="connsiteY14" fmla="*/ 55280 h 94449"/>
                  <a:gd name="connsiteX15" fmla="*/ 56708 w 74209"/>
                  <a:gd name="connsiteY15" fmla="*/ 59328 h 94449"/>
                  <a:gd name="connsiteX16" fmla="*/ 58057 w 74209"/>
                  <a:gd name="connsiteY16" fmla="*/ 53931 h 94449"/>
                  <a:gd name="connsiteX17" fmla="*/ 58057 w 74209"/>
                  <a:gd name="connsiteY17" fmla="*/ 10079 h 94449"/>
                  <a:gd name="connsiteX18" fmla="*/ 66152 w 74209"/>
                  <a:gd name="connsiteY18" fmla="*/ 4007 h 94449"/>
                  <a:gd name="connsiteX19" fmla="*/ 73573 w 74209"/>
                  <a:gd name="connsiteY19" fmla="*/ 10079 h 94449"/>
                  <a:gd name="connsiteX20" fmla="*/ 73573 w 74209"/>
                  <a:gd name="connsiteY20" fmla="*/ 47859 h 94449"/>
                  <a:gd name="connsiteX21" fmla="*/ 73573 w 74209"/>
                  <a:gd name="connsiteY21" fmla="*/ 47859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209" h="94449">
                    <a:moveTo>
                      <a:pt x="73573" y="47859"/>
                    </a:moveTo>
                    <a:cubicBezTo>
                      <a:pt x="73573" y="59328"/>
                      <a:pt x="73573" y="70796"/>
                      <a:pt x="73573" y="82940"/>
                    </a:cubicBezTo>
                    <a:cubicBezTo>
                      <a:pt x="73573" y="85638"/>
                      <a:pt x="75597" y="90361"/>
                      <a:pt x="71549" y="91036"/>
                    </a:cubicBezTo>
                    <a:cubicBezTo>
                      <a:pt x="66827" y="91710"/>
                      <a:pt x="61430" y="93060"/>
                      <a:pt x="58057" y="86988"/>
                    </a:cubicBezTo>
                    <a:cubicBezTo>
                      <a:pt x="51310" y="76194"/>
                      <a:pt x="43889" y="66074"/>
                      <a:pt x="37143" y="55280"/>
                    </a:cubicBezTo>
                    <a:cubicBezTo>
                      <a:pt x="32421" y="48533"/>
                      <a:pt x="28373" y="41787"/>
                      <a:pt x="23650" y="35041"/>
                    </a:cubicBezTo>
                    <a:cubicBezTo>
                      <a:pt x="22976" y="33691"/>
                      <a:pt x="22301" y="31668"/>
                      <a:pt x="20277" y="32342"/>
                    </a:cubicBezTo>
                    <a:cubicBezTo>
                      <a:pt x="18253" y="33017"/>
                      <a:pt x="19603" y="35041"/>
                      <a:pt x="19603" y="36390"/>
                    </a:cubicBezTo>
                    <a:cubicBezTo>
                      <a:pt x="19603" y="52581"/>
                      <a:pt x="19603" y="69447"/>
                      <a:pt x="19603" y="85638"/>
                    </a:cubicBezTo>
                    <a:cubicBezTo>
                      <a:pt x="19603" y="92385"/>
                      <a:pt x="16229" y="91710"/>
                      <a:pt x="11507" y="91710"/>
                    </a:cubicBezTo>
                    <a:cubicBezTo>
                      <a:pt x="6784" y="91710"/>
                      <a:pt x="4086" y="91036"/>
                      <a:pt x="4086" y="85638"/>
                    </a:cubicBezTo>
                    <a:cubicBezTo>
                      <a:pt x="4086" y="61352"/>
                      <a:pt x="4086" y="37065"/>
                      <a:pt x="4086" y="12778"/>
                    </a:cubicBezTo>
                    <a:cubicBezTo>
                      <a:pt x="4086" y="10079"/>
                      <a:pt x="2062" y="5357"/>
                      <a:pt x="6110" y="4682"/>
                    </a:cubicBezTo>
                    <a:cubicBezTo>
                      <a:pt x="11507" y="4007"/>
                      <a:pt x="16904" y="1309"/>
                      <a:pt x="21626" y="8055"/>
                    </a:cubicBezTo>
                    <a:cubicBezTo>
                      <a:pt x="31746" y="24247"/>
                      <a:pt x="42540" y="39763"/>
                      <a:pt x="52660" y="55280"/>
                    </a:cubicBezTo>
                    <a:cubicBezTo>
                      <a:pt x="54009" y="56629"/>
                      <a:pt x="54684" y="60002"/>
                      <a:pt x="56708" y="59328"/>
                    </a:cubicBezTo>
                    <a:cubicBezTo>
                      <a:pt x="58731" y="58653"/>
                      <a:pt x="58057" y="55280"/>
                      <a:pt x="58057" y="53931"/>
                    </a:cubicBezTo>
                    <a:cubicBezTo>
                      <a:pt x="58057" y="39089"/>
                      <a:pt x="58057" y="24921"/>
                      <a:pt x="58057" y="10079"/>
                    </a:cubicBezTo>
                    <a:cubicBezTo>
                      <a:pt x="58057" y="3333"/>
                      <a:pt x="61430" y="4007"/>
                      <a:pt x="66152" y="4007"/>
                    </a:cubicBezTo>
                    <a:cubicBezTo>
                      <a:pt x="70875" y="4007"/>
                      <a:pt x="73573" y="4007"/>
                      <a:pt x="73573" y="10079"/>
                    </a:cubicBezTo>
                    <a:cubicBezTo>
                      <a:pt x="72899" y="22223"/>
                      <a:pt x="73573" y="35041"/>
                      <a:pt x="73573" y="47859"/>
                    </a:cubicBezTo>
                    <a:cubicBezTo>
                      <a:pt x="73573" y="47859"/>
                      <a:pt x="73573" y="47859"/>
                      <a:pt x="73573" y="47859"/>
                    </a:cubicBezTo>
                    <a:close/>
                  </a:path>
                </a:pathLst>
              </a:custGeom>
              <a:solidFill>
                <a:srgbClr val="0C0C0C"/>
              </a:solidFill>
              <a:ln w="6739" cap="flat">
                <a:noFill/>
                <a:prstDash val="solid"/>
                <a:miter/>
              </a:ln>
            </p:spPr>
            <p:txBody>
              <a:bodyPr rtlCol="0" anchor="ctr"/>
              <a:lstStyle/>
              <a:p>
                <a:pPr algn="ctr"/>
                <a:endParaRPr lang="fr-FR"/>
              </a:p>
            </p:txBody>
          </p:sp>
          <p:sp>
            <p:nvSpPr>
              <p:cNvPr id="45" name="Forme libre : forme 19">
                <a:extLst>
                  <a:ext uri="{FF2B5EF4-FFF2-40B4-BE49-F238E27FC236}">
                    <a16:creationId xmlns:a16="http://schemas.microsoft.com/office/drawing/2014/main" id="{82D541E0-FBC1-463F-80A0-F22A062A13A4}"/>
                  </a:ext>
                </a:extLst>
              </p:cNvPr>
              <p:cNvSpPr/>
              <p:nvPr/>
            </p:nvSpPr>
            <p:spPr>
              <a:xfrm>
                <a:off x="3263637" y="5464425"/>
                <a:ext cx="96152" cy="122375"/>
              </a:xfrm>
              <a:custGeom>
                <a:avLst/>
                <a:gdLst>
                  <a:gd name="connsiteX0" fmla="*/ 73067 w 74209"/>
                  <a:gd name="connsiteY0" fmla="*/ 48106 h 94449"/>
                  <a:gd name="connsiteX1" fmla="*/ 73067 w 74209"/>
                  <a:gd name="connsiteY1" fmla="*/ 83862 h 94449"/>
                  <a:gd name="connsiteX2" fmla="*/ 70369 w 74209"/>
                  <a:gd name="connsiteY2" fmla="*/ 91957 h 94449"/>
                  <a:gd name="connsiteX3" fmla="*/ 58225 w 74209"/>
                  <a:gd name="connsiteY3" fmla="*/ 88584 h 94449"/>
                  <a:gd name="connsiteX4" fmla="*/ 25168 w 74209"/>
                  <a:gd name="connsiteY4" fmla="*/ 39336 h 94449"/>
                  <a:gd name="connsiteX5" fmla="*/ 22470 w 74209"/>
                  <a:gd name="connsiteY5" fmla="*/ 35288 h 94449"/>
                  <a:gd name="connsiteX6" fmla="*/ 19771 w 74209"/>
                  <a:gd name="connsiteY6" fmla="*/ 33264 h 94449"/>
                  <a:gd name="connsiteX7" fmla="*/ 19097 w 74209"/>
                  <a:gd name="connsiteY7" fmla="*/ 36637 h 94449"/>
                  <a:gd name="connsiteX8" fmla="*/ 19097 w 74209"/>
                  <a:gd name="connsiteY8" fmla="*/ 85886 h 94449"/>
                  <a:gd name="connsiteX9" fmla="*/ 11675 w 74209"/>
                  <a:gd name="connsiteY9" fmla="*/ 92632 h 94449"/>
                  <a:gd name="connsiteX10" fmla="*/ 4255 w 74209"/>
                  <a:gd name="connsiteY10" fmla="*/ 85886 h 94449"/>
                  <a:gd name="connsiteX11" fmla="*/ 4255 w 74209"/>
                  <a:gd name="connsiteY11" fmla="*/ 13699 h 94449"/>
                  <a:gd name="connsiteX12" fmla="*/ 6953 w 74209"/>
                  <a:gd name="connsiteY12" fmla="*/ 4929 h 94449"/>
                  <a:gd name="connsiteX13" fmla="*/ 22470 w 74209"/>
                  <a:gd name="connsiteY13" fmla="*/ 8302 h 94449"/>
                  <a:gd name="connsiteX14" fmla="*/ 53503 w 74209"/>
                  <a:gd name="connsiteY14" fmla="*/ 55527 h 94449"/>
                  <a:gd name="connsiteX15" fmla="*/ 57551 w 74209"/>
                  <a:gd name="connsiteY15" fmla="*/ 59575 h 94449"/>
                  <a:gd name="connsiteX16" fmla="*/ 58225 w 74209"/>
                  <a:gd name="connsiteY16" fmla="*/ 54178 h 94449"/>
                  <a:gd name="connsiteX17" fmla="*/ 58225 w 74209"/>
                  <a:gd name="connsiteY17" fmla="*/ 10326 h 94449"/>
                  <a:gd name="connsiteX18" fmla="*/ 65646 w 74209"/>
                  <a:gd name="connsiteY18" fmla="*/ 3580 h 94449"/>
                  <a:gd name="connsiteX19" fmla="*/ 73067 w 74209"/>
                  <a:gd name="connsiteY19" fmla="*/ 10326 h 94449"/>
                  <a:gd name="connsiteX20" fmla="*/ 73067 w 74209"/>
                  <a:gd name="connsiteY20" fmla="*/ 48106 h 94449"/>
                  <a:gd name="connsiteX21" fmla="*/ 73067 w 74209"/>
                  <a:gd name="connsiteY21" fmla="*/ 4810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209" h="94449">
                    <a:moveTo>
                      <a:pt x="73067" y="48106"/>
                    </a:moveTo>
                    <a:cubicBezTo>
                      <a:pt x="73067" y="60249"/>
                      <a:pt x="73067" y="71718"/>
                      <a:pt x="73067" y="83862"/>
                    </a:cubicBezTo>
                    <a:cubicBezTo>
                      <a:pt x="73067" y="86560"/>
                      <a:pt x="75766" y="91283"/>
                      <a:pt x="70369" y="91957"/>
                    </a:cubicBezTo>
                    <a:cubicBezTo>
                      <a:pt x="66321" y="92632"/>
                      <a:pt x="61599" y="93981"/>
                      <a:pt x="58225" y="88584"/>
                    </a:cubicBezTo>
                    <a:cubicBezTo>
                      <a:pt x="47431" y="71718"/>
                      <a:pt x="36637" y="55527"/>
                      <a:pt x="25168" y="39336"/>
                    </a:cubicBezTo>
                    <a:cubicBezTo>
                      <a:pt x="24494" y="37986"/>
                      <a:pt x="23819" y="36637"/>
                      <a:pt x="22470" y="35288"/>
                    </a:cubicBezTo>
                    <a:cubicBezTo>
                      <a:pt x="21795" y="34613"/>
                      <a:pt x="21120" y="32589"/>
                      <a:pt x="19771" y="33264"/>
                    </a:cubicBezTo>
                    <a:cubicBezTo>
                      <a:pt x="17747" y="33939"/>
                      <a:pt x="19097" y="35288"/>
                      <a:pt x="19097" y="36637"/>
                    </a:cubicBezTo>
                    <a:cubicBezTo>
                      <a:pt x="19097" y="52828"/>
                      <a:pt x="19097" y="69694"/>
                      <a:pt x="19097" y="85886"/>
                    </a:cubicBezTo>
                    <a:cubicBezTo>
                      <a:pt x="19097" y="91957"/>
                      <a:pt x="16398" y="92632"/>
                      <a:pt x="11675" y="92632"/>
                    </a:cubicBezTo>
                    <a:cubicBezTo>
                      <a:pt x="6278" y="92632"/>
                      <a:pt x="4255" y="91957"/>
                      <a:pt x="4255" y="85886"/>
                    </a:cubicBezTo>
                    <a:cubicBezTo>
                      <a:pt x="4255" y="61599"/>
                      <a:pt x="4255" y="37986"/>
                      <a:pt x="4255" y="13699"/>
                    </a:cubicBezTo>
                    <a:cubicBezTo>
                      <a:pt x="4255" y="11001"/>
                      <a:pt x="1556" y="5604"/>
                      <a:pt x="6953" y="4929"/>
                    </a:cubicBezTo>
                    <a:cubicBezTo>
                      <a:pt x="11675" y="4255"/>
                      <a:pt x="17747" y="2231"/>
                      <a:pt x="22470" y="8302"/>
                    </a:cubicBezTo>
                    <a:cubicBezTo>
                      <a:pt x="32589" y="24494"/>
                      <a:pt x="43383" y="40010"/>
                      <a:pt x="53503" y="55527"/>
                    </a:cubicBezTo>
                    <a:cubicBezTo>
                      <a:pt x="54852" y="56876"/>
                      <a:pt x="54852" y="60249"/>
                      <a:pt x="57551" y="59575"/>
                    </a:cubicBezTo>
                    <a:cubicBezTo>
                      <a:pt x="59575" y="58900"/>
                      <a:pt x="58225" y="56202"/>
                      <a:pt x="58225" y="54178"/>
                    </a:cubicBezTo>
                    <a:cubicBezTo>
                      <a:pt x="58225" y="39336"/>
                      <a:pt x="58225" y="25168"/>
                      <a:pt x="58225" y="10326"/>
                    </a:cubicBezTo>
                    <a:cubicBezTo>
                      <a:pt x="58225" y="4255"/>
                      <a:pt x="60924" y="3580"/>
                      <a:pt x="65646" y="3580"/>
                    </a:cubicBezTo>
                    <a:cubicBezTo>
                      <a:pt x="71044" y="3580"/>
                      <a:pt x="73742" y="4255"/>
                      <a:pt x="73067" y="10326"/>
                    </a:cubicBezTo>
                    <a:cubicBezTo>
                      <a:pt x="72393" y="23144"/>
                      <a:pt x="73067" y="35962"/>
                      <a:pt x="73067" y="48106"/>
                    </a:cubicBezTo>
                    <a:cubicBezTo>
                      <a:pt x="73067" y="48106"/>
                      <a:pt x="73067" y="48106"/>
                      <a:pt x="73067" y="48106"/>
                    </a:cubicBezTo>
                    <a:close/>
                  </a:path>
                </a:pathLst>
              </a:custGeom>
              <a:solidFill>
                <a:srgbClr val="0C0C0C"/>
              </a:solidFill>
              <a:ln w="6739" cap="flat">
                <a:noFill/>
                <a:prstDash val="solid"/>
                <a:miter/>
              </a:ln>
            </p:spPr>
            <p:txBody>
              <a:bodyPr rtlCol="0" anchor="ctr"/>
              <a:lstStyle/>
              <a:p>
                <a:pPr algn="ctr"/>
                <a:endParaRPr lang="fr-FR"/>
              </a:p>
            </p:txBody>
          </p:sp>
          <p:sp>
            <p:nvSpPr>
              <p:cNvPr id="46" name="Forme libre : forme 20">
                <a:extLst>
                  <a:ext uri="{FF2B5EF4-FFF2-40B4-BE49-F238E27FC236}">
                    <a16:creationId xmlns:a16="http://schemas.microsoft.com/office/drawing/2014/main" id="{F1220429-E389-4513-B7A4-1948BDAE6EF1}"/>
                  </a:ext>
                </a:extLst>
              </p:cNvPr>
              <p:cNvSpPr/>
              <p:nvPr/>
            </p:nvSpPr>
            <p:spPr>
              <a:xfrm>
                <a:off x="2544124" y="5468614"/>
                <a:ext cx="96152" cy="122375"/>
              </a:xfrm>
              <a:custGeom>
                <a:avLst/>
                <a:gdLst>
                  <a:gd name="connsiteX0" fmla="*/ 4347 w 74209"/>
                  <a:gd name="connsiteY0" fmla="*/ 46896 h 94449"/>
                  <a:gd name="connsiteX1" fmla="*/ 4347 w 74209"/>
                  <a:gd name="connsiteY1" fmla="*/ 13165 h 94449"/>
                  <a:gd name="connsiteX2" fmla="*/ 6371 w 74209"/>
                  <a:gd name="connsiteY2" fmla="*/ 4394 h 94449"/>
                  <a:gd name="connsiteX3" fmla="*/ 21888 w 74209"/>
                  <a:gd name="connsiteY3" fmla="*/ 8442 h 94449"/>
                  <a:gd name="connsiteX4" fmla="*/ 52247 w 74209"/>
                  <a:gd name="connsiteY4" fmla="*/ 54992 h 94449"/>
                  <a:gd name="connsiteX5" fmla="*/ 56294 w 74209"/>
                  <a:gd name="connsiteY5" fmla="*/ 59715 h 94449"/>
                  <a:gd name="connsiteX6" fmla="*/ 57644 w 74209"/>
                  <a:gd name="connsiteY6" fmla="*/ 53643 h 94449"/>
                  <a:gd name="connsiteX7" fmla="*/ 57644 w 74209"/>
                  <a:gd name="connsiteY7" fmla="*/ 11815 h 94449"/>
                  <a:gd name="connsiteX8" fmla="*/ 65065 w 74209"/>
                  <a:gd name="connsiteY8" fmla="*/ 4394 h 94449"/>
                  <a:gd name="connsiteX9" fmla="*/ 73160 w 74209"/>
                  <a:gd name="connsiteY9" fmla="*/ 11815 h 94449"/>
                  <a:gd name="connsiteX10" fmla="*/ 73160 w 74209"/>
                  <a:gd name="connsiteY10" fmla="*/ 84001 h 94449"/>
                  <a:gd name="connsiteX11" fmla="*/ 71136 w 74209"/>
                  <a:gd name="connsiteY11" fmla="*/ 92097 h 94449"/>
                  <a:gd name="connsiteX12" fmla="*/ 58318 w 74209"/>
                  <a:gd name="connsiteY12" fmla="*/ 88049 h 94449"/>
                  <a:gd name="connsiteX13" fmla="*/ 29309 w 74209"/>
                  <a:gd name="connsiteY13" fmla="*/ 44198 h 94449"/>
                  <a:gd name="connsiteX14" fmla="*/ 20539 w 74209"/>
                  <a:gd name="connsiteY14" fmla="*/ 32729 h 94449"/>
                  <a:gd name="connsiteX15" fmla="*/ 19189 w 74209"/>
                  <a:gd name="connsiteY15" fmla="*/ 47571 h 94449"/>
                  <a:gd name="connsiteX16" fmla="*/ 19189 w 74209"/>
                  <a:gd name="connsiteY16" fmla="*/ 86700 h 94449"/>
                  <a:gd name="connsiteX17" fmla="*/ 11768 w 74209"/>
                  <a:gd name="connsiteY17" fmla="*/ 92772 h 94449"/>
                  <a:gd name="connsiteX18" fmla="*/ 3673 w 74209"/>
                  <a:gd name="connsiteY18" fmla="*/ 87375 h 94449"/>
                  <a:gd name="connsiteX19" fmla="*/ 4347 w 74209"/>
                  <a:gd name="connsiteY19" fmla="*/ 46896 h 94449"/>
                  <a:gd name="connsiteX20" fmla="*/ 4347 w 74209"/>
                  <a:gd name="connsiteY20" fmla="*/ 4689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209" h="94449">
                    <a:moveTo>
                      <a:pt x="4347" y="46896"/>
                    </a:moveTo>
                    <a:cubicBezTo>
                      <a:pt x="4347" y="35428"/>
                      <a:pt x="4347" y="23959"/>
                      <a:pt x="4347" y="13165"/>
                    </a:cubicBezTo>
                    <a:cubicBezTo>
                      <a:pt x="4347" y="10466"/>
                      <a:pt x="1649" y="5069"/>
                      <a:pt x="6371" y="4394"/>
                    </a:cubicBezTo>
                    <a:cubicBezTo>
                      <a:pt x="11768" y="3720"/>
                      <a:pt x="17840" y="1696"/>
                      <a:pt x="21888" y="8442"/>
                    </a:cubicBezTo>
                    <a:cubicBezTo>
                      <a:pt x="32008" y="23959"/>
                      <a:pt x="42127" y="39475"/>
                      <a:pt x="52247" y="54992"/>
                    </a:cubicBezTo>
                    <a:cubicBezTo>
                      <a:pt x="53596" y="57016"/>
                      <a:pt x="55620" y="59715"/>
                      <a:pt x="56294" y="59715"/>
                    </a:cubicBezTo>
                    <a:cubicBezTo>
                      <a:pt x="58993" y="58365"/>
                      <a:pt x="57644" y="55667"/>
                      <a:pt x="57644" y="53643"/>
                    </a:cubicBezTo>
                    <a:cubicBezTo>
                      <a:pt x="57644" y="39475"/>
                      <a:pt x="57644" y="25308"/>
                      <a:pt x="57644" y="11815"/>
                    </a:cubicBezTo>
                    <a:cubicBezTo>
                      <a:pt x="57644" y="5744"/>
                      <a:pt x="58993" y="3720"/>
                      <a:pt x="65065" y="4394"/>
                    </a:cubicBezTo>
                    <a:cubicBezTo>
                      <a:pt x="70462" y="4394"/>
                      <a:pt x="73160" y="5069"/>
                      <a:pt x="73160" y="11815"/>
                    </a:cubicBezTo>
                    <a:cubicBezTo>
                      <a:pt x="73160" y="36102"/>
                      <a:pt x="73160" y="59715"/>
                      <a:pt x="73160" y="84001"/>
                    </a:cubicBezTo>
                    <a:cubicBezTo>
                      <a:pt x="73160" y="86700"/>
                      <a:pt x="75184" y="91422"/>
                      <a:pt x="71136" y="92097"/>
                    </a:cubicBezTo>
                    <a:cubicBezTo>
                      <a:pt x="66414" y="92772"/>
                      <a:pt x="61692" y="94121"/>
                      <a:pt x="58318" y="88049"/>
                    </a:cubicBezTo>
                    <a:cubicBezTo>
                      <a:pt x="48874" y="73207"/>
                      <a:pt x="38754" y="59040"/>
                      <a:pt x="29309" y="44198"/>
                    </a:cubicBezTo>
                    <a:cubicBezTo>
                      <a:pt x="26610" y="40150"/>
                      <a:pt x="24587" y="35428"/>
                      <a:pt x="20539" y="32729"/>
                    </a:cubicBezTo>
                    <a:cubicBezTo>
                      <a:pt x="17840" y="37452"/>
                      <a:pt x="19189" y="42849"/>
                      <a:pt x="19189" y="47571"/>
                    </a:cubicBezTo>
                    <a:cubicBezTo>
                      <a:pt x="19189" y="60389"/>
                      <a:pt x="18515" y="73207"/>
                      <a:pt x="19189" y="86700"/>
                    </a:cubicBezTo>
                    <a:cubicBezTo>
                      <a:pt x="19864" y="93446"/>
                      <a:pt x="15816" y="92772"/>
                      <a:pt x="11768" y="92772"/>
                    </a:cubicBezTo>
                    <a:cubicBezTo>
                      <a:pt x="7721" y="92772"/>
                      <a:pt x="3673" y="94121"/>
                      <a:pt x="3673" y="87375"/>
                    </a:cubicBezTo>
                    <a:cubicBezTo>
                      <a:pt x="5022" y="72533"/>
                      <a:pt x="4347" y="59715"/>
                      <a:pt x="4347" y="46896"/>
                    </a:cubicBezTo>
                    <a:cubicBezTo>
                      <a:pt x="4347" y="46896"/>
                      <a:pt x="4347" y="46896"/>
                      <a:pt x="4347" y="46896"/>
                    </a:cubicBezTo>
                    <a:close/>
                  </a:path>
                </a:pathLst>
              </a:custGeom>
              <a:solidFill>
                <a:srgbClr val="0A0A0A"/>
              </a:solidFill>
              <a:ln w="6739" cap="flat">
                <a:noFill/>
                <a:prstDash val="solid"/>
                <a:miter/>
              </a:ln>
            </p:spPr>
            <p:txBody>
              <a:bodyPr rtlCol="0" anchor="ctr"/>
              <a:lstStyle/>
              <a:p>
                <a:pPr algn="ctr"/>
                <a:endParaRPr lang="fr-FR"/>
              </a:p>
            </p:txBody>
          </p:sp>
          <p:sp>
            <p:nvSpPr>
              <p:cNvPr id="47" name="Forme libre : forme 21">
                <a:extLst>
                  <a:ext uri="{FF2B5EF4-FFF2-40B4-BE49-F238E27FC236}">
                    <a16:creationId xmlns:a16="http://schemas.microsoft.com/office/drawing/2014/main" id="{5B0288B0-DB92-4438-94E4-C9642A83A224}"/>
                  </a:ext>
                </a:extLst>
              </p:cNvPr>
              <p:cNvSpPr/>
              <p:nvPr/>
            </p:nvSpPr>
            <p:spPr>
              <a:xfrm>
                <a:off x="3673596" y="5461803"/>
                <a:ext cx="113635" cy="122375"/>
              </a:xfrm>
              <a:custGeom>
                <a:avLst/>
                <a:gdLst>
                  <a:gd name="connsiteX0" fmla="*/ 89259 w 87702"/>
                  <a:gd name="connsiteY0" fmla="*/ 49455 h 94449"/>
                  <a:gd name="connsiteX1" fmla="*/ 46082 w 87702"/>
                  <a:gd name="connsiteY1" fmla="*/ 94656 h 94449"/>
                  <a:gd name="connsiteX2" fmla="*/ 3580 w 87702"/>
                  <a:gd name="connsiteY2" fmla="*/ 48781 h 94449"/>
                  <a:gd name="connsiteX3" fmla="*/ 46757 w 87702"/>
                  <a:gd name="connsiteY3" fmla="*/ 3580 h 94449"/>
                  <a:gd name="connsiteX4" fmla="*/ 89259 w 87702"/>
                  <a:gd name="connsiteY4" fmla="*/ 49455 h 94449"/>
                  <a:gd name="connsiteX5" fmla="*/ 73067 w 87702"/>
                  <a:gd name="connsiteY5" fmla="*/ 49455 h 94449"/>
                  <a:gd name="connsiteX6" fmla="*/ 46082 w 87702"/>
                  <a:gd name="connsiteY6" fmla="*/ 18422 h 94449"/>
                  <a:gd name="connsiteX7" fmla="*/ 19096 w 87702"/>
                  <a:gd name="connsiteY7" fmla="*/ 49455 h 94449"/>
                  <a:gd name="connsiteX8" fmla="*/ 35962 w 87702"/>
                  <a:gd name="connsiteY8" fmla="*/ 77790 h 94449"/>
                  <a:gd name="connsiteX9" fmla="*/ 73067 w 87702"/>
                  <a:gd name="connsiteY9" fmla="*/ 49455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2" h="94449">
                    <a:moveTo>
                      <a:pt x="89259" y="49455"/>
                    </a:moveTo>
                    <a:cubicBezTo>
                      <a:pt x="89259" y="76441"/>
                      <a:pt x="71718" y="94656"/>
                      <a:pt x="46082" y="94656"/>
                    </a:cubicBezTo>
                    <a:cubicBezTo>
                      <a:pt x="20446" y="94656"/>
                      <a:pt x="3580" y="75766"/>
                      <a:pt x="3580" y="48781"/>
                    </a:cubicBezTo>
                    <a:cubicBezTo>
                      <a:pt x="3580" y="21795"/>
                      <a:pt x="21120" y="3580"/>
                      <a:pt x="46757" y="3580"/>
                    </a:cubicBezTo>
                    <a:cubicBezTo>
                      <a:pt x="72393" y="3580"/>
                      <a:pt x="89933" y="22470"/>
                      <a:pt x="89259" y="49455"/>
                    </a:cubicBezTo>
                    <a:close/>
                    <a:moveTo>
                      <a:pt x="73067" y="49455"/>
                    </a:moveTo>
                    <a:cubicBezTo>
                      <a:pt x="73067" y="29891"/>
                      <a:pt x="62948" y="18422"/>
                      <a:pt x="46082" y="18422"/>
                    </a:cubicBezTo>
                    <a:cubicBezTo>
                      <a:pt x="29216" y="18422"/>
                      <a:pt x="19096" y="30565"/>
                      <a:pt x="19096" y="49455"/>
                    </a:cubicBezTo>
                    <a:cubicBezTo>
                      <a:pt x="19096" y="63623"/>
                      <a:pt x="25168" y="73742"/>
                      <a:pt x="35962" y="77790"/>
                    </a:cubicBezTo>
                    <a:cubicBezTo>
                      <a:pt x="56201" y="85211"/>
                      <a:pt x="73067" y="71718"/>
                      <a:pt x="73067" y="49455"/>
                    </a:cubicBezTo>
                    <a:close/>
                  </a:path>
                </a:pathLst>
              </a:custGeom>
              <a:solidFill>
                <a:srgbClr val="0A0A0A"/>
              </a:solidFill>
              <a:ln w="6739" cap="flat">
                <a:noFill/>
                <a:prstDash val="solid"/>
                <a:miter/>
              </a:ln>
            </p:spPr>
            <p:txBody>
              <a:bodyPr rtlCol="0" anchor="ctr"/>
              <a:lstStyle/>
              <a:p>
                <a:pPr algn="ctr"/>
                <a:endParaRPr lang="fr-FR"/>
              </a:p>
            </p:txBody>
          </p:sp>
          <p:sp>
            <p:nvSpPr>
              <p:cNvPr id="48" name="Forme libre : forme 22">
                <a:extLst>
                  <a:ext uri="{FF2B5EF4-FFF2-40B4-BE49-F238E27FC236}">
                    <a16:creationId xmlns:a16="http://schemas.microsoft.com/office/drawing/2014/main" id="{71BC4D77-EDFC-492A-8D98-2833D0D99FAD}"/>
                  </a:ext>
                </a:extLst>
              </p:cNvPr>
              <p:cNvSpPr/>
              <p:nvPr/>
            </p:nvSpPr>
            <p:spPr>
              <a:xfrm>
                <a:off x="3406118" y="5267750"/>
                <a:ext cx="113635" cy="122375"/>
              </a:xfrm>
              <a:custGeom>
                <a:avLst/>
                <a:gdLst>
                  <a:gd name="connsiteX0" fmla="*/ 3580 w 87702"/>
                  <a:gd name="connsiteY0" fmla="*/ 48781 h 94449"/>
                  <a:gd name="connsiteX1" fmla="*/ 46757 w 87702"/>
                  <a:gd name="connsiteY1" fmla="*/ 3580 h 94449"/>
                  <a:gd name="connsiteX2" fmla="*/ 89259 w 87702"/>
                  <a:gd name="connsiteY2" fmla="*/ 49455 h 94449"/>
                  <a:gd name="connsiteX3" fmla="*/ 45407 w 87702"/>
                  <a:gd name="connsiteY3" fmla="*/ 93981 h 94449"/>
                  <a:gd name="connsiteX4" fmla="*/ 3580 w 87702"/>
                  <a:gd name="connsiteY4" fmla="*/ 48781 h 94449"/>
                  <a:gd name="connsiteX5" fmla="*/ 73742 w 87702"/>
                  <a:gd name="connsiteY5" fmla="*/ 48781 h 94449"/>
                  <a:gd name="connsiteX6" fmla="*/ 56202 w 87702"/>
                  <a:gd name="connsiteY6" fmla="*/ 19097 h 94449"/>
                  <a:gd name="connsiteX7" fmla="*/ 22470 w 87702"/>
                  <a:gd name="connsiteY7" fmla="*/ 34613 h 94449"/>
                  <a:gd name="connsiteX8" fmla="*/ 35962 w 87702"/>
                  <a:gd name="connsiteY8" fmla="*/ 77115 h 94449"/>
                  <a:gd name="connsiteX9" fmla="*/ 73742 w 87702"/>
                  <a:gd name="connsiteY9" fmla="*/ 4878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2" h="94449">
                    <a:moveTo>
                      <a:pt x="3580" y="48781"/>
                    </a:moveTo>
                    <a:cubicBezTo>
                      <a:pt x="3580" y="21795"/>
                      <a:pt x="21120" y="3580"/>
                      <a:pt x="46757" y="3580"/>
                    </a:cubicBezTo>
                    <a:cubicBezTo>
                      <a:pt x="71718" y="3580"/>
                      <a:pt x="89933" y="23144"/>
                      <a:pt x="89259" y="49455"/>
                    </a:cubicBezTo>
                    <a:cubicBezTo>
                      <a:pt x="89259" y="76441"/>
                      <a:pt x="71718" y="94656"/>
                      <a:pt x="45407" y="93981"/>
                    </a:cubicBezTo>
                    <a:cubicBezTo>
                      <a:pt x="21120" y="93981"/>
                      <a:pt x="3580" y="75766"/>
                      <a:pt x="3580" y="48781"/>
                    </a:cubicBezTo>
                    <a:close/>
                    <a:moveTo>
                      <a:pt x="73742" y="48781"/>
                    </a:moveTo>
                    <a:cubicBezTo>
                      <a:pt x="73742" y="33939"/>
                      <a:pt x="66996" y="23144"/>
                      <a:pt x="56202" y="19097"/>
                    </a:cubicBezTo>
                    <a:cubicBezTo>
                      <a:pt x="42034" y="14374"/>
                      <a:pt x="27867" y="21120"/>
                      <a:pt x="22470" y="34613"/>
                    </a:cubicBezTo>
                    <a:cubicBezTo>
                      <a:pt x="15723" y="52154"/>
                      <a:pt x="22470" y="71718"/>
                      <a:pt x="35962" y="77115"/>
                    </a:cubicBezTo>
                    <a:cubicBezTo>
                      <a:pt x="55527" y="85886"/>
                      <a:pt x="73742" y="72393"/>
                      <a:pt x="73742" y="48781"/>
                    </a:cubicBezTo>
                    <a:close/>
                  </a:path>
                </a:pathLst>
              </a:custGeom>
              <a:solidFill>
                <a:srgbClr val="0A0A0A"/>
              </a:solidFill>
              <a:ln w="6739" cap="flat">
                <a:noFill/>
                <a:prstDash val="solid"/>
                <a:miter/>
              </a:ln>
            </p:spPr>
            <p:txBody>
              <a:bodyPr rtlCol="0" anchor="ctr"/>
              <a:lstStyle/>
              <a:p>
                <a:pPr algn="ctr"/>
                <a:endParaRPr lang="fr-FR"/>
              </a:p>
            </p:txBody>
          </p:sp>
          <p:sp>
            <p:nvSpPr>
              <p:cNvPr id="49" name="Forme libre : forme 23">
                <a:extLst>
                  <a:ext uri="{FF2B5EF4-FFF2-40B4-BE49-F238E27FC236}">
                    <a16:creationId xmlns:a16="http://schemas.microsoft.com/office/drawing/2014/main" id="{2160684E-8159-4F70-9AF3-1A3F3C0F6A01}"/>
                  </a:ext>
                </a:extLst>
              </p:cNvPr>
              <p:cNvSpPr/>
              <p:nvPr/>
            </p:nvSpPr>
            <p:spPr>
              <a:xfrm>
                <a:off x="3134269" y="5464425"/>
                <a:ext cx="113635" cy="122375"/>
              </a:xfrm>
              <a:custGeom>
                <a:avLst/>
                <a:gdLst>
                  <a:gd name="connsiteX0" fmla="*/ 3580 w 87702"/>
                  <a:gd name="connsiteY0" fmla="*/ 48781 h 94449"/>
                  <a:gd name="connsiteX1" fmla="*/ 46757 w 87702"/>
                  <a:gd name="connsiteY1" fmla="*/ 3580 h 94449"/>
                  <a:gd name="connsiteX2" fmla="*/ 89933 w 87702"/>
                  <a:gd name="connsiteY2" fmla="*/ 48781 h 94449"/>
                  <a:gd name="connsiteX3" fmla="*/ 46757 w 87702"/>
                  <a:gd name="connsiteY3" fmla="*/ 93981 h 94449"/>
                  <a:gd name="connsiteX4" fmla="*/ 3580 w 87702"/>
                  <a:gd name="connsiteY4" fmla="*/ 48781 h 94449"/>
                  <a:gd name="connsiteX5" fmla="*/ 73742 w 87702"/>
                  <a:gd name="connsiteY5" fmla="*/ 48781 h 94449"/>
                  <a:gd name="connsiteX6" fmla="*/ 53503 w 87702"/>
                  <a:gd name="connsiteY6" fmla="*/ 18422 h 94449"/>
                  <a:gd name="connsiteX7" fmla="*/ 21120 w 87702"/>
                  <a:gd name="connsiteY7" fmla="*/ 37986 h 94449"/>
                  <a:gd name="connsiteX8" fmla="*/ 37312 w 87702"/>
                  <a:gd name="connsiteY8" fmla="*/ 77790 h 94449"/>
                  <a:gd name="connsiteX9" fmla="*/ 73742 w 87702"/>
                  <a:gd name="connsiteY9" fmla="*/ 4878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2" h="94449">
                    <a:moveTo>
                      <a:pt x="3580" y="48781"/>
                    </a:moveTo>
                    <a:cubicBezTo>
                      <a:pt x="3580" y="21795"/>
                      <a:pt x="21120" y="3580"/>
                      <a:pt x="46757" y="3580"/>
                    </a:cubicBezTo>
                    <a:cubicBezTo>
                      <a:pt x="72393" y="3580"/>
                      <a:pt x="89933" y="21795"/>
                      <a:pt x="89933" y="48781"/>
                    </a:cubicBezTo>
                    <a:cubicBezTo>
                      <a:pt x="89933" y="75766"/>
                      <a:pt x="72393" y="93981"/>
                      <a:pt x="46757" y="93981"/>
                    </a:cubicBezTo>
                    <a:cubicBezTo>
                      <a:pt x="21120" y="93981"/>
                      <a:pt x="3580" y="75766"/>
                      <a:pt x="3580" y="48781"/>
                    </a:cubicBezTo>
                    <a:close/>
                    <a:moveTo>
                      <a:pt x="73742" y="48781"/>
                    </a:moveTo>
                    <a:cubicBezTo>
                      <a:pt x="73742" y="32589"/>
                      <a:pt x="66321" y="21120"/>
                      <a:pt x="53503" y="18422"/>
                    </a:cubicBezTo>
                    <a:cubicBezTo>
                      <a:pt x="37986" y="15049"/>
                      <a:pt x="25168" y="22470"/>
                      <a:pt x="21120" y="37986"/>
                    </a:cubicBezTo>
                    <a:cubicBezTo>
                      <a:pt x="16398" y="56202"/>
                      <a:pt x="23144" y="73067"/>
                      <a:pt x="37312" y="77790"/>
                    </a:cubicBezTo>
                    <a:cubicBezTo>
                      <a:pt x="56876" y="85211"/>
                      <a:pt x="73742" y="71718"/>
                      <a:pt x="73742" y="48781"/>
                    </a:cubicBezTo>
                    <a:close/>
                  </a:path>
                </a:pathLst>
              </a:custGeom>
              <a:solidFill>
                <a:srgbClr val="0A0A0A"/>
              </a:solidFill>
              <a:ln w="6739" cap="flat">
                <a:noFill/>
                <a:prstDash val="solid"/>
                <a:miter/>
              </a:ln>
            </p:spPr>
            <p:txBody>
              <a:bodyPr rtlCol="0" anchor="ctr"/>
              <a:lstStyle/>
              <a:p>
                <a:pPr algn="ctr"/>
                <a:endParaRPr lang="fr-FR"/>
              </a:p>
            </p:txBody>
          </p:sp>
          <p:sp>
            <p:nvSpPr>
              <p:cNvPr id="50" name="Forme libre : forme 24">
                <a:extLst>
                  <a:ext uri="{FF2B5EF4-FFF2-40B4-BE49-F238E27FC236}">
                    <a16:creationId xmlns:a16="http://schemas.microsoft.com/office/drawing/2014/main" id="{E29209B2-DFA0-4619-9920-D0EFAAE3E3E0}"/>
                  </a:ext>
                </a:extLst>
              </p:cNvPr>
              <p:cNvSpPr/>
              <p:nvPr/>
            </p:nvSpPr>
            <p:spPr>
              <a:xfrm>
                <a:off x="2414876" y="5467047"/>
                <a:ext cx="113635" cy="122375"/>
              </a:xfrm>
              <a:custGeom>
                <a:avLst/>
                <a:gdLst>
                  <a:gd name="connsiteX0" fmla="*/ 3580 w 87702"/>
                  <a:gd name="connsiteY0" fmla="*/ 48781 h 94449"/>
                  <a:gd name="connsiteX1" fmla="*/ 46757 w 87702"/>
                  <a:gd name="connsiteY1" fmla="*/ 3580 h 94449"/>
                  <a:gd name="connsiteX2" fmla="*/ 89259 w 87702"/>
                  <a:gd name="connsiteY2" fmla="*/ 49455 h 94449"/>
                  <a:gd name="connsiteX3" fmla="*/ 46082 w 87702"/>
                  <a:gd name="connsiteY3" fmla="*/ 94656 h 94449"/>
                  <a:gd name="connsiteX4" fmla="*/ 3580 w 87702"/>
                  <a:gd name="connsiteY4" fmla="*/ 48781 h 94449"/>
                  <a:gd name="connsiteX5" fmla="*/ 73067 w 87702"/>
                  <a:gd name="connsiteY5" fmla="*/ 48106 h 94449"/>
                  <a:gd name="connsiteX6" fmla="*/ 73067 w 87702"/>
                  <a:gd name="connsiteY6" fmla="*/ 43383 h 94449"/>
                  <a:gd name="connsiteX7" fmla="*/ 47431 w 87702"/>
                  <a:gd name="connsiteY7" fmla="*/ 18422 h 94449"/>
                  <a:gd name="connsiteX8" fmla="*/ 20446 w 87702"/>
                  <a:gd name="connsiteY8" fmla="*/ 42034 h 94449"/>
                  <a:gd name="connsiteX9" fmla="*/ 21795 w 87702"/>
                  <a:gd name="connsiteY9" fmla="*/ 62948 h 94449"/>
                  <a:gd name="connsiteX10" fmla="*/ 44733 w 87702"/>
                  <a:gd name="connsiteY10" fmla="*/ 79814 h 94449"/>
                  <a:gd name="connsiteX11" fmla="*/ 73067 w 87702"/>
                  <a:gd name="connsiteY11" fmla="*/ 4810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702" h="94449">
                    <a:moveTo>
                      <a:pt x="3580" y="48781"/>
                    </a:moveTo>
                    <a:cubicBezTo>
                      <a:pt x="3580" y="21795"/>
                      <a:pt x="21120" y="3580"/>
                      <a:pt x="46757" y="3580"/>
                    </a:cubicBezTo>
                    <a:cubicBezTo>
                      <a:pt x="71718" y="3580"/>
                      <a:pt x="89933" y="22470"/>
                      <a:pt x="89259" y="49455"/>
                    </a:cubicBezTo>
                    <a:cubicBezTo>
                      <a:pt x="89259" y="76441"/>
                      <a:pt x="71718" y="94656"/>
                      <a:pt x="46082" y="94656"/>
                    </a:cubicBezTo>
                    <a:cubicBezTo>
                      <a:pt x="20446" y="93981"/>
                      <a:pt x="3580" y="75766"/>
                      <a:pt x="3580" y="48781"/>
                    </a:cubicBezTo>
                    <a:close/>
                    <a:moveTo>
                      <a:pt x="73067" y="48106"/>
                    </a:moveTo>
                    <a:cubicBezTo>
                      <a:pt x="73067" y="47431"/>
                      <a:pt x="73067" y="45407"/>
                      <a:pt x="73067" y="43383"/>
                    </a:cubicBezTo>
                    <a:cubicBezTo>
                      <a:pt x="71044" y="27867"/>
                      <a:pt x="61599" y="19097"/>
                      <a:pt x="47431" y="18422"/>
                    </a:cubicBezTo>
                    <a:cubicBezTo>
                      <a:pt x="33264" y="18422"/>
                      <a:pt x="23144" y="27192"/>
                      <a:pt x="20446" y="42034"/>
                    </a:cubicBezTo>
                    <a:cubicBezTo>
                      <a:pt x="19097" y="48781"/>
                      <a:pt x="19771" y="56202"/>
                      <a:pt x="21795" y="62948"/>
                    </a:cubicBezTo>
                    <a:cubicBezTo>
                      <a:pt x="25168" y="73067"/>
                      <a:pt x="33939" y="79814"/>
                      <a:pt x="44733" y="79814"/>
                    </a:cubicBezTo>
                    <a:cubicBezTo>
                      <a:pt x="62273" y="80488"/>
                      <a:pt x="73067" y="69020"/>
                      <a:pt x="73067" y="48106"/>
                    </a:cubicBezTo>
                    <a:close/>
                  </a:path>
                </a:pathLst>
              </a:custGeom>
              <a:solidFill>
                <a:srgbClr val="0A0A0A"/>
              </a:solidFill>
              <a:ln w="6739" cap="flat">
                <a:noFill/>
                <a:prstDash val="solid"/>
                <a:miter/>
              </a:ln>
            </p:spPr>
            <p:txBody>
              <a:bodyPr rtlCol="0" anchor="ctr"/>
              <a:lstStyle/>
              <a:p>
                <a:pPr algn="ctr"/>
                <a:endParaRPr lang="fr-FR"/>
              </a:p>
            </p:txBody>
          </p:sp>
          <p:sp>
            <p:nvSpPr>
              <p:cNvPr id="51" name="Forme libre : forme 25">
                <a:extLst>
                  <a:ext uri="{FF2B5EF4-FFF2-40B4-BE49-F238E27FC236}">
                    <a16:creationId xmlns:a16="http://schemas.microsoft.com/office/drawing/2014/main" id="{D39D2139-0F67-4C1F-A435-8B39EE6EA730}"/>
                  </a:ext>
                </a:extLst>
              </p:cNvPr>
              <p:cNvSpPr/>
              <p:nvPr/>
            </p:nvSpPr>
            <p:spPr>
              <a:xfrm>
                <a:off x="1571358" y="5470543"/>
                <a:ext cx="113635" cy="122375"/>
              </a:xfrm>
              <a:custGeom>
                <a:avLst/>
                <a:gdLst>
                  <a:gd name="connsiteX0" fmla="*/ 3580 w 87702"/>
                  <a:gd name="connsiteY0" fmla="*/ 48781 h 94449"/>
                  <a:gd name="connsiteX1" fmla="*/ 46757 w 87702"/>
                  <a:gd name="connsiteY1" fmla="*/ 3580 h 94449"/>
                  <a:gd name="connsiteX2" fmla="*/ 89933 w 87702"/>
                  <a:gd name="connsiteY2" fmla="*/ 48781 h 94449"/>
                  <a:gd name="connsiteX3" fmla="*/ 46757 w 87702"/>
                  <a:gd name="connsiteY3" fmla="*/ 93981 h 94449"/>
                  <a:gd name="connsiteX4" fmla="*/ 3580 w 87702"/>
                  <a:gd name="connsiteY4" fmla="*/ 48781 h 94449"/>
                  <a:gd name="connsiteX5" fmla="*/ 73742 w 87702"/>
                  <a:gd name="connsiteY5" fmla="*/ 49455 h 94449"/>
                  <a:gd name="connsiteX6" fmla="*/ 56876 w 87702"/>
                  <a:gd name="connsiteY6" fmla="*/ 19771 h 94449"/>
                  <a:gd name="connsiteX7" fmla="*/ 22470 w 87702"/>
                  <a:gd name="connsiteY7" fmla="*/ 34613 h 94449"/>
                  <a:gd name="connsiteX8" fmla="*/ 36637 w 87702"/>
                  <a:gd name="connsiteY8" fmla="*/ 77790 h 94449"/>
                  <a:gd name="connsiteX9" fmla="*/ 73742 w 87702"/>
                  <a:gd name="connsiteY9" fmla="*/ 49455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2" h="94449">
                    <a:moveTo>
                      <a:pt x="3580" y="48781"/>
                    </a:moveTo>
                    <a:cubicBezTo>
                      <a:pt x="3580" y="21795"/>
                      <a:pt x="21120" y="3580"/>
                      <a:pt x="46757" y="3580"/>
                    </a:cubicBezTo>
                    <a:cubicBezTo>
                      <a:pt x="71718" y="3580"/>
                      <a:pt x="89933" y="22470"/>
                      <a:pt x="89933" y="48781"/>
                    </a:cubicBezTo>
                    <a:cubicBezTo>
                      <a:pt x="89933" y="75766"/>
                      <a:pt x="72393" y="93981"/>
                      <a:pt x="46757" y="93981"/>
                    </a:cubicBezTo>
                    <a:cubicBezTo>
                      <a:pt x="21120" y="94656"/>
                      <a:pt x="3580" y="75766"/>
                      <a:pt x="3580" y="48781"/>
                    </a:cubicBezTo>
                    <a:close/>
                    <a:moveTo>
                      <a:pt x="73742" y="49455"/>
                    </a:moveTo>
                    <a:cubicBezTo>
                      <a:pt x="73742" y="34613"/>
                      <a:pt x="67670" y="23819"/>
                      <a:pt x="56876" y="19771"/>
                    </a:cubicBezTo>
                    <a:cubicBezTo>
                      <a:pt x="42709" y="14374"/>
                      <a:pt x="27867" y="21120"/>
                      <a:pt x="22470" y="34613"/>
                    </a:cubicBezTo>
                    <a:cubicBezTo>
                      <a:pt x="15723" y="52154"/>
                      <a:pt x="22470" y="72393"/>
                      <a:pt x="36637" y="77790"/>
                    </a:cubicBezTo>
                    <a:cubicBezTo>
                      <a:pt x="56202" y="85886"/>
                      <a:pt x="73067" y="72393"/>
                      <a:pt x="73742" y="49455"/>
                    </a:cubicBezTo>
                    <a:close/>
                  </a:path>
                </a:pathLst>
              </a:custGeom>
              <a:solidFill>
                <a:srgbClr val="080808"/>
              </a:solidFill>
              <a:ln w="6739" cap="flat">
                <a:noFill/>
                <a:prstDash val="solid"/>
                <a:miter/>
              </a:ln>
            </p:spPr>
            <p:txBody>
              <a:bodyPr rtlCol="0" anchor="ctr"/>
              <a:lstStyle/>
              <a:p>
                <a:pPr algn="ctr"/>
                <a:endParaRPr lang="fr-FR"/>
              </a:p>
            </p:txBody>
          </p:sp>
          <p:sp>
            <p:nvSpPr>
              <p:cNvPr id="52" name="Forme libre : forme 26">
                <a:extLst>
                  <a:ext uri="{FF2B5EF4-FFF2-40B4-BE49-F238E27FC236}">
                    <a16:creationId xmlns:a16="http://schemas.microsoft.com/office/drawing/2014/main" id="{FA4CDC62-83CE-4D0B-902A-2E262F693815}"/>
                  </a:ext>
                </a:extLst>
              </p:cNvPr>
              <p:cNvSpPr/>
              <p:nvPr/>
            </p:nvSpPr>
            <p:spPr>
              <a:xfrm>
                <a:off x="3379020" y="5464098"/>
                <a:ext cx="104893" cy="122375"/>
              </a:xfrm>
              <a:custGeom>
                <a:avLst/>
                <a:gdLst>
                  <a:gd name="connsiteX0" fmla="*/ 23144 w 80956"/>
                  <a:gd name="connsiteY0" fmla="*/ 91535 h 94449"/>
                  <a:gd name="connsiteX1" fmla="*/ 5604 w 80956"/>
                  <a:gd name="connsiteY1" fmla="*/ 90186 h 94449"/>
                  <a:gd name="connsiteX2" fmla="*/ 4255 w 80956"/>
                  <a:gd name="connsiteY2" fmla="*/ 70621 h 94449"/>
                  <a:gd name="connsiteX3" fmla="*/ 3580 w 80956"/>
                  <a:gd name="connsiteY3" fmla="*/ 10579 h 94449"/>
                  <a:gd name="connsiteX4" fmla="*/ 11001 w 80956"/>
                  <a:gd name="connsiteY4" fmla="*/ 3832 h 94449"/>
                  <a:gd name="connsiteX5" fmla="*/ 46757 w 80956"/>
                  <a:gd name="connsiteY5" fmla="*/ 4507 h 94449"/>
                  <a:gd name="connsiteX6" fmla="*/ 79814 w 80956"/>
                  <a:gd name="connsiteY6" fmla="*/ 51057 h 94449"/>
                  <a:gd name="connsiteX7" fmla="*/ 40010 w 80956"/>
                  <a:gd name="connsiteY7" fmla="*/ 90860 h 94449"/>
                  <a:gd name="connsiteX8" fmla="*/ 23144 w 80956"/>
                  <a:gd name="connsiteY8" fmla="*/ 91535 h 94449"/>
                  <a:gd name="connsiteX9" fmla="*/ 19097 w 80956"/>
                  <a:gd name="connsiteY9" fmla="*/ 48358 h 94449"/>
                  <a:gd name="connsiteX10" fmla="*/ 19097 w 80956"/>
                  <a:gd name="connsiteY10" fmla="*/ 48358 h 94449"/>
                  <a:gd name="connsiteX11" fmla="*/ 19097 w 80956"/>
                  <a:gd name="connsiteY11" fmla="*/ 57803 h 94449"/>
                  <a:gd name="connsiteX12" fmla="*/ 40010 w 80956"/>
                  <a:gd name="connsiteY12" fmla="*/ 76693 h 94449"/>
                  <a:gd name="connsiteX13" fmla="*/ 60924 w 80956"/>
                  <a:gd name="connsiteY13" fmla="*/ 63875 h 94449"/>
                  <a:gd name="connsiteX14" fmla="*/ 33939 w 80956"/>
                  <a:gd name="connsiteY14" fmla="*/ 18674 h 94449"/>
                  <a:gd name="connsiteX15" fmla="*/ 25168 w 80956"/>
                  <a:gd name="connsiteY15" fmla="*/ 18674 h 94449"/>
                  <a:gd name="connsiteX16" fmla="*/ 19771 w 80956"/>
                  <a:gd name="connsiteY16" fmla="*/ 24746 h 94449"/>
                  <a:gd name="connsiteX17" fmla="*/ 19097 w 80956"/>
                  <a:gd name="connsiteY17" fmla="*/ 48358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56" h="94449">
                    <a:moveTo>
                      <a:pt x="23144" y="91535"/>
                    </a:moveTo>
                    <a:cubicBezTo>
                      <a:pt x="18422" y="90860"/>
                      <a:pt x="9652" y="94908"/>
                      <a:pt x="5604" y="90186"/>
                    </a:cubicBezTo>
                    <a:cubicBezTo>
                      <a:pt x="2231" y="86138"/>
                      <a:pt x="4255" y="77367"/>
                      <a:pt x="4255" y="70621"/>
                    </a:cubicBezTo>
                    <a:cubicBezTo>
                      <a:pt x="4255" y="50382"/>
                      <a:pt x="4255" y="30818"/>
                      <a:pt x="3580" y="10579"/>
                    </a:cubicBezTo>
                    <a:cubicBezTo>
                      <a:pt x="3580" y="4507"/>
                      <a:pt x="5604" y="3157"/>
                      <a:pt x="11001" y="3832"/>
                    </a:cubicBezTo>
                    <a:cubicBezTo>
                      <a:pt x="22470" y="4507"/>
                      <a:pt x="34613" y="2483"/>
                      <a:pt x="46757" y="4507"/>
                    </a:cubicBezTo>
                    <a:cubicBezTo>
                      <a:pt x="68345" y="8555"/>
                      <a:pt x="81838" y="26770"/>
                      <a:pt x="79814" y="51057"/>
                    </a:cubicBezTo>
                    <a:cubicBezTo>
                      <a:pt x="78465" y="74669"/>
                      <a:pt x="62948" y="90186"/>
                      <a:pt x="40010" y="90860"/>
                    </a:cubicBezTo>
                    <a:cubicBezTo>
                      <a:pt x="35288" y="92210"/>
                      <a:pt x="29891" y="91535"/>
                      <a:pt x="23144" y="91535"/>
                    </a:cubicBezTo>
                    <a:close/>
                    <a:moveTo>
                      <a:pt x="19097" y="48358"/>
                    </a:moveTo>
                    <a:cubicBezTo>
                      <a:pt x="19097" y="48358"/>
                      <a:pt x="19097" y="48358"/>
                      <a:pt x="19097" y="48358"/>
                    </a:cubicBezTo>
                    <a:cubicBezTo>
                      <a:pt x="19097" y="51731"/>
                      <a:pt x="19097" y="55105"/>
                      <a:pt x="19097" y="57803"/>
                    </a:cubicBezTo>
                    <a:cubicBezTo>
                      <a:pt x="19097" y="78042"/>
                      <a:pt x="19097" y="78042"/>
                      <a:pt x="40010" y="76693"/>
                    </a:cubicBezTo>
                    <a:cubicBezTo>
                      <a:pt x="49455" y="76018"/>
                      <a:pt x="56202" y="71970"/>
                      <a:pt x="60924" y="63875"/>
                    </a:cubicBezTo>
                    <a:cubicBezTo>
                      <a:pt x="72393" y="40937"/>
                      <a:pt x="58900" y="18674"/>
                      <a:pt x="33939" y="18674"/>
                    </a:cubicBezTo>
                    <a:cubicBezTo>
                      <a:pt x="31240" y="18674"/>
                      <a:pt x="27867" y="18674"/>
                      <a:pt x="25168" y="18674"/>
                    </a:cubicBezTo>
                    <a:cubicBezTo>
                      <a:pt x="20446" y="18000"/>
                      <a:pt x="19097" y="20698"/>
                      <a:pt x="19771" y="24746"/>
                    </a:cubicBezTo>
                    <a:cubicBezTo>
                      <a:pt x="19097" y="32842"/>
                      <a:pt x="19097" y="40262"/>
                      <a:pt x="19097" y="48358"/>
                    </a:cubicBezTo>
                    <a:close/>
                  </a:path>
                </a:pathLst>
              </a:custGeom>
              <a:solidFill>
                <a:srgbClr val="080808"/>
              </a:solidFill>
              <a:ln w="6739" cap="flat">
                <a:noFill/>
                <a:prstDash val="solid"/>
                <a:miter/>
              </a:ln>
            </p:spPr>
            <p:txBody>
              <a:bodyPr rtlCol="0" anchor="ctr"/>
              <a:lstStyle/>
              <a:p>
                <a:pPr algn="ctr"/>
                <a:endParaRPr lang="fr-FR"/>
              </a:p>
            </p:txBody>
          </p:sp>
          <p:sp>
            <p:nvSpPr>
              <p:cNvPr id="55" name="Forme libre : forme 27">
                <a:extLst>
                  <a:ext uri="{FF2B5EF4-FFF2-40B4-BE49-F238E27FC236}">
                    <a16:creationId xmlns:a16="http://schemas.microsoft.com/office/drawing/2014/main" id="{91F07D30-99F0-48DD-8947-F8BD59ECD92F}"/>
                  </a:ext>
                </a:extLst>
              </p:cNvPr>
              <p:cNvSpPr/>
              <p:nvPr/>
            </p:nvSpPr>
            <p:spPr>
              <a:xfrm>
                <a:off x="2698088" y="5468795"/>
                <a:ext cx="104893" cy="122375"/>
              </a:xfrm>
              <a:custGeom>
                <a:avLst/>
                <a:gdLst>
                  <a:gd name="connsiteX0" fmla="*/ 3580 w 80956"/>
                  <a:gd name="connsiteY0" fmla="*/ 46757 h 94449"/>
                  <a:gd name="connsiteX1" fmla="*/ 3580 w 80956"/>
                  <a:gd name="connsiteY1" fmla="*/ 8977 h 94449"/>
                  <a:gd name="connsiteX2" fmla="*/ 8977 w 80956"/>
                  <a:gd name="connsiteY2" fmla="*/ 3580 h 94449"/>
                  <a:gd name="connsiteX3" fmla="*/ 37986 w 80956"/>
                  <a:gd name="connsiteY3" fmla="*/ 3580 h 94449"/>
                  <a:gd name="connsiteX4" fmla="*/ 79814 w 80956"/>
                  <a:gd name="connsiteY4" fmla="*/ 46757 h 94449"/>
                  <a:gd name="connsiteX5" fmla="*/ 39336 w 80956"/>
                  <a:gd name="connsiteY5" fmla="*/ 91283 h 94449"/>
                  <a:gd name="connsiteX6" fmla="*/ 9652 w 80956"/>
                  <a:gd name="connsiteY6" fmla="*/ 91283 h 94449"/>
                  <a:gd name="connsiteX7" fmla="*/ 4255 w 80956"/>
                  <a:gd name="connsiteY7" fmla="*/ 85211 h 94449"/>
                  <a:gd name="connsiteX8" fmla="*/ 3580 w 80956"/>
                  <a:gd name="connsiteY8" fmla="*/ 46757 h 94449"/>
                  <a:gd name="connsiteX9" fmla="*/ 3580 w 80956"/>
                  <a:gd name="connsiteY9" fmla="*/ 46757 h 94449"/>
                  <a:gd name="connsiteX10" fmla="*/ 18422 w 80956"/>
                  <a:gd name="connsiteY10" fmla="*/ 46757 h 94449"/>
                  <a:gd name="connsiteX11" fmla="*/ 18422 w 80956"/>
                  <a:gd name="connsiteY11" fmla="*/ 46757 h 94449"/>
                  <a:gd name="connsiteX12" fmla="*/ 18422 w 80956"/>
                  <a:gd name="connsiteY12" fmla="*/ 58900 h 94449"/>
                  <a:gd name="connsiteX13" fmla="*/ 35288 w 80956"/>
                  <a:gd name="connsiteY13" fmla="*/ 75766 h 94449"/>
                  <a:gd name="connsiteX14" fmla="*/ 62948 w 80956"/>
                  <a:gd name="connsiteY14" fmla="*/ 46757 h 94449"/>
                  <a:gd name="connsiteX15" fmla="*/ 35288 w 80956"/>
                  <a:gd name="connsiteY15" fmla="*/ 17747 h 94449"/>
                  <a:gd name="connsiteX16" fmla="*/ 26517 w 80956"/>
                  <a:gd name="connsiteY16" fmla="*/ 17747 h 94449"/>
                  <a:gd name="connsiteX17" fmla="*/ 17747 w 80956"/>
                  <a:gd name="connsiteY17" fmla="*/ 25843 h 94449"/>
                  <a:gd name="connsiteX18" fmla="*/ 18422 w 80956"/>
                  <a:gd name="connsiteY18" fmla="*/ 46757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956" h="94449">
                    <a:moveTo>
                      <a:pt x="3580" y="46757"/>
                    </a:moveTo>
                    <a:cubicBezTo>
                      <a:pt x="3580" y="33939"/>
                      <a:pt x="3580" y="21120"/>
                      <a:pt x="3580" y="8977"/>
                    </a:cubicBezTo>
                    <a:cubicBezTo>
                      <a:pt x="3580" y="4929"/>
                      <a:pt x="4255" y="3580"/>
                      <a:pt x="8977" y="3580"/>
                    </a:cubicBezTo>
                    <a:cubicBezTo>
                      <a:pt x="18422" y="3580"/>
                      <a:pt x="28541" y="3580"/>
                      <a:pt x="37986" y="3580"/>
                    </a:cubicBezTo>
                    <a:cubicBezTo>
                      <a:pt x="62273" y="3580"/>
                      <a:pt x="79139" y="21120"/>
                      <a:pt x="79814" y="46757"/>
                    </a:cubicBezTo>
                    <a:cubicBezTo>
                      <a:pt x="79814" y="72393"/>
                      <a:pt x="63622" y="89933"/>
                      <a:pt x="39336" y="91283"/>
                    </a:cubicBezTo>
                    <a:cubicBezTo>
                      <a:pt x="29216" y="91957"/>
                      <a:pt x="19097" y="91283"/>
                      <a:pt x="9652" y="91283"/>
                    </a:cubicBezTo>
                    <a:cubicBezTo>
                      <a:pt x="4929" y="91283"/>
                      <a:pt x="4255" y="89259"/>
                      <a:pt x="4255" y="85211"/>
                    </a:cubicBezTo>
                    <a:cubicBezTo>
                      <a:pt x="4255" y="71718"/>
                      <a:pt x="3580" y="59575"/>
                      <a:pt x="3580" y="46757"/>
                    </a:cubicBezTo>
                    <a:cubicBezTo>
                      <a:pt x="3580" y="46757"/>
                      <a:pt x="3580" y="46757"/>
                      <a:pt x="3580" y="46757"/>
                    </a:cubicBezTo>
                    <a:close/>
                    <a:moveTo>
                      <a:pt x="18422" y="46757"/>
                    </a:moveTo>
                    <a:cubicBezTo>
                      <a:pt x="18422" y="46757"/>
                      <a:pt x="18422" y="46757"/>
                      <a:pt x="18422" y="46757"/>
                    </a:cubicBezTo>
                    <a:cubicBezTo>
                      <a:pt x="18422" y="50804"/>
                      <a:pt x="18422" y="54852"/>
                      <a:pt x="18422" y="58900"/>
                    </a:cubicBezTo>
                    <a:cubicBezTo>
                      <a:pt x="18422" y="76441"/>
                      <a:pt x="18422" y="76441"/>
                      <a:pt x="35288" y="75766"/>
                    </a:cubicBezTo>
                    <a:cubicBezTo>
                      <a:pt x="53503" y="75766"/>
                      <a:pt x="62948" y="65646"/>
                      <a:pt x="62948" y="46757"/>
                    </a:cubicBezTo>
                    <a:cubicBezTo>
                      <a:pt x="62948" y="27867"/>
                      <a:pt x="53503" y="17747"/>
                      <a:pt x="35288" y="17747"/>
                    </a:cubicBezTo>
                    <a:cubicBezTo>
                      <a:pt x="32589" y="17747"/>
                      <a:pt x="29216" y="18422"/>
                      <a:pt x="26517" y="17747"/>
                    </a:cubicBezTo>
                    <a:cubicBezTo>
                      <a:pt x="19771" y="17073"/>
                      <a:pt x="17073" y="19097"/>
                      <a:pt x="17747" y="25843"/>
                    </a:cubicBezTo>
                    <a:cubicBezTo>
                      <a:pt x="19097" y="32589"/>
                      <a:pt x="18422" y="40010"/>
                      <a:pt x="18422" y="46757"/>
                    </a:cubicBezTo>
                    <a:close/>
                  </a:path>
                </a:pathLst>
              </a:custGeom>
              <a:solidFill>
                <a:srgbClr val="080808"/>
              </a:solidFill>
              <a:ln w="6739" cap="flat">
                <a:noFill/>
                <a:prstDash val="solid"/>
                <a:miter/>
              </a:ln>
            </p:spPr>
            <p:txBody>
              <a:bodyPr rtlCol="0" anchor="ctr"/>
              <a:lstStyle/>
              <a:p>
                <a:pPr algn="ctr"/>
                <a:endParaRPr lang="fr-FR"/>
              </a:p>
            </p:txBody>
          </p:sp>
          <p:sp>
            <p:nvSpPr>
              <p:cNvPr id="58" name="Forme libre : forme 28">
                <a:extLst>
                  <a:ext uri="{FF2B5EF4-FFF2-40B4-BE49-F238E27FC236}">
                    <a16:creationId xmlns:a16="http://schemas.microsoft.com/office/drawing/2014/main" id="{A3F0B15C-8B35-4899-896D-D1DFD8359C90}"/>
                  </a:ext>
                </a:extLst>
              </p:cNvPr>
              <p:cNvSpPr/>
              <p:nvPr/>
            </p:nvSpPr>
            <p:spPr>
              <a:xfrm>
                <a:off x="4052086" y="5462677"/>
                <a:ext cx="104893" cy="122375"/>
              </a:xfrm>
              <a:custGeom>
                <a:avLst/>
                <a:gdLst>
                  <a:gd name="connsiteX0" fmla="*/ 4255 w 80956"/>
                  <a:gd name="connsiteY0" fmla="*/ 46757 h 94449"/>
                  <a:gd name="connsiteX1" fmla="*/ 4255 w 80956"/>
                  <a:gd name="connsiteY1" fmla="*/ 9652 h 94449"/>
                  <a:gd name="connsiteX2" fmla="*/ 10326 w 80956"/>
                  <a:gd name="connsiteY2" fmla="*/ 3580 h 94449"/>
                  <a:gd name="connsiteX3" fmla="*/ 38661 w 80956"/>
                  <a:gd name="connsiteY3" fmla="*/ 3580 h 94449"/>
                  <a:gd name="connsiteX4" fmla="*/ 79814 w 80956"/>
                  <a:gd name="connsiteY4" fmla="*/ 46082 h 94449"/>
                  <a:gd name="connsiteX5" fmla="*/ 40010 w 80956"/>
                  <a:gd name="connsiteY5" fmla="*/ 91283 h 94449"/>
                  <a:gd name="connsiteX6" fmla="*/ 8977 w 80956"/>
                  <a:gd name="connsiteY6" fmla="*/ 91283 h 94449"/>
                  <a:gd name="connsiteX7" fmla="*/ 3580 w 80956"/>
                  <a:gd name="connsiteY7" fmla="*/ 85886 h 94449"/>
                  <a:gd name="connsiteX8" fmla="*/ 4255 w 80956"/>
                  <a:gd name="connsiteY8" fmla="*/ 46757 h 94449"/>
                  <a:gd name="connsiteX9" fmla="*/ 4255 w 80956"/>
                  <a:gd name="connsiteY9" fmla="*/ 46757 h 94449"/>
                  <a:gd name="connsiteX10" fmla="*/ 19097 w 80956"/>
                  <a:gd name="connsiteY10" fmla="*/ 47431 h 94449"/>
                  <a:gd name="connsiteX11" fmla="*/ 19097 w 80956"/>
                  <a:gd name="connsiteY11" fmla="*/ 47431 h 94449"/>
                  <a:gd name="connsiteX12" fmla="*/ 19097 w 80956"/>
                  <a:gd name="connsiteY12" fmla="*/ 58900 h 94449"/>
                  <a:gd name="connsiteX13" fmla="*/ 37312 w 80956"/>
                  <a:gd name="connsiteY13" fmla="*/ 76441 h 94449"/>
                  <a:gd name="connsiteX14" fmla="*/ 64297 w 80956"/>
                  <a:gd name="connsiteY14" fmla="*/ 47431 h 94449"/>
                  <a:gd name="connsiteX15" fmla="*/ 37312 w 80956"/>
                  <a:gd name="connsiteY15" fmla="*/ 18422 h 94449"/>
                  <a:gd name="connsiteX16" fmla="*/ 24494 w 80956"/>
                  <a:gd name="connsiteY16" fmla="*/ 18422 h 94449"/>
                  <a:gd name="connsiteX17" fmla="*/ 19771 w 80956"/>
                  <a:gd name="connsiteY17" fmla="*/ 23144 h 94449"/>
                  <a:gd name="connsiteX18" fmla="*/ 19097 w 80956"/>
                  <a:gd name="connsiteY18" fmla="*/ 4743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956" h="94449">
                    <a:moveTo>
                      <a:pt x="4255" y="46757"/>
                    </a:moveTo>
                    <a:cubicBezTo>
                      <a:pt x="4255" y="34613"/>
                      <a:pt x="4255" y="21795"/>
                      <a:pt x="4255" y="9652"/>
                    </a:cubicBezTo>
                    <a:cubicBezTo>
                      <a:pt x="4255" y="4254"/>
                      <a:pt x="5604" y="3580"/>
                      <a:pt x="10326" y="3580"/>
                    </a:cubicBezTo>
                    <a:cubicBezTo>
                      <a:pt x="19771" y="4254"/>
                      <a:pt x="29216" y="3580"/>
                      <a:pt x="38661" y="3580"/>
                    </a:cubicBezTo>
                    <a:cubicBezTo>
                      <a:pt x="62948" y="4254"/>
                      <a:pt x="79814" y="21120"/>
                      <a:pt x="79814" y="46082"/>
                    </a:cubicBezTo>
                    <a:cubicBezTo>
                      <a:pt x="80488" y="71718"/>
                      <a:pt x="64297" y="89933"/>
                      <a:pt x="40010" y="91283"/>
                    </a:cubicBezTo>
                    <a:cubicBezTo>
                      <a:pt x="29891" y="91957"/>
                      <a:pt x="19771" y="91283"/>
                      <a:pt x="8977" y="91283"/>
                    </a:cubicBezTo>
                    <a:cubicBezTo>
                      <a:pt x="4255" y="91283"/>
                      <a:pt x="3580" y="89933"/>
                      <a:pt x="3580" y="85886"/>
                    </a:cubicBezTo>
                    <a:cubicBezTo>
                      <a:pt x="4929" y="72393"/>
                      <a:pt x="4929" y="59575"/>
                      <a:pt x="4255" y="46757"/>
                    </a:cubicBezTo>
                    <a:cubicBezTo>
                      <a:pt x="4929" y="46757"/>
                      <a:pt x="4255" y="46757"/>
                      <a:pt x="4255" y="46757"/>
                    </a:cubicBezTo>
                    <a:close/>
                    <a:moveTo>
                      <a:pt x="19097" y="47431"/>
                    </a:moveTo>
                    <a:cubicBezTo>
                      <a:pt x="19097" y="47431"/>
                      <a:pt x="19097" y="47431"/>
                      <a:pt x="19097" y="47431"/>
                    </a:cubicBezTo>
                    <a:cubicBezTo>
                      <a:pt x="19097" y="51479"/>
                      <a:pt x="19097" y="54852"/>
                      <a:pt x="19097" y="58900"/>
                    </a:cubicBezTo>
                    <a:cubicBezTo>
                      <a:pt x="19097" y="77115"/>
                      <a:pt x="19097" y="77115"/>
                      <a:pt x="37312" y="76441"/>
                    </a:cubicBezTo>
                    <a:cubicBezTo>
                      <a:pt x="54852" y="76441"/>
                      <a:pt x="64297" y="65646"/>
                      <a:pt x="64297" y="47431"/>
                    </a:cubicBezTo>
                    <a:cubicBezTo>
                      <a:pt x="64297" y="28541"/>
                      <a:pt x="54852" y="18422"/>
                      <a:pt x="37312" y="18422"/>
                    </a:cubicBezTo>
                    <a:cubicBezTo>
                      <a:pt x="33264" y="18422"/>
                      <a:pt x="28542" y="18422"/>
                      <a:pt x="24494" y="18422"/>
                    </a:cubicBezTo>
                    <a:cubicBezTo>
                      <a:pt x="20446" y="18422"/>
                      <a:pt x="19097" y="19771"/>
                      <a:pt x="19771" y="23144"/>
                    </a:cubicBezTo>
                    <a:cubicBezTo>
                      <a:pt x="19771" y="31240"/>
                      <a:pt x="19097" y="39336"/>
                      <a:pt x="19097" y="47431"/>
                    </a:cubicBezTo>
                    <a:close/>
                  </a:path>
                </a:pathLst>
              </a:custGeom>
              <a:solidFill>
                <a:srgbClr val="080808"/>
              </a:solidFill>
              <a:ln w="6739" cap="flat">
                <a:noFill/>
                <a:prstDash val="solid"/>
                <a:miter/>
              </a:ln>
            </p:spPr>
            <p:txBody>
              <a:bodyPr rtlCol="0" anchor="ctr"/>
              <a:lstStyle/>
              <a:p>
                <a:pPr algn="ctr"/>
                <a:endParaRPr lang="fr-FR"/>
              </a:p>
            </p:txBody>
          </p:sp>
          <p:sp>
            <p:nvSpPr>
              <p:cNvPr id="59" name="Forme libre : forme 30">
                <a:extLst>
                  <a:ext uri="{FF2B5EF4-FFF2-40B4-BE49-F238E27FC236}">
                    <a16:creationId xmlns:a16="http://schemas.microsoft.com/office/drawing/2014/main" id="{B09F1958-D642-42CF-BC00-4305DC9E8E32}"/>
                  </a:ext>
                </a:extLst>
              </p:cNvPr>
              <p:cNvSpPr/>
              <p:nvPr/>
            </p:nvSpPr>
            <p:spPr>
              <a:xfrm>
                <a:off x="2109811" y="5275484"/>
                <a:ext cx="104893" cy="122375"/>
              </a:xfrm>
              <a:custGeom>
                <a:avLst/>
                <a:gdLst>
                  <a:gd name="connsiteX0" fmla="*/ 3580 w 80956"/>
                  <a:gd name="connsiteY0" fmla="*/ 47534 h 94449"/>
                  <a:gd name="connsiteX1" fmla="*/ 3580 w 80956"/>
                  <a:gd name="connsiteY1" fmla="*/ 9754 h 94449"/>
                  <a:gd name="connsiteX2" fmla="*/ 9652 w 80956"/>
                  <a:gd name="connsiteY2" fmla="*/ 3682 h 94449"/>
                  <a:gd name="connsiteX3" fmla="*/ 46757 w 80956"/>
                  <a:gd name="connsiteY3" fmla="*/ 5032 h 94449"/>
                  <a:gd name="connsiteX4" fmla="*/ 79814 w 80956"/>
                  <a:gd name="connsiteY4" fmla="*/ 50907 h 94449"/>
                  <a:gd name="connsiteX5" fmla="*/ 40010 w 80956"/>
                  <a:gd name="connsiteY5" fmla="*/ 91385 h 94449"/>
                  <a:gd name="connsiteX6" fmla="*/ 8977 w 80956"/>
                  <a:gd name="connsiteY6" fmla="*/ 91385 h 94449"/>
                  <a:gd name="connsiteX7" fmla="*/ 4255 w 80956"/>
                  <a:gd name="connsiteY7" fmla="*/ 85988 h 94449"/>
                  <a:gd name="connsiteX8" fmla="*/ 3580 w 80956"/>
                  <a:gd name="connsiteY8" fmla="*/ 47534 h 94449"/>
                  <a:gd name="connsiteX9" fmla="*/ 3580 w 80956"/>
                  <a:gd name="connsiteY9" fmla="*/ 47534 h 94449"/>
                  <a:gd name="connsiteX10" fmla="*/ 18422 w 80956"/>
                  <a:gd name="connsiteY10" fmla="*/ 46859 h 94449"/>
                  <a:gd name="connsiteX11" fmla="*/ 18422 w 80956"/>
                  <a:gd name="connsiteY11" fmla="*/ 46859 h 94449"/>
                  <a:gd name="connsiteX12" fmla="*/ 18422 w 80956"/>
                  <a:gd name="connsiteY12" fmla="*/ 60352 h 94449"/>
                  <a:gd name="connsiteX13" fmla="*/ 33939 w 80956"/>
                  <a:gd name="connsiteY13" fmla="*/ 76543 h 94449"/>
                  <a:gd name="connsiteX14" fmla="*/ 56202 w 80956"/>
                  <a:gd name="connsiteY14" fmla="*/ 67773 h 94449"/>
                  <a:gd name="connsiteX15" fmla="*/ 59575 w 80956"/>
                  <a:gd name="connsiteY15" fmla="*/ 32017 h 94449"/>
                  <a:gd name="connsiteX16" fmla="*/ 33939 w 80956"/>
                  <a:gd name="connsiteY16" fmla="*/ 17850 h 94449"/>
                  <a:gd name="connsiteX17" fmla="*/ 23144 w 80956"/>
                  <a:gd name="connsiteY17" fmla="*/ 17850 h 94449"/>
                  <a:gd name="connsiteX18" fmla="*/ 17747 w 80956"/>
                  <a:gd name="connsiteY18" fmla="*/ 23247 h 94449"/>
                  <a:gd name="connsiteX19" fmla="*/ 18422 w 80956"/>
                  <a:gd name="connsiteY19" fmla="*/ 46859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956" h="94449">
                    <a:moveTo>
                      <a:pt x="3580" y="47534"/>
                    </a:moveTo>
                    <a:cubicBezTo>
                      <a:pt x="3580" y="34716"/>
                      <a:pt x="3580" y="21897"/>
                      <a:pt x="3580" y="9754"/>
                    </a:cubicBezTo>
                    <a:cubicBezTo>
                      <a:pt x="3580" y="5032"/>
                      <a:pt x="4929" y="3682"/>
                      <a:pt x="9652" y="3682"/>
                    </a:cubicBezTo>
                    <a:cubicBezTo>
                      <a:pt x="21795" y="4357"/>
                      <a:pt x="34613" y="2333"/>
                      <a:pt x="46757" y="5032"/>
                    </a:cubicBezTo>
                    <a:cubicBezTo>
                      <a:pt x="69020" y="9754"/>
                      <a:pt x="81838" y="27969"/>
                      <a:pt x="79814" y="50907"/>
                    </a:cubicBezTo>
                    <a:cubicBezTo>
                      <a:pt x="77790" y="75194"/>
                      <a:pt x="62273" y="90710"/>
                      <a:pt x="40010" y="91385"/>
                    </a:cubicBezTo>
                    <a:cubicBezTo>
                      <a:pt x="29891" y="92060"/>
                      <a:pt x="19771" y="91385"/>
                      <a:pt x="8977" y="91385"/>
                    </a:cubicBezTo>
                    <a:cubicBezTo>
                      <a:pt x="4929" y="91385"/>
                      <a:pt x="4255" y="90036"/>
                      <a:pt x="4255" y="85988"/>
                    </a:cubicBezTo>
                    <a:cubicBezTo>
                      <a:pt x="4255" y="73170"/>
                      <a:pt x="4255" y="60352"/>
                      <a:pt x="3580" y="47534"/>
                    </a:cubicBezTo>
                    <a:cubicBezTo>
                      <a:pt x="4255" y="47534"/>
                      <a:pt x="3580" y="47534"/>
                      <a:pt x="3580" y="47534"/>
                    </a:cubicBezTo>
                    <a:close/>
                    <a:moveTo>
                      <a:pt x="18422" y="46859"/>
                    </a:moveTo>
                    <a:cubicBezTo>
                      <a:pt x="18422" y="46859"/>
                      <a:pt x="18422" y="46859"/>
                      <a:pt x="18422" y="46859"/>
                    </a:cubicBezTo>
                    <a:cubicBezTo>
                      <a:pt x="18422" y="51581"/>
                      <a:pt x="18422" y="56304"/>
                      <a:pt x="18422" y="60352"/>
                    </a:cubicBezTo>
                    <a:cubicBezTo>
                      <a:pt x="18422" y="76543"/>
                      <a:pt x="18422" y="75868"/>
                      <a:pt x="33939" y="76543"/>
                    </a:cubicBezTo>
                    <a:cubicBezTo>
                      <a:pt x="42709" y="76543"/>
                      <a:pt x="50804" y="75194"/>
                      <a:pt x="56202" y="67773"/>
                    </a:cubicBezTo>
                    <a:cubicBezTo>
                      <a:pt x="64972" y="56304"/>
                      <a:pt x="64972" y="44160"/>
                      <a:pt x="59575" y="32017"/>
                    </a:cubicBezTo>
                    <a:cubicBezTo>
                      <a:pt x="54852" y="21223"/>
                      <a:pt x="44733" y="17850"/>
                      <a:pt x="33939" y="17850"/>
                    </a:cubicBezTo>
                    <a:cubicBezTo>
                      <a:pt x="30565" y="17850"/>
                      <a:pt x="27192" y="17850"/>
                      <a:pt x="23144" y="17850"/>
                    </a:cubicBezTo>
                    <a:cubicBezTo>
                      <a:pt x="19097" y="17850"/>
                      <a:pt x="17747" y="18524"/>
                      <a:pt x="17747" y="23247"/>
                    </a:cubicBezTo>
                    <a:cubicBezTo>
                      <a:pt x="19097" y="31342"/>
                      <a:pt x="18422" y="39438"/>
                      <a:pt x="18422" y="46859"/>
                    </a:cubicBezTo>
                    <a:close/>
                  </a:path>
                </a:pathLst>
              </a:custGeom>
              <a:solidFill>
                <a:srgbClr val="060606"/>
              </a:solidFill>
              <a:ln w="6739" cap="flat">
                <a:noFill/>
                <a:prstDash val="solid"/>
                <a:miter/>
              </a:ln>
            </p:spPr>
            <p:txBody>
              <a:bodyPr rtlCol="0" anchor="ctr"/>
              <a:lstStyle/>
              <a:p>
                <a:pPr algn="ctr"/>
                <a:endParaRPr lang="fr-FR"/>
              </a:p>
            </p:txBody>
          </p:sp>
          <p:sp>
            <p:nvSpPr>
              <p:cNvPr id="61" name="Forme libre : forme 31">
                <a:extLst>
                  <a:ext uri="{FF2B5EF4-FFF2-40B4-BE49-F238E27FC236}">
                    <a16:creationId xmlns:a16="http://schemas.microsoft.com/office/drawing/2014/main" id="{70B14629-5BFE-4491-96CE-BFBABB2A9E40}"/>
                  </a:ext>
                </a:extLst>
              </p:cNvPr>
              <p:cNvSpPr/>
              <p:nvPr/>
            </p:nvSpPr>
            <p:spPr>
              <a:xfrm>
                <a:off x="1670886" y="5276238"/>
                <a:ext cx="96152" cy="122375"/>
              </a:xfrm>
              <a:custGeom>
                <a:avLst/>
                <a:gdLst>
                  <a:gd name="connsiteX0" fmla="*/ 4347 w 74209"/>
                  <a:gd name="connsiteY0" fmla="*/ 47627 h 94449"/>
                  <a:gd name="connsiteX1" fmla="*/ 4347 w 74209"/>
                  <a:gd name="connsiteY1" fmla="*/ 12545 h 94449"/>
                  <a:gd name="connsiteX2" fmla="*/ 6371 w 74209"/>
                  <a:gd name="connsiteY2" fmla="*/ 4450 h 94449"/>
                  <a:gd name="connsiteX3" fmla="*/ 21888 w 74209"/>
                  <a:gd name="connsiteY3" fmla="*/ 7823 h 94449"/>
                  <a:gd name="connsiteX4" fmla="*/ 52921 w 74209"/>
                  <a:gd name="connsiteY4" fmla="*/ 55048 h 94449"/>
                  <a:gd name="connsiteX5" fmla="*/ 56969 w 74209"/>
                  <a:gd name="connsiteY5" fmla="*/ 59770 h 94449"/>
                  <a:gd name="connsiteX6" fmla="*/ 58318 w 74209"/>
                  <a:gd name="connsiteY6" fmla="*/ 53698 h 94449"/>
                  <a:gd name="connsiteX7" fmla="*/ 58318 w 74209"/>
                  <a:gd name="connsiteY7" fmla="*/ 10522 h 94449"/>
                  <a:gd name="connsiteX8" fmla="*/ 65739 w 74209"/>
                  <a:gd name="connsiteY8" fmla="*/ 3775 h 94449"/>
                  <a:gd name="connsiteX9" fmla="*/ 73160 w 74209"/>
                  <a:gd name="connsiteY9" fmla="*/ 10522 h 94449"/>
                  <a:gd name="connsiteX10" fmla="*/ 73160 w 74209"/>
                  <a:gd name="connsiteY10" fmla="*/ 82708 h 94449"/>
                  <a:gd name="connsiteX11" fmla="*/ 70462 w 74209"/>
                  <a:gd name="connsiteY11" fmla="*/ 91478 h 94449"/>
                  <a:gd name="connsiteX12" fmla="*/ 57644 w 74209"/>
                  <a:gd name="connsiteY12" fmla="*/ 86756 h 94449"/>
                  <a:gd name="connsiteX13" fmla="*/ 25261 w 74209"/>
                  <a:gd name="connsiteY13" fmla="*/ 38182 h 94449"/>
                  <a:gd name="connsiteX14" fmla="*/ 23237 w 74209"/>
                  <a:gd name="connsiteY14" fmla="*/ 35483 h 94449"/>
                  <a:gd name="connsiteX15" fmla="*/ 19864 w 74209"/>
                  <a:gd name="connsiteY15" fmla="*/ 32785 h 94449"/>
                  <a:gd name="connsiteX16" fmla="*/ 18515 w 74209"/>
                  <a:gd name="connsiteY16" fmla="*/ 36832 h 94449"/>
                  <a:gd name="connsiteX17" fmla="*/ 18515 w 74209"/>
                  <a:gd name="connsiteY17" fmla="*/ 85406 h 94449"/>
                  <a:gd name="connsiteX18" fmla="*/ 11094 w 74209"/>
                  <a:gd name="connsiteY18" fmla="*/ 92153 h 94449"/>
                  <a:gd name="connsiteX19" fmla="*/ 3673 w 74209"/>
                  <a:gd name="connsiteY19" fmla="*/ 85406 h 94449"/>
                  <a:gd name="connsiteX20" fmla="*/ 4347 w 74209"/>
                  <a:gd name="connsiteY20" fmla="*/ 47627 h 94449"/>
                  <a:gd name="connsiteX21" fmla="*/ 4347 w 74209"/>
                  <a:gd name="connsiteY21" fmla="*/ 47627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209" h="94449">
                    <a:moveTo>
                      <a:pt x="4347" y="47627"/>
                    </a:moveTo>
                    <a:cubicBezTo>
                      <a:pt x="4347" y="36158"/>
                      <a:pt x="4347" y="24689"/>
                      <a:pt x="4347" y="12545"/>
                    </a:cubicBezTo>
                    <a:cubicBezTo>
                      <a:pt x="4347" y="9847"/>
                      <a:pt x="1649" y="5124"/>
                      <a:pt x="6371" y="4450"/>
                    </a:cubicBezTo>
                    <a:cubicBezTo>
                      <a:pt x="11768" y="3775"/>
                      <a:pt x="17840" y="1751"/>
                      <a:pt x="21888" y="7823"/>
                    </a:cubicBezTo>
                    <a:cubicBezTo>
                      <a:pt x="32008" y="24014"/>
                      <a:pt x="42802" y="39531"/>
                      <a:pt x="52921" y="55048"/>
                    </a:cubicBezTo>
                    <a:cubicBezTo>
                      <a:pt x="54271" y="57071"/>
                      <a:pt x="56294" y="59770"/>
                      <a:pt x="56969" y="59770"/>
                    </a:cubicBezTo>
                    <a:cubicBezTo>
                      <a:pt x="59668" y="58421"/>
                      <a:pt x="58318" y="55722"/>
                      <a:pt x="58318" y="53698"/>
                    </a:cubicBezTo>
                    <a:cubicBezTo>
                      <a:pt x="58318" y="39531"/>
                      <a:pt x="58318" y="25364"/>
                      <a:pt x="58318" y="10522"/>
                    </a:cubicBezTo>
                    <a:cubicBezTo>
                      <a:pt x="58318" y="4450"/>
                      <a:pt x="60342" y="3775"/>
                      <a:pt x="65739" y="3775"/>
                    </a:cubicBezTo>
                    <a:cubicBezTo>
                      <a:pt x="70462" y="3775"/>
                      <a:pt x="73835" y="3775"/>
                      <a:pt x="73160" y="10522"/>
                    </a:cubicBezTo>
                    <a:cubicBezTo>
                      <a:pt x="72486" y="34808"/>
                      <a:pt x="73160" y="58421"/>
                      <a:pt x="73160" y="82708"/>
                    </a:cubicBezTo>
                    <a:cubicBezTo>
                      <a:pt x="73160" y="85406"/>
                      <a:pt x="75859" y="90803"/>
                      <a:pt x="70462" y="91478"/>
                    </a:cubicBezTo>
                    <a:cubicBezTo>
                      <a:pt x="65739" y="92153"/>
                      <a:pt x="61017" y="92153"/>
                      <a:pt x="57644" y="86756"/>
                    </a:cubicBezTo>
                    <a:cubicBezTo>
                      <a:pt x="47524" y="70564"/>
                      <a:pt x="36055" y="54373"/>
                      <a:pt x="25261" y="38182"/>
                    </a:cubicBezTo>
                    <a:cubicBezTo>
                      <a:pt x="24587" y="37507"/>
                      <a:pt x="23912" y="36158"/>
                      <a:pt x="23237" y="35483"/>
                    </a:cubicBezTo>
                    <a:cubicBezTo>
                      <a:pt x="22563" y="34134"/>
                      <a:pt x="21888" y="32110"/>
                      <a:pt x="19864" y="32785"/>
                    </a:cubicBezTo>
                    <a:cubicBezTo>
                      <a:pt x="17840" y="33459"/>
                      <a:pt x="18515" y="35483"/>
                      <a:pt x="18515" y="36832"/>
                    </a:cubicBezTo>
                    <a:cubicBezTo>
                      <a:pt x="18515" y="53024"/>
                      <a:pt x="18515" y="69215"/>
                      <a:pt x="18515" y="85406"/>
                    </a:cubicBezTo>
                    <a:cubicBezTo>
                      <a:pt x="18515" y="91478"/>
                      <a:pt x="16491" y="92153"/>
                      <a:pt x="11094" y="92153"/>
                    </a:cubicBezTo>
                    <a:cubicBezTo>
                      <a:pt x="6371" y="92153"/>
                      <a:pt x="2998" y="92153"/>
                      <a:pt x="3673" y="85406"/>
                    </a:cubicBezTo>
                    <a:cubicBezTo>
                      <a:pt x="5022" y="73263"/>
                      <a:pt x="4347" y="60445"/>
                      <a:pt x="4347" y="47627"/>
                    </a:cubicBezTo>
                    <a:cubicBezTo>
                      <a:pt x="4347" y="47627"/>
                      <a:pt x="4347" y="47627"/>
                      <a:pt x="4347" y="47627"/>
                    </a:cubicBezTo>
                    <a:close/>
                  </a:path>
                </a:pathLst>
              </a:custGeom>
              <a:solidFill>
                <a:srgbClr val="080808"/>
              </a:solidFill>
              <a:ln w="6739" cap="flat">
                <a:noFill/>
                <a:prstDash val="solid"/>
                <a:miter/>
              </a:ln>
            </p:spPr>
            <p:txBody>
              <a:bodyPr rtlCol="0" anchor="ctr"/>
              <a:lstStyle/>
              <a:p>
                <a:pPr algn="ctr"/>
                <a:endParaRPr lang="fr-FR"/>
              </a:p>
            </p:txBody>
          </p:sp>
          <p:sp>
            <p:nvSpPr>
              <p:cNvPr id="62" name="Forme libre : forme 32">
                <a:extLst>
                  <a:ext uri="{FF2B5EF4-FFF2-40B4-BE49-F238E27FC236}">
                    <a16:creationId xmlns:a16="http://schemas.microsoft.com/office/drawing/2014/main" id="{4495477F-6D76-49A4-802F-DE6F9CF2DE5A}"/>
                  </a:ext>
                </a:extLst>
              </p:cNvPr>
              <p:cNvSpPr/>
              <p:nvPr/>
            </p:nvSpPr>
            <p:spPr>
              <a:xfrm>
                <a:off x="1701601" y="5472292"/>
                <a:ext cx="87412" cy="122375"/>
              </a:xfrm>
              <a:custGeom>
                <a:avLst/>
                <a:gdLst>
                  <a:gd name="connsiteX0" fmla="*/ 3580 w 67463"/>
                  <a:gd name="connsiteY0" fmla="*/ 47431 h 94449"/>
                  <a:gd name="connsiteX1" fmla="*/ 3580 w 67463"/>
                  <a:gd name="connsiteY1" fmla="*/ 10326 h 94449"/>
                  <a:gd name="connsiteX2" fmla="*/ 10326 w 67463"/>
                  <a:gd name="connsiteY2" fmla="*/ 3580 h 94449"/>
                  <a:gd name="connsiteX3" fmla="*/ 37986 w 67463"/>
                  <a:gd name="connsiteY3" fmla="*/ 4255 h 94449"/>
                  <a:gd name="connsiteX4" fmla="*/ 56202 w 67463"/>
                  <a:gd name="connsiteY4" fmla="*/ 40010 h 94449"/>
                  <a:gd name="connsiteX5" fmla="*/ 57551 w 67463"/>
                  <a:gd name="connsiteY5" fmla="*/ 46757 h 94449"/>
                  <a:gd name="connsiteX6" fmla="*/ 67670 w 67463"/>
                  <a:gd name="connsiteY6" fmla="*/ 71044 h 94449"/>
                  <a:gd name="connsiteX7" fmla="*/ 50804 w 67463"/>
                  <a:gd name="connsiteY7" fmla="*/ 89259 h 94449"/>
                  <a:gd name="connsiteX8" fmla="*/ 8302 w 67463"/>
                  <a:gd name="connsiteY8" fmla="*/ 91283 h 94449"/>
                  <a:gd name="connsiteX9" fmla="*/ 4929 w 67463"/>
                  <a:gd name="connsiteY9" fmla="*/ 85211 h 94449"/>
                  <a:gd name="connsiteX10" fmla="*/ 3580 w 67463"/>
                  <a:gd name="connsiteY10" fmla="*/ 47431 h 94449"/>
                  <a:gd name="connsiteX11" fmla="*/ 3580 w 67463"/>
                  <a:gd name="connsiteY11" fmla="*/ 47431 h 94449"/>
                  <a:gd name="connsiteX12" fmla="*/ 18422 w 67463"/>
                  <a:gd name="connsiteY12" fmla="*/ 65647 h 94449"/>
                  <a:gd name="connsiteX13" fmla="*/ 18422 w 67463"/>
                  <a:gd name="connsiteY13" fmla="*/ 76441 h 94449"/>
                  <a:gd name="connsiteX14" fmla="*/ 21120 w 67463"/>
                  <a:gd name="connsiteY14" fmla="*/ 80489 h 94449"/>
                  <a:gd name="connsiteX15" fmla="*/ 44058 w 67463"/>
                  <a:gd name="connsiteY15" fmla="*/ 78465 h 94449"/>
                  <a:gd name="connsiteX16" fmla="*/ 50804 w 67463"/>
                  <a:gd name="connsiteY16" fmla="*/ 70369 h 94449"/>
                  <a:gd name="connsiteX17" fmla="*/ 35962 w 67463"/>
                  <a:gd name="connsiteY17" fmla="*/ 51479 h 94449"/>
                  <a:gd name="connsiteX18" fmla="*/ 18422 w 67463"/>
                  <a:gd name="connsiteY18" fmla="*/ 65647 h 94449"/>
                  <a:gd name="connsiteX19" fmla="*/ 28541 w 67463"/>
                  <a:gd name="connsiteY19" fmla="*/ 39336 h 94449"/>
                  <a:gd name="connsiteX20" fmla="*/ 31240 w 67463"/>
                  <a:gd name="connsiteY20" fmla="*/ 39336 h 94449"/>
                  <a:gd name="connsiteX21" fmla="*/ 45407 w 67463"/>
                  <a:gd name="connsiteY21" fmla="*/ 27192 h 94449"/>
                  <a:gd name="connsiteX22" fmla="*/ 31240 w 67463"/>
                  <a:gd name="connsiteY22" fmla="*/ 15049 h 94449"/>
                  <a:gd name="connsiteX23" fmla="*/ 18422 w 67463"/>
                  <a:gd name="connsiteY23" fmla="*/ 27867 h 94449"/>
                  <a:gd name="connsiteX24" fmla="*/ 28541 w 67463"/>
                  <a:gd name="connsiteY24" fmla="*/ 3933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463" h="94449">
                    <a:moveTo>
                      <a:pt x="3580" y="47431"/>
                    </a:moveTo>
                    <a:cubicBezTo>
                      <a:pt x="3580" y="35288"/>
                      <a:pt x="3580" y="22470"/>
                      <a:pt x="3580" y="10326"/>
                    </a:cubicBezTo>
                    <a:cubicBezTo>
                      <a:pt x="3580" y="4929"/>
                      <a:pt x="5604" y="3580"/>
                      <a:pt x="10326" y="3580"/>
                    </a:cubicBezTo>
                    <a:cubicBezTo>
                      <a:pt x="19771" y="4255"/>
                      <a:pt x="28541" y="2905"/>
                      <a:pt x="37986" y="4255"/>
                    </a:cubicBezTo>
                    <a:cubicBezTo>
                      <a:pt x="58225" y="6953"/>
                      <a:pt x="65646" y="22470"/>
                      <a:pt x="56202" y="40010"/>
                    </a:cubicBezTo>
                    <a:cubicBezTo>
                      <a:pt x="54852" y="42709"/>
                      <a:pt x="53503" y="44733"/>
                      <a:pt x="57551" y="46757"/>
                    </a:cubicBezTo>
                    <a:cubicBezTo>
                      <a:pt x="67670" y="52154"/>
                      <a:pt x="69020" y="60924"/>
                      <a:pt x="67670" y="71044"/>
                    </a:cubicBezTo>
                    <a:cubicBezTo>
                      <a:pt x="66321" y="81163"/>
                      <a:pt x="60249" y="87235"/>
                      <a:pt x="50804" y="89259"/>
                    </a:cubicBezTo>
                    <a:cubicBezTo>
                      <a:pt x="36637" y="92632"/>
                      <a:pt x="22470" y="90608"/>
                      <a:pt x="8302" y="91283"/>
                    </a:cubicBezTo>
                    <a:cubicBezTo>
                      <a:pt x="3580" y="91283"/>
                      <a:pt x="4929" y="87909"/>
                      <a:pt x="4929" y="85211"/>
                    </a:cubicBezTo>
                    <a:cubicBezTo>
                      <a:pt x="3580" y="73067"/>
                      <a:pt x="3580" y="60249"/>
                      <a:pt x="3580" y="47431"/>
                    </a:cubicBezTo>
                    <a:cubicBezTo>
                      <a:pt x="3580" y="47431"/>
                      <a:pt x="3580" y="47431"/>
                      <a:pt x="3580" y="47431"/>
                    </a:cubicBezTo>
                    <a:close/>
                    <a:moveTo>
                      <a:pt x="18422" y="65647"/>
                    </a:moveTo>
                    <a:cubicBezTo>
                      <a:pt x="18422" y="69020"/>
                      <a:pt x="18422" y="72393"/>
                      <a:pt x="18422" y="76441"/>
                    </a:cubicBezTo>
                    <a:cubicBezTo>
                      <a:pt x="18422" y="78465"/>
                      <a:pt x="18422" y="80489"/>
                      <a:pt x="21120" y="80489"/>
                    </a:cubicBezTo>
                    <a:cubicBezTo>
                      <a:pt x="29216" y="80489"/>
                      <a:pt x="36637" y="81838"/>
                      <a:pt x="44058" y="78465"/>
                    </a:cubicBezTo>
                    <a:cubicBezTo>
                      <a:pt x="48106" y="77115"/>
                      <a:pt x="50130" y="74417"/>
                      <a:pt x="50804" y="70369"/>
                    </a:cubicBezTo>
                    <a:cubicBezTo>
                      <a:pt x="53503" y="59575"/>
                      <a:pt x="47431" y="51479"/>
                      <a:pt x="35962" y="51479"/>
                    </a:cubicBezTo>
                    <a:cubicBezTo>
                      <a:pt x="18422" y="50130"/>
                      <a:pt x="18422" y="50130"/>
                      <a:pt x="18422" y="65647"/>
                    </a:cubicBezTo>
                    <a:close/>
                    <a:moveTo>
                      <a:pt x="28541" y="39336"/>
                    </a:moveTo>
                    <a:cubicBezTo>
                      <a:pt x="29216" y="39336"/>
                      <a:pt x="29891" y="39336"/>
                      <a:pt x="31240" y="39336"/>
                    </a:cubicBezTo>
                    <a:cubicBezTo>
                      <a:pt x="41360" y="39336"/>
                      <a:pt x="45407" y="35962"/>
                      <a:pt x="45407" y="27192"/>
                    </a:cubicBezTo>
                    <a:cubicBezTo>
                      <a:pt x="45407" y="18422"/>
                      <a:pt x="42034" y="15049"/>
                      <a:pt x="31240" y="15049"/>
                    </a:cubicBezTo>
                    <a:cubicBezTo>
                      <a:pt x="18422" y="15049"/>
                      <a:pt x="18422" y="15049"/>
                      <a:pt x="18422" y="27867"/>
                    </a:cubicBezTo>
                    <a:cubicBezTo>
                      <a:pt x="18422" y="39336"/>
                      <a:pt x="18422" y="39336"/>
                      <a:pt x="28541" y="39336"/>
                    </a:cubicBezTo>
                    <a:close/>
                  </a:path>
                </a:pathLst>
              </a:custGeom>
              <a:solidFill>
                <a:srgbClr val="080808"/>
              </a:solidFill>
              <a:ln w="6739" cap="flat">
                <a:noFill/>
                <a:prstDash val="solid"/>
                <a:miter/>
              </a:ln>
            </p:spPr>
            <p:txBody>
              <a:bodyPr rtlCol="0" anchor="ctr"/>
              <a:lstStyle/>
              <a:p>
                <a:pPr algn="ctr"/>
                <a:endParaRPr lang="fr-FR"/>
              </a:p>
            </p:txBody>
          </p:sp>
          <p:sp>
            <p:nvSpPr>
              <p:cNvPr id="63" name="Forme libre : forme 33">
                <a:extLst>
                  <a:ext uri="{FF2B5EF4-FFF2-40B4-BE49-F238E27FC236}">
                    <a16:creationId xmlns:a16="http://schemas.microsoft.com/office/drawing/2014/main" id="{3CF79D09-97E5-4C0E-B1F1-2E49E392F627}"/>
                  </a:ext>
                </a:extLst>
              </p:cNvPr>
              <p:cNvSpPr/>
              <p:nvPr/>
            </p:nvSpPr>
            <p:spPr>
              <a:xfrm>
                <a:off x="1879046" y="5276359"/>
                <a:ext cx="87412" cy="122375"/>
              </a:xfrm>
              <a:custGeom>
                <a:avLst/>
                <a:gdLst>
                  <a:gd name="connsiteX0" fmla="*/ 3580 w 67463"/>
                  <a:gd name="connsiteY0" fmla="*/ 46859 h 94449"/>
                  <a:gd name="connsiteX1" fmla="*/ 3580 w 67463"/>
                  <a:gd name="connsiteY1" fmla="*/ 10429 h 94449"/>
                  <a:gd name="connsiteX2" fmla="*/ 10326 w 67463"/>
                  <a:gd name="connsiteY2" fmla="*/ 3682 h 94449"/>
                  <a:gd name="connsiteX3" fmla="*/ 42709 w 67463"/>
                  <a:gd name="connsiteY3" fmla="*/ 4357 h 94449"/>
                  <a:gd name="connsiteX4" fmla="*/ 63623 w 67463"/>
                  <a:gd name="connsiteY4" fmla="*/ 20548 h 94449"/>
                  <a:gd name="connsiteX5" fmla="*/ 56202 w 67463"/>
                  <a:gd name="connsiteY5" fmla="*/ 50232 h 94449"/>
                  <a:gd name="connsiteX6" fmla="*/ 54178 w 67463"/>
                  <a:gd name="connsiteY6" fmla="*/ 62376 h 94449"/>
                  <a:gd name="connsiteX7" fmla="*/ 67670 w 67463"/>
                  <a:gd name="connsiteY7" fmla="*/ 86663 h 94449"/>
                  <a:gd name="connsiteX8" fmla="*/ 65646 w 67463"/>
                  <a:gd name="connsiteY8" fmla="*/ 91385 h 94449"/>
                  <a:gd name="connsiteX9" fmla="*/ 50130 w 67463"/>
                  <a:gd name="connsiteY9" fmla="*/ 83290 h 94449"/>
                  <a:gd name="connsiteX10" fmla="*/ 38661 w 67463"/>
                  <a:gd name="connsiteY10" fmla="*/ 63051 h 94449"/>
                  <a:gd name="connsiteX11" fmla="*/ 32589 w 67463"/>
                  <a:gd name="connsiteY11" fmla="*/ 59003 h 94449"/>
                  <a:gd name="connsiteX12" fmla="*/ 19771 w 67463"/>
                  <a:gd name="connsiteY12" fmla="*/ 71146 h 94449"/>
                  <a:gd name="connsiteX13" fmla="*/ 19771 w 67463"/>
                  <a:gd name="connsiteY13" fmla="*/ 83964 h 94449"/>
                  <a:gd name="connsiteX14" fmla="*/ 11676 w 67463"/>
                  <a:gd name="connsiteY14" fmla="*/ 92060 h 94449"/>
                  <a:gd name="connsiteX15" fmla="*/ 4929 w 67463"/>
                  <a:gd name="connsiteY15" fmla="*/ 83964 h 94449"/>
                  <a:gd name="connsiteX16" fmla="*/ 3580 w 67463"/>
                  <a:gd name="connsiteY16" fmla="*/ 46859 h 94449"/>
                  <a:gd name="connsiteX17" fmla="*/ 3580 w 67463"/>
                  <a:gd name="connsiteY17" fmla="*/ 46859 h 94449"/>
                  <a:gd name="connsiteX18" fmla="*/ 19097 w 67463"/>
                  <a:gd name="connsiteY18" fmla="*/ 29993 h 94449"/>
                  <a:gd name="connsiteX19" fmla="*/ 33939 w 67463"/>
                  <a:gd name="connsiteY19" fmla="*/ 44161 h 94449"/>
                  <a:gd name="connsiteX20" fmla="*/ 34613 w 67463"/>
                  <a:gd name="connsiteY20" fmla="*/ 44161 h 94449"/>
                  <a:gd name="connsiteX21" fmla="*/ 48781 w 67463"/>
                  <a:gd name="connsiteY21" fmla="*/ 29319 h 94449"/>
                  <a:gd name="connsiteX22" fmla="*/ 34613 w 67463"/>
                  <a:gd name="connsiteY22" fmla="*/ 15151 h 94449"/>
                  <a:gd name="connsiteX23" fmla="*/ 19097 w 67463"/>
                  <a:gd name="connsiteY23" fmla="*/ 29993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463" h="94449">
                    <a:moveTo>
                      <a:pt x="3580" y="46859"/>
                    </a:moveTo>
                    <a:cubicBezTo>
                      <a:pt x="3580" y="34716"/>
                      <a:pt x="3580" y="22572"/>
                      <a:pt x="3580" y="10429"/>
                    </a:cubicBezTo>
                    <a:cubicBezTo>
                      <a:pt x="3580" y="5706"/>
                      <a:pt x="4255" y="3008"/>
                      <a:pt x="10326" y="3682"/>
                    </a:cubicBezTo>
                    <a:cubicBezTo>
                      <a:pt x="21120" y="4357"/>
                      <a:pt x="31915" y="3008"/>
                      <a:pt x="42709" y="4357"/>
                    </a:cubicBezTo>
                    <a:cubicBezTo>
                      <a:pt x="52828" y="5706"/>
                      <a:pt x="60924" y="9754"/>
                      <a:pt x="63623" y="20548"/>
                    </a:cubicBezTo>
                    <a:cubicBezTo>
                      <a:pt x="66321" y="31343"/>
                      <a:pt x="65646" y="42137"/>
                      <a:pt x="56202" y="50232"/>
                    </a:cubicBezTo>
                    <a:cubicBezTo>
                      <a:pt x="51479" y="54280"/>
                      <a:pt x="50804" y="56979"/>
                      <a:pt x="54178" y="62376"/>
                    </a:cubicBezTo>
                    <a:cubicBezTo>
                      <a:pt x="58900" y="69797"/>
                      <a:pt x="62948" y="78567"/>
                      <a:pt x="67670" y="86663"/>
                    </a:cubicBezTo>
                    <a:cubicBezTo>
                      <a:pt x="69694" y="90036"/>
                      <a:pt x="69694" y="90711"/>
                      <a:pt x="65646" y="91385"/>
                    </a:cubicBezTo>
                    <a:cubicBezTo>
                      <a:pt x="58900" y="92060"/>
                      <a:pt x="53503" y="91385"/>
                      <a:pt x="50130" y="83290"/>
                    </a:cubicBezTo>
                    <a:cubicBezTo>
                      <a:pt x="47431" y="75869"/>
                      <a:pt x="42709" y="69797"/>
                      <a:pt x="38661" y="63051"/>
                    </a:cubicBezTo>
                    <a:cubicBezTo>
                      <a:pt x="37312" y="60352"/>
                      <a:pt x="35288" y="59003"/>
                      <a:pt x="32589" y="59003"/>
                    </a:cubicBezTo>
                    <a:cubicBezTo>
                      <a:pt x="19771" y="58328"/>
                      <a:pt x="19771" y="58328"/>
                      <a:pt x="19771" y="71146"/>
                    </a:cubicBezTo>
                    <a:cubicBezTo>
                      <a:pt x="19771" y="75194"/>
                      <a:pt x="19097" y="79916"/>
                      <a:pt x="19771" y="83964"/>
                    </a:cubicBezTo>
                    <a:cubicBezTo>
                      <a:pt x="20446" y="90711"/>
                      <a:pt x="17747" y="91385"/>
                      <a:pt x="11676" y="92060"/>
                    </a:cubicBezTo>
                    <a:cubicBezTo>
                      <a:pt x="4255" y="92734"/>
                      <a:pt x="4929" y="88687"/>
                      <a:pt x="4929" y="83964"/>
                    </a:cubicBezTo>
                    <a:cubicBezTo>
                      <a:pt x="4255" y="71146"/>
                      <a:pt x="4255" y="59003"/>
                      <a:pt x="3580" y="46859"/>
                    </a:cubicBezTo>
                    <a:cubicBezTo>
                      <a:pt x="4255" y="46859"/>
                      <a:pt x="3580" y="46859"/>
                      <a:pt x="3580" y="46859"/>
                    </a:cubicBezTo>
                    <a:close/>
                    <a:moveTo>
                      <a:pt x="19097" y="29993"/>
                    </a:moveTo>
                    <a:cubicBezTo>
                      <a:pt x="19097" y="44835"/>
                      <a:pt x="19097" y="44835"/>
                      <a:pt x="33939" y="44161"/>
                    </a:cubicBezTo>
                    <a:cubicBezTo>
                      <a:pt x="33939" y="44161"/>
                      <a:pt x="34613" y="44161"/>
                      <a:pt x="34613" y="44161"/>
                    </a:cubicBezTo>
                    <a:cubicBezTo>
                      <a:pt x="44058" y="43486"/>
                      <a:pt x="49455" y="38764"/>
                      <a:pt x="48781" y="29319"/>
                    </a:cubicBezTo>
                    <a:cubicBezTo>
                      <a:pt x="48781" y="20548"/>
                      <a:pt x="44058" y="15826"/>
                      <a:pt x="34613" y="15151"/>
                    </a:cubicBezTo>
                    <a:cubicBezTo>
                      <a:pt x="18422" y="13802"/>
                      <a:pt x="18422" y="13802"/>
                      <a:pt x="19097" y="29993"/>
                    </a:cubicBezTo>
                    <a:close/>
                  </a:path>
                </a:pathLst>
              </a:custGeom>
              <a:solidFill>
                <a:srgbClr val="0A0A0A"/>
              </a:solidFill>
              <a:ln w="6739" cap="flat">
                <a:noFill/>
                <a:prstDash val="solid"/>
                <a:miter/>
              </a:ln>
            </p:spPr>
            <p:txBody>
              <a:bodyPr rtlCol="0" anchor="ctr"/>
              <a:lstStyle/>
              <a:p>
                <a:pPr algn="ctr"/>
                <a:endParaRPr lang="fr-FR"/>
              </a:p>
            </p:txBody>
          </p:sp>
          <p:sp>
            <p:nvSpPr>
              <p:cNvPr id="64" name="Forme libre : forme 34">
                <a:extLst>
                  <a:ext uri="{FF2B5EF4-FFF2-40B4-BE49-F238E27FC236}">
                    <a16:creationId xmlns:a16="http://schemas.microsoft.com/office/drawing/2014/main" id="{903E52ED-B050-4CA2-8A6B-1B7957A9F3B7}"/>
                  </a:ext>
                </a:extLst>
              </p:cNvPr>
              <p:cNvSpPr/>
              <p:nvPr/>
            </p:nvSpPr>
            <p:spPr>
              <a:xfrm>
                <a:off x="1990057" y="5471418"/>
                <a:ext cx="87412" cy="122375"/>
              </a:xfrm>
              <a:custGeom>
                <a:avLst/>
                <a:gdLst>
                  <a:gd name="connsiteX0" fmla="*/ 4255 w 67463"/>
                  <a:gd name="connsiteY0" fmla="*/ 46757 h 94449"/>
                  <a:gd name="connsiteX1" fmla="*/ 4255 w 67463"/>
                  <a:gd name="connsiteY1" fmla="*/ 8977 h 94449"/>
                  <a:gd name="connsiteX2" fmla="*/ 8302 w 67463"/>
                  <a:gd name="connsiteY2" fmla="*/ 3580 h 94449"/>
                  <a:gd name="connsiteX3" fmla="*/ 44058 w 67463"/>
                  <a:gd name="connsiteY3" fmla="*/ 4254 h 94449"/>
                  <a:gd name="connsiteX4" fmla="*/ 64297 w 67463"/>
                  <a:gd name="connsiteY4" fmla="*/ 19771 h 94449"/>
                  <a:gd name="connsiteX5" fmla="*/ 56876 w 67463"/>
                  <a:gd name="connsiteY5" fmla="*/ 49455 h 94449"/>
                  <a:gd name="connsiteX6" fmla="*/ 54852 w 67463"/>
                  <a:gd name="connsiteY6" fmla="*/ 62948 h 94449"/>
                  <a:gd name="connsiteX7" fmla="*/ 67670 w 67463"/>
                  <a:gd name="connsiteY7" fmla="*/ 85886 h 94449"/>
                  <a:gd name="connsiteX8" fmla="*/ 64972 w 67463"/>
                  <a:gd name="connsiteY8" fmla="*/ 90608 h 94449"/>
                  <a:gd name="connsiteX9" fmla="*/ 49455 w 67463"/>
                  <a:gd name="connsiteY9" fmla="*/ 82512 h 94449"/>
                  <a:gd name="connsiteX10" fmla="*/ 38661 w 67463"/>
                  <a:gd name="connsiteY10" fmla="*/ 62948 h 94449"/>
                  <a:gd name="connsiteX11" fmla="*/ 31240 w 67463"/>
                  <a:gd name="connsiteY11" fmla="*/ 58225 h 94449"/>
                  <a:gd name="connsiteX12" fmla="*/ 19097 w 67463"/>
                  <a:gd name="connsiteY12" fmla="*/ 70369 h 94449"/>
                  <a:gd name="connsiteX13" fmla="*/ 19097 w 67463"/>
                  <a:gd name="connsiteY13" fmla="*/ 83187 h 94449"/>
                  <a:gd name="connsiteX14" fmla="*/ 11676 w 67463"/>
                  <a:gd name="connsiteY14" fmla="*/ 91283 h 94449"/>
                  <a:gd name="connsiteX15" fmla="*/ 3580 w 67463"/>
                  <a:gd name="connsiteY15" fmla="*/ 83187 h 94449"/>
                  <a:gd name="connsiteX16" fmla="*/ 4255 w 67463"/>
                  <a:gd name="connsiteY16" fmla="*/ 46757 h 94449"/>
                  <a:gd name="connsiteX17" fmla="*/ 4255 w 67463"/>
                  <a:gd name="connsiteY17" fmla="*/ 46757 h 94449"/>
                  <a:gd name="connsiteX18" fmla="*/ 19097 w 67463"/>
                  <a:gd name="connsiteY18" fmla="*/ 29216 h 94449"/>
                  <a:gd name="connsiteX19" fmla="*/ 33939 w 67463"/>
                  <a:gd name="connsiteY19" fmla="*/ 43383 h 94449"/>
                  <a:gd name="connsiteX20" fmla="*/ 34613 w 67463"/>
                  <a:gd name="connsiteY20" fmla="*/ 43383 h 94449"/>
                  <a:gd name="connsiteX21" fmla="*/ 49455 w 67463"/>
                  <a:gd name="connsiteY21" fmla="*/ 28541 h 94449"/>
                  <a:gd name="connsiteX22" fmla="*/ 34613 w 67463"/>
                  <a:gd name="connsiteY22" fmla="*/ 14374 h 94449"/>
                  <a:gd name="connsiteX23" fmla="*/ 19097 w 67463"/>
                  <a:gd name="connsiteY23" fmla="*/ 2921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463" h="94449">
                    <a:moveTo>
                      <a:pt x="4255" y="46757"/>
                    </a:moveTo>
                    <a:cubicBezTo>
                      <a:pt x="4255" y="33939"/>
                      <a:pt x="4255" y="21120"/>
                      <a:pt x="4255" y="8977"/>
                    </a:cubicBezTo>
                    <a:cubicBezTo>
                      <a:pt x="4255" y="6278"/>
                      <a:pt x="3580" y="3580"/>
                      <a:pt x="8302" y="3580"/>
                    </a:cubicBezTo>
                    <a:cubicBezTo>
                      <a:pt x="20446" y="4254"/>
                      <a:pt x="31915" y="2905"/>
                      <a:pt x="44058" y="4254"/>
                    </a:cubicBezTo>
                    <a:cubicBezTo>
                      <a:pt x="54178" y="5604"/>
                      <a:pt x="61599" y="9652"/>
                      <a:pt x="64297" y="19771"/>
                    </a:cubicBezTo>
                    <a:cubicBezTo>
                      <a:pt x="66996" y="30565"/>
                      <a:pt x="66321" y="42034"/>
                      <a:pt x="56876" y="49455"/>
                    </a:cubicBezTo>
                    <a:cubicBezTo>
                      <a:pt x="50804" y="54178"/>
                      <a:pt x="51479" y="57551"/>
                      <a:pt x="54852" y="62948"/>
                    </a:cubicBezTo>
                    <a:cubicBezTo>
                      <a:pt x="59575" y="70369"/>
                      <a:pt x="63623" y="78464"/>
                      <a:pt x="67670" y="85886"/>
                    </a:cubicBezTo>
                    <a:cubicBezTo>
                      <a:pt x="69694" y="89933"/>
                      <a:pt x="69020" y="89933"/>
                      <a:pt x="64972" y="90608"/>
                    </a:cubicBezTo>
                    <a:cubicBezTo>
                      <a:pt x="57551" y="91283"/>
                      <a:pt x="52828" y="89933"/>
                      <a:pt x="49455" y="82512"/>
                    </a:cubicBezTo>
                    <a:cubicBezTo>
                      <a:pt x="46757" y="75766"/>
                      <a:pt x="42034" y="69694"/>
                      <a:pt x="38661" y="62948"/>
                    </a:cubicBezTo>
                    <a:cubicBezTo>
                      <a:pt x="36637" y="59575"/>
                      <a:pt x="35288" y="58225"/>
                      <a:pt x="31240" y="58225"/>
                    </a:cubicBezTo>
                    <a:cubicBezTo>
                      <a:pt x="16398" y="58900"/>
                      <a:pt x="19771" y="57551"/>
                      <a:pt x="19097" y="70369"/>
                    </a:cubicBezTo>
                    <a:cubicBezTo>
                      <a:pt x="19097" y="74417"/>
                      <a:pt x="19097" y="79139"/>
                      <a:pt x="19097" y="83187"/>
                    </a:cubicBezTo>
                    <a:cubicBezTo>
                      <a:pt x="19771" y="88584"/>
                      <a:pt x="18422" y="91283"/>
                      <a:pt x="11676" y="91283"/>
                    </a:cubicBezTo>
                    <a:cubicBezTo>
                      <a:pt x="5604" y="91283"/>
                      <a:pt x="3580" y="89933"/>
                      <a:pt x="3580" y="83187"/>
                    </a:cubicBezTo>
                    <a:cubicBezTo>
                      <a:pt x="4929" y="71044"/>
                      <a:pt x="4929" y="58900"/>
                      <a:pt x="4255" y="46757"/>
                    </a:cubicBezTo>
                    <a:cubicBezTo>
                      <a:pt x="4255" y="46757"/>
                      <a:pt x="4255" y="46757"/>
                      <a:pt x="4255" y="46757"/>
                    </a:cubicBezTo>
                    <a:close/>
                    <a:moveTo>
                      <a:pt x="19097" y="29216"/>
                    </a:moveTo>
                    <a:cubicBezTo>
                      <a:pt x="19097" y="44058"/>
                      <a:pt x="19097" y="44058"/>
                      <a:pt x="33939" y="43383"/>
                    </a:cubicBezTo>
                    <a:cubicBezTo>
                      <a:pt x="33939" y="43383"/>
                      <a:pt x="34613" y="43383"/>
                      <a:pt x="34613" y="43383"/>
                    </a:cubicBezTo>
                    <a:cubicBezTo>
                      <a:pt x="44733" y="42709"/>
                      <a:pt x="49455" y="37986"/>
                      <a:pt x="49455" y="28541"/>
                    </a:cubicBezTo>
                    <a:cubicBezTo>
                      <a:pt x="49455" y="19771"/>
                      <a:pt x="44733" y="15049"/>
                      <a:pt x="34613" y="14374"/>
                    </a:cubicBezTo>
                    <a:cubicBezTo>
                      <a:pt x="19097" y="13699"/>
                      <a:pt x="19097" y="13699"/>
                      <a:pt x="19097" y="29216"/>
                    </a:cubicBezTo>
                    <a:close/>
                  </a:path>
                </a:pathLst>
              </a:custGeom>
              <a:solidFill>
                <a:srgbClr val="080808"/>
              </a:solidFill>
              <a:ln w="6739" cap="flat">
                <a:noFill/>
                <a:prstDash val="solid"/>
                <a:miter/>
              </a:ln>
            </p:spPr>
            <p:txBody>
              <a:bodyPr rtlCol="0" anchor="ctr"/>
              <a:lstStyle/>
              <a:p>
                <a:pPr algn="ctr"/>
                <a:endParaRPr lang="fr-FR"/>
              </a:p>
            </p:txBody>
          </p:sp>
          <p:sp>
            <p:nvSpPr>
              <p:cNvPr id="65" name="Forme libre : forme 36">
                <a:extLst>
                  <a:ext uri="{FF2B5EF4-FFF2-40B4-BE49-F238E27FC236}">
                    <a16:creationId xmlns:a16="http://schemas.microsoft.com/office/drawing/2014/main" id="{57BDB90E-27EA-41D9-9AB1-1DF6DC241D55}"/>
                  </a:ext>
                </a:extLst>
              </p:cNvPr>
              <p:cNvSpPr/>
              <p:nvPr/>
            </p:nvSpPr>
            <p:spPr>
              <a:xfrm>
                <a:off x="3653491" y="5269109"/>
                <a:ext cx="87412" cy="122375"/>
              </a:xfrm>
              <a:custGeom>
                <a:avLst/>
                <a:gdLst>
                  <a:gd name="connsiteX0" fmla="*/ 4254 w 67463"/>
                  <a:gd name="connsiteY0" fmla="*/ 47056 h 94449"/>
                  <a:gd name="connsiteX1" fmla="*/ 4254 w 67463"/>
                  <a:gd name="connsiteY1" fmla="*/ 9277 h 94449"/>
                  <a:gd name="connsiteX2" fmla="*/ 9652 w 67463"/>
                  <a:gd name="connsiteY2" fmla="*/ 3880 h 94449"/>
                  <a:gd name="connsiteX3" fmla="*/ 38661 w 67463"/>
                  <a:gd name="connsiteY3" fmla="*/ 3880 h 94449"/>
                  <a:gd name="connsiteX4" fmla="*/ 63623 w 67463"/>
                  <a:gd name="connsiteY4" fmla="*/ 18722 h 94449"/>
                  <a:gd name="connsiteX5" fmla="*/ 55527 w 67463"/>
                  <a:gd name="connsiteY5" fmla="*/ 51104 h 94449"/>
                  <a:gd name="connsiteX6" fmla="*/ 54178 w 67463"/>
                  <a:gd name="connsiteY6" fmla="*/ 61899 h 94449"/>
                  <a:gd name="connsiteX7" fmla="*/ 67670 w 67463"/>
                  <a:gd name="connsiteY7" fmla="*/ 86860 h 94449"/>
                  <a:gd name="connsiteX8" fmla="*/ 64297 w 67463"/>
                  <a:gd name="connsiteY8" fmla="*/ 92257 h 94449"/>
                  <a:gd name="connsiteX9" fmla="*/ 50130 w 67463"/>
                  <a:gd name="connsiteY9" fmla="*/ 84836 h 94449"/>
                  <a:gd name="connsiteX10" fmla="*/ 38661 w 67463"/>
                  <a:gd name="connsiteY10" fmla="*/ 64597 h 94449"/>
                  <a:gd name="connsiteX11" fmla="*/ 31240 w 67463"/>
                  <a:gd name="connsiteY11" fmla="*/ 59875 h 94449"/>
                  <a:gd name="connsiteX12" fmla="*/ 19097 w 67463"/>
                  <a:gd name="connsiteY12" fmla="*/ 72018 h 94449"/>
                  <a:gd name="connsiteX13" fmla="*/ 19097 w 67463"/>
                  <a:gd name="connsiteY13" fmla="*/ 85511 h 94449"/>
                  <a:gd name="connsiteX14" fmla="*/ 11676 w 67463"/>
                  <a:gd name="connsiteY14" fmla="*/ 92932 h 94449"/>
                  <a:gd name="connsiteX15" fmla="*/ 3580 w 67463"/>
                  <a:gd name="connsiteY15" fmla="*/ 84836 h 94449"/>
                  <a:gd name="connsiteX16" fmla="*/ 4254 w 67463"/>
                  <a:gd name="connsiteY16" fmla="*/ 47056 h 94449"/>
                  <a:gd name="connsiteX17" fmla="*/ 4254 w 67463"/>
                  <a:gd name="connsiteY17" fmla="*/ 47056 h 94449"/>
                  <a:gd name="connsiteX18" fmla="*/ 19097 w 67463"/>
                  <a:gd name="connsiteY18" fmla="*/ 29516 h 94449"/>
                  <a:gd name="connsiteX19" fmla="*/ 34613 w 67463"/>
                  <a:gd name="connsiteY19" fmla="*/ 44358 h 94449"/>
                  <a:gd name="connsiteX20" fmla="*/ 49455 w 67463"/>
                  <a:gd name="connsiteY20" fmla="*/ 28841 h 94449"/>
                  <a:gd name="connsiteX21" fmla="*/ 33939 w 67463"/>
                  <a:gd name="connsiteY21" fmla="*/ 15349 h 94449"/>
                  <a:gd name="connsiteX22" fmla="*/ 19097 w 67463"/>
                  <a:gd name="connsiteY22" fmla="*/ 2951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463" h="94449">
                    <a:moveTo>
                      <a:pt x="4254" y="47056"/>
                    </a:moveTo>
                    <a:cubicBezTo>
                      <a:pt x="4254" y="34238"/>
                      <a:pt x="4254" y="21420"/>
                      <a:pt x="4254" y="9277"/>
                    </a:cubicBezTo>
                    <a:cubicBezTo>
                      <a:pt x="4254" y="5229"/>
                      <a:pt x="4929" y="3880"/>
                      <a:pt x="9652" y="3880"/>
                    </a:cubicBezTo>
                    <a:cubicBezTo>
                      <a:pt x="19097" y="3880"/>
                      <a:pt x="29216" y="3205"/>
                      <a:pt x="38661" y="3880"/>
                    </a:cubicBezTo>
                    <a:cubicBezTo>
                      <a:pt x="49455" y="4554"/>
                      <a:pt x="58900" y="7253"/>
                      <a:pt x="63623" y="18722"/>
                    </a:cubicBezTo>
                    <a:cubicBezTo>
                      <a:pt x="68345" y="30191"/>
                      <a:pt x="64972" y="43009"/>
                      <a:pt x="55527" y="51104"/>
                    </a:cubicBezTo>
                    <a:cubicBezTo>
                      <a:pt x="51479" y="54477"/>
                      <a:pt x="51479" y="57176"/>
                      <a:pt x="54178" y="61899"/>
                    </a:cubicBezTo>
                    <a:cubicBezTo>
                      <a:pt x="58900" y="69994"/>
                      <a:pt x="62948" y="78090"/>
                      <a:pt x="67670" y="86860"/>
                    </a:cubicBezTo>
                    <a:cubicBezTo>
                      <a:pt x="70369" y="91582"/>
                      <a:pt x="69020" y="91582"/>
                      <a:pt x="64297" y="92257"/>
                    </a:cubicBezTo>
                    <a:cubicBezTo>
                      <a:pt x="57551" y="92932"/>
                      <a:pt x="53503" y="90908"/>
                      <a:pt x="50130" y="84836"/>
                    </a:cubicBezTo>
                    <a:cubicBezTo>
                      <a:pt x="46757" y="78090"/>
                      <a:pt x="42034" y="71343"/>
                      <a:pt x="38661" y="64597"/>
                    </a:cubicBezTo>
                    <a:cubicBezTo>
                      <a:pt x="36637" y="61224"/>
                      <a:pt x="34613" y="59875"/>
                      <a:pt x="31240" y="59875"/>
                    </a:cubicBezTo>
                    <a:cubicBezTo>
                      <a:pt x="19097" y="59875"/>
                      <a:pt x="19097" y="59875"/>
                      <a:pt x="19097" y="72018"/>
                    </a:cubicBezTo>
                    <a:cubicBezTo>
                      <a:pt x="19097" y="76741"/>
                      <a:pt x="18422" y="81463"/>
                      <a:pt x="19097" y="85511"/>
                    </a:cubicBezTo>
                    <a:cubicBezTo>
                      <a:pt x="19771" y="91582"/>
                      <a:pt x="17073" y="92257"/>
                      <a:pt x="11676" y="92932"/>
                    </a:cubicBezTo>
                    <a:cubicBezTo>
                      <a:pt x="5604" y="92932"/>
                      <a:pt x="3580" y="91582"/>
                      <a:pt x="3580" y="84836"/>
                    </a:cubicBezTo>
                    <a:cubicBezTo>
                      <a:pt x="4929" y="71343"/>
                      <a:pt x="4254" y="59200"/>
                      <a:pt x="4254" y="47056"/>
                    </a:cubicBezTo>
                    <a:cubicBezTo>
                      <a:pt x="4254" y="47056"/>
                      <a:pt x="4254" y="47056"/>
                      <a:pt x="4254" y="47056"/>
                    </a:cubicBezTo>
                    <a:close/>
                    <a:moveTo>
                      <a:pt x="19097" y="29516"/>
                    </a:moveTo>
                    <a:cubicBezTo>
                      <a:pt x="19097" y="45033"/>
                      <a:pt x="19097" y="45033"/>
                      <a:pt x="34613" y="44358"/>
                    </a:cubicBezTo>
                    <a:cubicBezTo>
                      <a:pt x="44733" y="43683"/>
                      <a:pt x="49455" y="38286"/>
                      <a:pt x="49455" y="28841"/>
                    </a:cubicBezTo>
                    <a:cubicBezTo>
                      <a:pt x="49455" y="20071"/>
                      <a:pt x="44058" y="15349"/>
                      <a:pt x="33939" y="15349"/>
                    </a:cubicBezTo>
                    <a:cubicBezTo>
                      <a:pt x="19097" y="14674"/>
                      <a:pt x="19097" y="14674"/>
                      <a:pt x="19097" y="29516"/>
                    </a:cubicBezTo>
                    <a:close/>
                  </a:path>
                </a:pathLst>
              </a:custGeom>
              <a:solidFill>
                <a:srgbClr val="080808"/>
              </a:solidFill>
              <a:ln w="6739" cap="flat">
                <a:noFill/>
                <a:prstDash val="solid"/>
                <a:miter/>
              </a:ln>
            </p:spPr>
            <p:txBody>
              <a:bodyPr rtlCol="0" anchor="ctr"/>
              <a:lstStyle/>
              <a:p>
                <a:pPr algn="ctr"/>
                <a:endParaRPr lang="fr-FR"/>
              </a:p>
            </p:txBody>
          </p:sp>
          <p:sp>
            <p:nvSpPr>
              <p:cNvPr id="66" name="Forme libre : forme 38">
                <a:extLst>
                  <a:ext uri="{FF2B5EF4-FFF2-40B4-BE49-F238E27FC236}">
                    <a16:creationId xmlns:a16="http://schemas.microsoft.com/office/drawing/2014/main" id="{C16B4F6C-74A4-4AED-9357-E8C0BE301C76}"/>
                  </a:ext>
                </a:extLst>
              </p:cNvPr>
              <p:cNvSpPr/>
              <p:nvPr/>
            </p:nvSpPr>
            <p:spPr>
              <a:xfrm>
                <a:off x="2814344" y="5467047"/>
                <a:ext cx="78670" cy="122375"/>
              </a:xfrm>
              <a:custGeom>
                <a:avLst/>
                <a:gdLst>
                  <a:gd name="connsiteX0" fmla="*/ 4254 w 60717"/>
                  <a:gd name="connsiteY0" fmla="*/ 47431 h 94449"/>
                  <a:gd name="connsiteX1" fmla="*/ 4254 w 60717"/>
                  <a:gd name="connsiteY1" fmla="*/ 9652 h 94449"/>
                  <a:gd name="connsiteX2" fmla="*/ 9652 w 60717"/>
                  <a:gd name="connsiteY2" fmla="*/ 4254 h 94449"/>
                  <a:gd name="connsiteX3" fmla="*/ 54178 w 60717"/>
                  <a:gd name="connsiteY3" fmla="*/ 3580 h 94449"/>
                  <a:gd name="connsiteX4" fmla="*/ 59575 w 60717"/>
                  <a:gd name="connsiteY4" fmla="*/ 11676 h 94449"/>
                  <a:gd name="connsiteX5" fmla="*/ 54178 w 60717"/>
                  <a:gd name="connsiteY5" fmla="*/ 18422 h 94449"/>
                  <a:gd name="connsiteX6" fmla="*/ 25843 w 60717"/>
                  <a:gd name="connsiteY6" fmla="*/ 18422 h 94449"/>
                  <a:gd name="connsiteX7" fmla="*/ 19097 w 60717"/>
                  <a:gd name="connsiteY7" fmla="*/ 24494 h 94449"/>
                  <a:gd name="connsiteX8" fmla="*/ 33264 w 60717"/>
                  <a:gd name="connsiteY8" fmla="*/ 39336 h 94449"/>
                  <a:gd name="connsiteX9" fmla="*/ 42034 w 60717"/>
                  <a:gd name="connsiteY9" fmla="*/ 39336 h 94449"/>
                  <a:gd name="connsiteX10" fmla="*/ 50804 w 60717"/>
                  <a:gd name="connsiteY10" fmla="*/ 47431 h 94449"/>
                  <a:gd name="connsiteX11" fmla="*/ 43383 w 60717"/>
                  <a:gd name="connsiteY11" fmla="*/ 54178 h 94449"/>
                  <a:gd name="connsiteX12" fmla="*/ 24494 w 60717"/>
                  <a:gd name="connsiteY12" fmla="*/ 54178 h 94449"/>
                  <a:gd name="connsiteX13" fmla="*/ 18422 w 60717"/>
                  <a:gd name="connsiteY13" fmla="*/ 59575 h 94449"/>
                  <a:gd name="connsiteX14" fmla="*/ 35288 w 60717"/>
                  <a:gd name="connsiteY14" fmla="*/ 76441 h 94449"/>
                  <a:gd name="connsiteX15" fmla="*/ 55527 w 60717"/>
                  <a:gd name="connsiteY15" fmla="*/ 76441 h 94449"/>
                  <a:gd name="connsiteX16" fmla="*/ 60249 w 60717"/>
                  <a:gd name="connsiteY16" fmla="*/ 84536 h 94449"/>
                  <a:gd name="connsiteX17" fmla="*/ 55527 w 60717"/>
                  <a:gd name="connsiteY17" fmla="*/ 91283 h 94449"/>
                  <a:gd name="connsiteX18" fmla="*/ 8302 w 60717"/>
                  <a:gd name="connsiteY18" fmla="*/ 91283 h 94449"/>
                  <a:gd name="connsiteX19" fmla="*/ 3580 w 60717"/>
                  <a:gd name="connsiteY19" fmla="*/ 85886 h 94449"/>
                  <a:gd name="connsiteX20" fmla="*/ 4254 w 60717"/>
                  <a:gd name="connsiteY20" fmla="*/ 47431 h 94449"/>
                  <a:gd name="connsiteX21" fmla="*/ 4254 w 60717"/>
                  <a:gd name="connsiteY21" fmla="*/ 4743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94449">
                    <a:moveTo>
                      <a:pt x="4254" y="47431"/>
                    </a:moveTo>
                    <a:cubicBezTo>
                      <a:pt x="4254" y="34613"/>
                      <a:pt x="4254" y="21795"/>
                      <a:pt x="4254" y="9652"/>
                    </a:cubicBezTo>
                    <a:cubicBezTo>
                      <a:pt x="4254" y="5604"/>
                      <a:pt x="4929" y="4254"/>
                      <a:pt x="9652" y="4254"/>
                    </a:cubicBezTo>
                    <a:cubicBezTo>
                      <a:pt x="24494" y="4254"/>
                      <a:pt x="39336" y="4254"/>
                      <a:pt x="54178" y="3580"/>
                    </a:cubicBezTo>
                    <a:cubicBezTo>
                      <a:pt x="60924" y="3580"/>
                      <a:pt x="59575" y="7628"/>
                      <a:pt x="59575" y="11676"/>
                    </a:cubicBezTo>
                    <a:cubicBezTo>
                      <a:pt x="59575" y="15723"/>
                      <a:pt x="60249" y="19097"/>
                      <a:pt x="54178" y="18422"/>
                    </a:cubicBezTo>
                    <a:cubicBezTo>
                      <a:pt x="44733" y="17747"/>
                      <a:pt x="35288" y="18422"/>
                      <a:pt x="25843" y="18422"/>
                    </a:cubicBezTo>
                    <a:cubicBezTo>
                      <a:pt x="21120" y="18422"/>
                      <a:pt x="19097" y="19097"/>
                      <a:pt x="19097" y="24494"/>
                    </a:cubicBezTo>
                    <a:cubicBezTo>
                      <a:pt x="19097" y="39336"/>
                      <a:pt x="19097" y="39336"/>
                      <a:pt x="33264" y="39336"/>
                    </a:cubicBezTo>
                    <a:cubicBezTo>
                      <a:pt x="35962" y="39336"/>
                      <a:pt x="39336" y="39336"/>
                      <a:pt x="42034" y="39336"/>
                    </a:cubicBezTo>
                    <a:cubicBezTo>
                      <a:pt x="48781" y="38661"/>
                      <a:pt x="50804" y="40685"/>
                      <a:pt x="50804" y="47431"/>
                    </a:cubicBezTo>
                    <a:cubicBezTo>
                      <a:pt x="50804" y="52828"/>
                      <a:pt x="48781" y="54178"/>
                      <a:pt x="43383" y="54178"/>
                    </a:cubicBezTo>
                    <a:cubicBezTo>
                      <a:pt x="37312" y="54178"/>
                      <a:pt x="31240" y="54178"/>
                      <a:pt x="24494" y="54178"/>
                    </a:cubicBezTo>
                    <a:cubicBezTo>
                      <a:pt x="20446" y="54178"/>
                      <a:pt x="19097" y="54852"/>
                      <a:pt x="18422" y="59575"/>
                    </a:cubicBezTo>
                    <a:cubicBezTo>
                      <a:pt x="17747" y="77115"/>
                      <a:pt x="17747" y="77115"/>
                      <a:pt x="35288" y="76441"/>
                    </a:cubicBezTo>
                    <a:cubicBezTo>
                      <a:pt x="42034" y="76441"/>
                      <a:pt x="48781" y="76441"/>
                      <a:pt x="55527" y="76441"/>
                    </a:cubicBezTo>
                    <a:cubicBezTo>
                      <a:pt x="62273" y="76441"/>
                      <a:pt x="60249" y="81163"/>
                      <a:pt x="60249" y="84536"/>
                    </a:cubicBezTo>
                    <a:cubicBezTo>
                      <a:pt x="60249" y="87909"/>
                      <a:pt x="61599" y="91957"/>
                      <a:pt x="55527" y="91283"/>
                    </a:cubicBezTo>
                    <a:cubicBezTo>
                      <a:pt x="40010" y="91283"/>
                      <a:pt x="24494" y="91283"/>
                      <a:pt x="8302" y="91283"/>
                    </a:cubicBezTo>
                    <a:cubicBezTo>
                      <a:pt x="4254" y="91283"/>
                      <a:pt x="3580" y="89933"/>
                      <a:pt x="3580" y="85886"/>
                    </a:cubicBezTo>
                    <a:cubicBezTo>
                      <a:pt x="4929" y="73742"/>
                      <a:pt x="4929" y="60924"/>
                      <a:pt x="4254" y="47431"/>
                    </a:cubicBezTo>
                    <a:cubicBezTo>
                      <a:pt x="4929" y="47431"/>
                      <a:pt x="4254" y="47431"/>
                      <a:pt x="4254" y="47431"/>
                    </a:cubicBezTo>
                    <a:close/>
                  </a:path>
                </a:pathLst>
              </a:custGeom>
              <a:solidFill>
                <a:srgbClr val="0C0C0C"/>
              </a:solidFill>
              <a:ln w="6739" cap="flat">
                <a:noFill/>
                <a:prstDash val="solid"/>
                <a:miter/>
              </a:ln>
            </p:spPr>
            <p:txBody>
              <a:bodyPr rtlCol="0" anchor="ctr"/>
              <a:lstStyle/>
              <a:p>
                <a:pPr algn="ctr"/>
                <a:endParaRPr lang="fr-FR"/>
              </a:p>
            </p:txBody>
          </p:sp>
          <p:sp>
            <p:nvSpPr>
              <p:cNvPr id="67" name="Forme libre : forme 39">
                <a:extLst>
                  <a:ext uri="{FF2B5EF4-FFF2-40B4-BE49-F238E27FC236}">
                    <a16:creationId xmlns:a16="http://schemas.microsoft.com/office/drawing/2014/main" id="{5DA6F9AB-50AC-4FD8-824F-1A0104331839}"/>
                  </a:ext>
                </a:extLst>
              </p:cNvPr>
              <p:cNvSpPr/>
              <p:nvPr/>
            </p:nvSpPr>
            <p:spPr>
              <a:xfrm>
                <a:off x="1899149" y="5471418"/>
                <a:ext cx="78670" cy="122375"/>
              </a:xfrm>
              <a:custGeom>
                <a:avLst/>
                <a:gdLst>
                  <a:gd name="connsiteX0" fmla="*/ 31240 w 60717"/>
                  <a:gd name="connsiteY0" fmla="*/ 91283 h 94449"/>
                  <a:gd name="connsiteX1" fmla="*/ 10326 w 60717"/>
                  <a:gd name="connsiteY1" fmla="*/ 91283 h 94449"/>
                  <a:gd name="connsiteX2" fmla="*/ 3580 w 60717"/>
                  <a:gd name="connsiteY2" fmla="*/ 83862 h 94449"/>
                  <a:gd name="connsiteX3" fmla="*/ 3580 w 60717"/>
                  <a:gd name="connsiteY3" fmla="*/ 10326 h 94449"/>
                  <a:gd name="connsiteX4" fmla="*/ 10326 w 60717"/>
                  <a:gd name="connsiteY4" fmla="*/ 3580 h 94449"/>
                  <a:gd name="connsiteX5" fmla="*/ 53503 w 60717"/>
                  <a:gd name="connsiteY5" fmla="*/ 3580 h 94449"/>
                  <a:gd name="connsiteX6" fmla="*/ 58900 w 60717"/>
                  <a:gd name="connsiteY6" fmla="*/ 11001 h 94449"/>
                  <a:gd name="connsiteX7" fmla="*/ 52828 w 60717"/>
                  <a:gd name="connsiteY7" fmla="*/ 18422 h 94449"/>
                  <a:gd name="connsiteX8" fmla="*/ 25168 w 60717"/>
                  <a:gd name="connsiteY8" fmla="*/ 18422 h 94449"/>
                  <a:gd name="connsiteX9" fmla="*/ 18422 w 60717"/>
                  <a:gd name="connsiteY9" fmla="*/ 25168 h 94449"/>
                  <a:gd name="connsiteX10" fmla="*/ 32589 w 60717"/>
                  <a:gd name="connsiteY10" fmla="*/ 39336 h 94449"/>
                  <a:gd name="connsiteX11" fmla="*/ 41360 w 60717"/>
                  <a:gd name="connsiteY11" fmla="*/ 39336 h 94449"/>
                  <a:gd name="connsiteX12" fmla="*/ 50130 w 60717"/>
                  <a:gd name="connsiteY12" fmla="*/ 48106 h 94449"/>
                  <a:gd name="connsiteX13" fmla="*/ 44058 w 60717"/>
                  <a:gd name="connsiteY13" fmla="*/ 54178 h 94449"/>
                  <a:gd name="connsiteX14" fmla="*/ 33264 w 60717"/>
                  <a:gd name="connsiteY14" fmla="*/ 54178 h 94449"/>
                  <a:gd name="connsiteX15" fmla="*/ 18422 w 60717"/>
                  <a:gd name="connsiteY15" fmla="*/ 73742 h 94449"/>
                  <a:gd name="connsiteX16" fmla="*/ 23819 w 60717"/>
                  <a:gd name="connsiteY16" fmla="*/ 76441 h 94449"/>
                  <a:gd name="connsiteX17" fmla="*/ 53503 w 60717"/>
                  <a:gd name="connsiteY17" fmla="*/ 76441 h 94449"/>
                  <a:gd name="connsiteX18" fmla="*/ 59575 w 60717"/>
                  <a:gd name="connsiteY18" fmla="*/ 83862 h 94449"/>
                  <a:gd name="connsiteX19" fmla="*/ 53503 w 60717"/>
                  <a:gd name="connsiteY19" fmla="*/ 91283 h 94449"/>
                  <a:gd name="connsiteX20" fmla="*/ 31240 w 60717"/>
                  <a:gd name="connsiteY20" fmla="*/ 91283 h 94449"/>
                  <a:gd name="connsiteX21" fmla="*/ 31240 w 60717"/>
                  <a:gd name="connsiteY21" fmla="*/ 91283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94449">
                    <a:moveTo>
                      <a:pt x="31240" y="91283"/>
                    </a:moveTo>
                    <a:cubicBezTo>
                      <a:pt x="24494" y="91283"/>
                      <a:pt x="17073" y="90608"/>
                      <a:pt x="10326" y="91283"/>
                    </a:cubicBezTo>
                    <a:cubicBezTo>
                      <a:pt x="4255" y="91957"/>
                      <a:pt x="3580" y="89259"/>
                      <a:pt x="3580" y="83862"/>
                    </a:cubicBezTo>
                    <a:cubicBezTo>
                      <a:pt x="3580" y="59575"/>
                      <a:pt x="3580" y="34613"/>
                      <a:pt x="3580" y="10326"/>
                    </a:cubicBezTo>
                    <a:cubicBezTo>
                      <a:pt x="3580" y="4929"/>
                      <a:pt x="4929" y="3580"/>
                      <a:pt x="10326" y="3580"/>
                    </a:cubicBezTo>
                    <a:cubicBezTo>
                      <a:pt x="24494" y="3580"/>
                      <a:pt x="38661" y="4254"/>
                      <a:pt x="53503" y="3580"/>
                    </a:cubicBezTo>
                    <a:cubicBezTo>
                      <a:pt x="60249" y="3580"/>
                      <a:pt x="58900" y="7628"/>
                      <a:pt x="58900" y="11001"/>
                    </a:cubicBezTo>
                    <a:cubicBezTo>
                      <a:pt x="58900" y="15049"/>
                      <a:pt x="59575" y="19097"/>
                      <a:pt x="52828" y="18422"/>
                    </a:cubicBezTo>
                    <a:cubicBezTo>
                      <a:pt x="43383" y="17747"/>
                      <a:pt x="34613" y="18422"/>
                      <a:pt x="25168" y="18422"/>
                    </a:cubicBezTo>
                    <a:cubicBezTo>
                      <a:pt x="19771" y="18422"/>
                      <a:pt x="18422" y="19771"/>
                      <a:pt x="18422" y="25168"/>
                    </a:cubicBezTo>
                    <a:cubicBezTo>
                      <a:pt x="18422" y="39336"/>
                      <a:pt x="18422" y="39336"/>
                      <a:pt x="32589" y="39336"/>
                    </a:cubicBezTo>
                    <a:cubicBezTo>
                      <a:pt x="35288" y="39336"/>
                      <a:pt x="38661" y="40010"/>
                      <a:pt x="41360" y="39336"/>
                    </a:cubicBezTo>
                    <a:cubicBezTo>
                      <a:pt x="48781" y="37986"/>
                      <a:pt x="50804" y="40685"/>
                      <a:pt x="50130" y="48106"/>
                    </a:cubicBezTo>
                    <a:cubicBezTo>
                      <a:pt x="49455" y="52154"/>
                      <a:pt x="48781" y="54852"/>
                      <a:pt x="44058" y="54178"/>
                    </a:cubicBezTo>
                    <a:cubicBezTo>
                      <a:pt x="40685" y="53503"/>
                      <a:pt x="37312" y="54178"/>
                      <a:pt x="33264" y="54178"/>
                    </a:cubicBezTo>
                    <a:cubicBezTo>
                      <a:pt x="18422" y="54178"/>
                      <a:pt x="15049" y="58900"/>
                      <a:pt x="18422" y="73742"/>
                    </a:cubicBezTo>
                    <a:cubicBezTo>
                      <a:pt x="19097" y="77115"/>
                      <a:pt x="21795" y="76441"/>
                      <a:pt x="23819" y="76441"/>
                    </a:cubicBezTo>
                    <a:cubicBezTo>
                      <a:pt x="33939" y="76441"/>
                      <a:pt x="44058" y="77115"/>
                      <a:pt x="53503" y="76441"/>
                    </a:cubicBezTo>
                    <a:cubicBezTo>
                      <a:pt x="60249" y="75766"/>
                      <a:pt x="59575" y="79814"/>
                      <a:pt x="59575" y="83862"/>
                    </a:cubicBezTo>
                    <a:cubicBezTo>
                      <a:pt x="59575" y="87909"/>
                      <a:pt x="60249" y="91957"/>
                      <a:pt x="53503" y="91283"/>
                    </a:cubicBezTo>
                    <a:cubicBezTo>
                      <a:pt x="46757" y="90608"/>
                      <a:pt x="39336" y="91283"/>
                      <a:pt x="31240" y="91283"/>
                    </a:cubicBezTo>
                    <a:cubicBezTo>
                      <a:pt x="31240" y="91283"/>
                      <a:pt x="31240" y="91283"/>
                      <a:pt x="31240" y="91283"/>
                    </a:cubicBezTo>
                    <a:close/>
                  </a:path>
                </a:pathLst>
              </a:custGeom>
              <a:solidFill>
                <a:srgbClr val="0A0A0A"/>
              </a:solidFill>
              <a:ln w="6739" cap="flat">
                <a:noFill/>
                <a:prstDash val="solid"/>
                <a:miter/>
              </a:ln>
            </p:spPr>
            <p:txBody>
              <a:bodyPr rtlCol="0" anchor="ctr"/>
              <a:lstStyle/>
              <a:p>
                <a:pPr algn="ctr"/>
                <a:endParaRPr lang="fr-FR"/>
              </a:p>
            </p:txBody>
          </p:sp>
          <p:sp>
            <p:nvSpPr>
              <p:cNvPr id="68" name="Forme libre : forme 40">
                <a:extLst>
                  <a:ext uri="{FF2B5EF4-FFF2-40B4-BE49-F238E27FC236}">
                    <a16:creationId xmlns:a16="http://schemas.microsoft.com/office/drawing/2014/main" id="{FCDCF492-E6DD-41EF-9826-B6FF4BF9868B}"/>
                  </a:ext>
                </a:extLst>
              </p:cNvPr>
              <p:cNvSpPr/>
              <p:nvPr/>
            </p:nvSpPr>
            <p:spPr>
              <a:xfrm>
                <a:off x="4170966" y="5462677"/>
                <a:ext cx="78670" cy="122375"/>
              </a:xfrm>
              <a:custGeom>
                <a:avLst/>
                <a:gdLst>
                  <a:gd name="connsiteX0" fmla="*/ 3580 w 60717"/>
                  <a:gd name="connsiteY0" fmla="*/ 46757 h 94449"/>
                  <a:gd name="connsiteX1" fmla="*/ 3580 w 60717"/>
                  <a:gd name="connsiteY1" fmla="*/ 8977 h 94449"/>
                  <a:gd name="connsiteX2" fmla="*/ 8977 w 60717"/>
                  <a:gd name="connsiteY2" fmla="*/ 3580 h 94449"/>
                  <a:gd name="connsiteX3" fmla="*/ 53503 w 60717"/>
                  <a:gd name="connsiteY3" fmla="*/ 3580 h 94449"/>
                  <a:gd name="connsiteX4" fmla="*/ 58900 w 60717"/>
                  <a:gd name="connsiteY4" fmla="*/ 10326 h 94449"/>
                  <a:gd name="connsiteX5" fmla="*/ 53503 w 60717"/>
                  <a:gd name="connsiteY5" fmla="*/ 18422 h 94449"/>
                  <a:gd name="connsiteX6" fmla="*/ 24494 w 60717"/>
                  <a:gd name="connsiteY6" fmla="*/ 18422 h 94449"/>
                  <a:gd name="connsiteX7" fmla="*/ 18422 w 60717"/>
                  <a:gd name="connsiteY7" fmla="*/ 24494 h 94449"/>
                  <a:gd name="connsiteX8" fmla="*/ 33264 w 60717"/>
                  <a:gd name="connsiteY8" fmla="*/ 39336 h 94449"/>
                  <a:gd name="connsiteX9" fmla="*/ 41360 w 60717"/>
                  <a:gd name="connsiteY9" fmla="*/ 39336 h 94449"/>
                  <a:gd name="connsiteX10" fmla="*/ 50130 w 60717"/>
                  <a:gd name="connsiteY10" fmla="*/ 51479 h 94449"/>
                  <a:gd name="connsiteX11" fmla="*/ 45407 w 60717"/>
                  <a:gd name="connsiteY11" fmla="*/ 54178 h 94449"/>
                  <a:gd name="connsiteX12" fmla="*/ 24494 w 60717"/>
                  <a:gd name="connsiteY12" fmla="*/ 54178 h 94449"/>
                  <a:gd name="connsiteX13" fmla="*/ 19096 w 60717"/>
                  <a:gd name="connsiteY13" fmla="*/ 59575 h 94449"/>
                  <a:gd name="connsiteX14" fmla="*/ 35962 w 60717"/>
                  <a:gd name="connsiteY14" fmla="*/ 76441 h 94449"/>
                  <a:gd name="connsiteX15" fmla="*/ 55527 w 60717"/>
                  <a:gd name="connsiteY15" fmla="*/ 76441 h 94449"/>
                  <a:gd name="connsiteX16" fmla="*/ 60924 w 60717"/>
                  <a:gd name="connsiteY16" fmla="*/ 82512 h 94449"/>
                  <a:gd name="connsiteX17" fmla="*/ 56201 w 60717"/>
                  <a:gd name="connsiteY17" fmla="*/ 91283 h 94449"/>
                  <a:gd name="connsiteX18" fmla="*/ 9652 w 60717"/>
                  <a:gd name="connsiteY18" fmla="*/ 91283 h 94449"/>
                  <a:gd name="connsiteX19" fmla="*/ 4929 w 60717"/>
                  <a:gd name="connsiteY19" fmla="*/ 85886 h 94449"/>
                  <a:gd name="connsiteX20" fmla="*/ 3580 w 60717"/>
                  <a:gd name="connsiteY20" fmla="*/ 46757 h 94449"/>
                  <a:gd name="connsiteX21" fmla="*/ 3580 w 60717"/>
                  <a:gd name="connsiteY21" fmla="*/ 46757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94449">
                    <a:moveTo>
                      <a:pt x="3580" y="46757"/>
                    </a:moveTo>
                    <a:cubicBezTo>
                      <a:pt x="3580" y="33939"/>
                      <a:pt x="3580" y="21120"/>
                      <a:pt x="3580" y="8977"/>
                    </a:cubicBezTo>
                    <a:cubicBezTo>
                      <a:pt x="3580" y="4929"/>
                      <a:pt x="4255" y="3580"/>
                      <a:pt x="8977" y="3580"/>
                    </a:cubicBezTo>
                    <a:cubicBezTo>
                      <a:pt x="23819" y="3580"/>
                      <a:pt x="38661" y="3580"/>
                      <a:pt x="53503" y="3580"/>
                    </a:cubicBezTo>
                    <a:cubicBezTo>
                      <a:pt x="59575" y="3580"/>
                      <a:pt x="58900" y="6953"/>
                      <a:pt x="58900" y="10326"/>
                    </a:cubicBezTo>
                    <a:cubicBezTo>
                      <a:pt x="58900" y="13699"/>
                      <a:pt x="60924" y="18422"/>
                      <a:pt x="53503" y="18422"/>
                    </a:cubicBezTo>
                    <a:cubicBezTo>
                      <a:pt x="44058" y="17747"/>
                      <a:pt x="33939" y="18422"/>
                      <a:pt x="24494" y="18422"/>
                    </a:cubicBezTo>
                    <a:cubicBezTo>
                      <a:pt x="19771" y="18422"/>
                      <a:pt x="18422" y="19771"/>
                      <a:pt x="18422" y="24494"/>
                    </a:cubicBezTo>
                    <a:cubicBezTo>
                      <a:pt x="18422" y="39336"/>
                      <a:pt x="18422" y="39336"/>
                      <a:pt x="33264" y="39336"/>
                    </a:cubicBezTo>
                    <a:cubicBezTo>
                      <a:pt x="35962" y="39336"/>
                      <a:pt x="38661" y="39336"/>
                      <a:pt x="41360" y="39336"/>
                    </a:cubicBezTo>
                    <a:cubicBezTo>
                      <a:pt x="49455" y="39336"/>
                      <a:pt x="52154" y="42709"/>
                      <a:pt x="50130" y="51479"/>
                    </a:cubicBezTo>
                    <a:cubicBezTo>
                      <a:pt x="49455" y="54178"/>
                      <a:pt x="47431" y="54178"/>
                      <a:pt x="45407" y="54178"/>
                    </a:cubicBezTo>
                    <a:cubicBezTo>
                      <a:pt x="38661" y="54178"/>
                      <a:pt x="31240" y="54178"/>
                      <a:pt x="24494" y="54178"/>
                    </a:cubicBezTo>
                    <a:cubicBezTo>
                      <a:pt x="20446" y="54178"/>
                      <a:pt x="19096" y="55527"/>
                      <a:pt x="19096" y="59575"/>
                    </a:cubicBezTo>
                    <a:cubicBezTo>
                      <a:pt x="18422" y="76441"/>
                      <a:pt x="18422" y="76441"/>
                      <a:pt x="35962" y="76441"/>
                    </a:cubicBezTo>
                    <a:cubicBezTo>
                      <a:pt x="42709" y="76441"/>
                      <a:pt x="48781" y="76441"/>
                      <a:pt x="55527" y="76441"/>
                    </a:cubicBezTo>
                    <a:cubicBezTo>
                      <a:pt x="60924" y="75766"/>
                      <a:pt x="61599" y="78464"/>
                      <a:pt x="60924" y="82512"/>
                    </a:cubicBezTo>
                    <a:cubicBezTo>
                      <a:pt x="60249" y="85886"/>
                      <a:pt x="63622" y="91283"/>
                      <a:pt x="56201" y="91283"/>
                    </a:cubicBezTo>
                    <a:cubicBezTo>
                      <a:pt x="40685" y="91283"/>
                      <a:pt x="25168" y="91283"/>
                      <a:pt x="9652" y="91283"/>
                    </a:cubicBezTo>
                    <a:cubicBezTo>
                      <a:pt x="5604" y="91283"/>
                      <a:pt x="4929" y="89259"/>
                      <a:pt x="4929" y="85886"/>
                    </a:cubicBezTo>
                    <a:cubicBezTo>
                      <a:pt x="3580" y="72393"/>
                      <a:pt x="3580" y="59575"/>
                      <a:pt x="3580" y="46757"/>
                    </a:cubicBezTo>
                    <a:cubicBezTo>
                      <a:pt x="3580" y="46757"/>
                      <a:pt x="3580" y="46757"/>
                      <a:pt x="3580" y="46757"/>
                    </a:cubicBezTo>
                    <a:close/>
                  </a:path>
                </a:pathLst>
              </a:custGeom>
              <a:solidFill>
                <a:srgbClr val="0A0A0A"/>
              </a:solidFill>
              <a:ln w="6739" cap="flat">
                <a:noFill/>
                <a:prstDash val="solid"/>
                <a:miter/>
              </a:ln>
            </p:spPr>
            <p:txBody>
              <a:bodyPr rtlCol="0" anchor="ctr"/>
              <a:lstStyle/>
              <a:p>
                <a:pPr algn="ctr"/>
                <a:endParaRPr lang="fr-FR"/>
              </a:p>
            </p:txBody>
          </p:sp>
          <p:sp>
            <p:nvSpPr>
              <p:cNvPr id="69" name="Forme libre : forme 43">
                <a:extLst>
                  <a:ext uri="{FF2B5EF4-FFF2-40B4-BE49-F238E27FC236}">
                    <a16:creationId xmlns:a16="http://schemas.microsoft.com/office/drawing/2014/main" id="{BB0320F1-4609-4A8E-B5C6-7B9BD0E9C2AB}"/>
                  </a:ext>
                </a:extLst>
              </p:cNvPr>
              <p:cNvSpPr/>
              <p:nvPr/>
            </p:nvSpPr>
            <p:spPr>
              <a:xfrm>
                <a:off x="1797756" y="5468881"/>
                <a:ext cx="87412" cy="122375"/>
              </a:xfrm>
              <a:custGeom>
                <a:avLst/>
                <a:gdLst>
                  <a:gd name="connsiteX0" fmla="*/ 34611 w 67463"/>
                  <a:gd name="connsiteY0" fmla="*/ 95265 h 94449"/>
                  <a:gd name="connsiteX1" fmla="*/ 8974 w 67463"/>
                  <a:gd name="connsiteY1" fmla="*/ 91217 h 94449"/>
                  <a:gd name="connsiteX2" fmla="*/ 4927 w 67463"/>
                  <a:gd name="connsiteY2" fmla="*/ 84470 h 94449"/>
                  <a:gd name="connsiteX3" fmla="*/ 15721 w 67463"/>
                  <a:gd name="connsiteY3" fmla="*/ 77049 h 94449"/>
                  <a:gd name="connsiteX4" fmla="*/ 42706 w 67463"/>
                  <a:gd name="connsiteY4" fmla="*/ 79073 h 94449"/>
                  <a:gd name="connsiteX5" fmla="*/ 50802 w 67463"/>
                  <a:gd name="connsiteY5" fmla="*/ 71652 h 94449"/>
                  <a:gd name="connsiteX6" fmla="*/ 46754 w 67463"/>
                  <a:gd name="connsiteY6" fmla="*/ 60858 h 94449"/>
                  <a:gd name="connsiteX7" fmla="*/ 33936 w 67463"/>
                  <a:gd name="connsiteY7" fmla="*/ 54786 h 94449"/>
                  <a:gd name="connsiteX8" fmla="*/ 15721 w 67463"/>
                  <a:gd name="connsiteY8" fmla="*/ 48040 h 94449"/>
                  <a:gd name="connsiteX9" fmla="*/ 10998 w 67463"/>
                  <a:gd name="connsiteY9" fmla="*/ 12284 h 94449"/>
                  <a:gd name="connsiteX10" fmla="*/ 60921 w 67463"/>
                  <a:gd name="connsiteY10" fmla="*/ 8911 h 94449"/>
                  <a:gd name="connsiteX11" fmla="*/ 61596 w 67463"/>
                  <a:gd name="connsiteY11" fmla="*/ 22404 h 94449"/>
                  <a:gd name="connsiteX12" fmla="*/ 54850 w 67463"/>
                  <a:gd name="connsiteY12" fmla="*/ 21729 h 94449"/>
                  <a:gd name="connsiteX13" fmla="*/ 29213 w 67463"/>
                  <a:gd name="connsiteY13" fmla="*/ 19031 h 94449"/>
                  <a:gd name="connsiteX14" fmla="*/ 19094 w 67463"/>
                  <a:gd name="connsiteY14" fmla="*/ 27801 h 94449"/>
                  <a:gd name="connsiteX15" fmla="*/ 27190 w 67463"/>
                  <a:gd name="connsiteY15" fmla="*/ 37246 h 94449"/>
                  <a:gd name="connsiteX16" fmla="*/ 50802 w 67463"/>
                  <a:gd name="connsiteY16" fmla="*/ 45341 h 94449"/>
                  <a:gd name="connsiteX17" fmla="*/ 67668 w 67463"/>
                  <a:gd name="connsiteY17" fmla="*/ 70978 h 94449"/>
                  <a:gd name="connsiteX18" fmla="*/ 45405 w 67463"/>
                  <a:gd name="connsiteY18" fmla="*/ 92566 h 94449"/>
                  <a:gd name="connsiteX19" fmla="*/ 34611 w 67463"/>
                  <a:gd name="connsiteY19" fmla="*/ 95265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463" h="94449">
                    <a:moveTo>
                      <a:pt x="34611" y="95265"/>
                    </a:moveTo>
                    <a:cubicBezTo>
                      <a:pt x="24491" y="95265"/>
                      <a:pt x="16395" y="93915"/>
                      <a:pt x="8974" y="91217"/>
                    </a:cubicBezTo>
                    <a:cubicBezTo>
                      <a:pt x="5601" y="89868"/>
                      <a:pt x="4252" y="88518"/>
                      <a:pt x="4927" y="84470"/>
                    </a:cubicBezTo>
                    <a:cubicBezTo>
                      <a:pt x="5601" y="73676"/>
                      <a:pt x="5601" y="73676"/>
                      <a:pt x="15721" y="77049"/>
                    </a:cubicBezTo>
                    <a:cubicBezTo>
                      <a:pt x="24491" y="80423"/>
                      <a:pt x="33261" y="81097"/>
                      <a:pt x="42706" y="79073"/>
                    </a:cubicBezTo>
                    <a:cubicBezTo>
                      <a:pt x="46754" y="78399"/>
                      <a:pt x="49453" y="76375"/>
                      <a:pt x="50802" y="71652"/>
                    </a:cubicBezTo>
                    <a:cubicBezTo>
                      <a:pt x="52151" y="66930"/>
                      <a:pt x="50127" y="63557"/>
                      <a:pt x="46754" y="60858"/>
                    </a:cubicBezTo>
                    <a:cubicBezTo>
                      <a:pt x="42706" y="57485"/>
                      <a:pt x="38658" y="56136"/>
                      <a:pt x="33936" y="54786"/>
                    </a:cubicBezTo>
                    <a:cubicBezTo>
                      <a:pt x="27864" y="52762"/>
                      <a:pt x="21792" y="51413"/>
                      <a:pt x="15721" y="48040"/>
                    </a:cubicBezTo>
                    <a:cubicBezTo>
                      <a:pt x="1553" y="40619"/>
                      <a:pt x="-471" y="23078"/>
                      <a:pt x="10998" y="12284"/>
                    </a:cubicBezTo>
                    <a:cubicBezTo>
                      <a:pt x="21118" y="2839"/>
                      <a:pt x="49453" y="141"/>
                      <a:pt x="60921" y="8911"/>
                    </a:cubicBezTo>
                    <a:cubicBezTo>
                      <a:pt x="65644" y="12959"/>
                      <a:pt x="62945" y="18356"/>
                      <a:pt x="61596" y="22404"/>
                    </a:cubicBezTo>
                    <a:cubicBezTo>
                      <a:pt x="60921" y="25777"/>
                      <a:pt x="56874" y="22404"/>
                      <a:pt x="54850" y="21729"/>
                    </a:cubicBezTo>
                    <a:cubicBezTo>
                      <a:pt x="46754" y="19031"/>
                      <a:pt x="37984" y="17007"/>
                      <a:pt x="29213" y="19031"/>
                    </a:cubicBezTo>
                    <a:cubicBezTo>
                      <a:pt x="24491" y="20380"/>
                      <a:pt x="19769" y="21729"/>
                      <a:pt x="19094" y="27801"/>
                    </a:cubicBezTo>
                    <a:cubicBezTo>
                      <a:pt x="18419" y="33198"/>
                      <a:pt x="23142" y="35897"/>
                      <a:pt x="27190" y="37246"/>
                    </a:cubicBezTo>
                    <a:cubicBezTo>
                      <a:pt x="35285" y="39944"/>
                      <a:pt x="43381" y="42643"/>
                      <a:pt x="50802" y="45341"/>
                    </a:cubicBezTo>
                    <a:cubicBezTo>
                      <a:pt x="63620" y="50739"/>
                      <a:pt x="69017" y="58834"/>
                      <a:pt x="67668" y="70978"/>
                    </a:cubicBezTo>
                    <a:cubicBezTo>
                      <a:pt x="66318" y="83796"/>
                      <a:pt x="59572" y="90542"/>
                      <a:pt x="45405" y="92566"/>
                    </a:cubicBezTo>
                    <a:cubicBezTo>
                      <a:pt x="40008" y="95265"/>
                      <a:pt x="35960" y="95265"/>
                      <a:pt x="34611" y="95265"/>
                    </a:cubicBezTo>
                    <a:close/>
                  </a:path>
                </a:pathLst>
              </a:custGeom>
              <a:solidFill>
                <a:srgbClr val="0C0C0C"/>
              </a:solidFill>
              <a:ln w="6739" cap="flat">
                <a:noFill/>
                <a:prstDash val="solid"/>
                <a:miter/>
              </a:ln>
            </p:spPr>
            <p:txBody>
              <a:bodyPr rtlCol="0" anchor="ctr"/>
              <a:lstStyle/>
              <a:p>
                <a:pPr algn="ctr"/>
                <a:endParaRPr lang="fr-FR"/>
              </a:p>
            </p:txBody>
          </p:sp>
          <p:sp>
            <p:nvSpPr>
              <p:cNvPr id="70" name="Forme libre : forme 45">
                <a:extLst>
                  <a:ext uri="{FF2B5EF4-FFF2-40B4-BE49-F238E27FC236}">
                    <a16:creationId xmlns:a16="http://schemas.microsoft.com/office/drawing/2014/main" id="{DB6817B6-8BB1-42BD-8A95-DB24958D6431}"/>
                  </a:ext>
                </a:extLst>
              </p:cNvPr>
              <p:cNvSpPr/>
              <p:nvPr/>
            </p:nvSpPr>
            <p:spPr>
              <a:xfrm>
                <a:off x="2901756" y="5465455"/>
                <a:ext cx="87412" cy="122375"/>
              </a:xfrm>
              <a:custGeom>
                <a:avLst/>
                <a:gdLst>
                  <a:gd name="connsiteX0" fmla="*/ 33939 w 67463"/>
                  <a:gd name="connsiteY0" fmla="*/ 93861 h 94449"/>
                  <a:gd name="connsiteX1" fmla="*/ 11001 w 67463"/>
                  <a:gd name="connsiteY1" fmla="*/ 90487 h 94449"/>
                  <a:gd name="connsiteX2" fmla="*/ 6953 w 67463"/>
                  <a:gd name="connsiteY2" fmla="*/ 73622 h 94449"/>
                  <a:gd name="connsiteX3" fmla="*/ 11676 w 67463"/>
                  <a:gd name="connsiteY3" fmla="*/ 74296 h 94449"/>
                  <a:gd name="connsiteX4" fmla="*/ 38661 w 67463"/>
                  <a:gd name="connsiteY4" fmla="*/ 79019 h 94449"/>
                  <a:gd name="connsiteX5" fmla="*/ 50804 w 67463"/>
                  <a:gd name="connsiteY5" fmla="*/ 70923 h 94449"/>
                  <a:gd name="connsiteX6" fmla="*/ 42709 w 67463"/>
                  <a:gd name="connsiteY6" fmla="*/ 58105 h 94449"/>
                  <a:gd name="connsiteX7" fmla="*/ 23144 w 67463"/>
                  <a:gd name="connsiteY7" fmla="*/ 51359 h 94449"/>
                  <a:gd name="connsiteX8" fmla="*/ 3580 w 67463"/>
                  <a:gd name="connsiteY8" fmla="*/ 29096 h 94449"/>
                  <a:gd name="connsiteX9" fmla="*/ 25843 w 67463"/>
                  <a:gd name="connsiteY9" fmla="*/ 4809 h 94449"/>
                  <a:gd name="connsiteX10" fmla="*/ 58225 w 67463"/>
                  <a:gd name="connsiteY10" fmla="*/ 8182 h 94449"/>
                  <a:gd name="connsiteX11" fmla="*/ 61599 w 67463"/>
                  <a:gd name="connsiteY11" fmla="*/ 23699 h 94449"/>
                  <a:gd name="connsiteX12" fmla="*/ 56876 w 67463"/>
                  <a:gd name="connsiteY12" fmla="*/ 23024 h 94449"/>
                  <a:gd name="connsiteX13" fmla="*/ 29891 w 67463"/>
                  <a:gd name="connsiteY13" fmla="*/ 19651 h 94449"/>
                  <a:gd name="connsiteX14" fmla="*/ 19771 w 67463"/>
                  <a:gd name="connsiteY14" fmla="*/ 28421 h 94449"/>
                  <a:gd name="connsiteX15" fmla="*/ 28541 w 67463"/>
                  <a:gd name="connsiteY15" fmla="*/ 38540 h 94449"/>
                  <a:gd name="connsiteX16" fmla="*/ 50130 w 67463"/>
                  <a:gd name="connsiteY16" fmla="*/ 45961 h 94449"/>
                  <a:gd name="connsiteX17" fmla="*/ 68345 w 67463"/>
                  <a:gd name="connsiteY17" fmla="*/ 73622 h 94449"/>
                  <a:gd name="connsiteX18" fmla="*/ 44058 w 67463"/>
                  <a:gd name="connsiteY18" fmla="*/ 94535 h 94449"/>
                  <a:gd name="connsiteX19" fmla="*/ 33939 w 67463"/>
                  <a:gd name="connsiteY19" fmla="*/ 9386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463" h="94449">
                    <a:moveTo>
                      <a:pt x="33939" y="93861"/>
                    </a:moveTo>
                    <a:cubicBezTo>
                      <a:pt x="25843" y="93861"/>
                      <a:pt x="18422" y="92511"/>
                      <a:pt x="11001" y="90487"/>
                    </a:cubicBezTo>
                    <a:cubicBezTo>
                      <a:pt x="5604" y="88464"/>
                      <a:pt x="3580" y="77669"/>
                      <a:pt x="6953" y="73622"/>
                    </a:cubicBezTo>
                    <a:cubicBezTo>
                      <a:pt x="8977" y="71598"/>
                      <a:pt x="10326" y="73622"/>
                      <a:pt x="11676" y="74296"/>
                    </a:cubicBezTo>
                    <a:cubicBezTo>
                      <a:pt x="20446" y="78344"/>
                      <a:pt x="29216" y="79693"/>
                      <a:pt x="38661" y="79019"/>
                    </a:cubicBezTo>
                    <a:cubicBezTo>
                      <a:pt x="44058" y="78344"/>
                      <a:pt x="49455" y="77669"/>
                      <a:pt x="50804" y="70923"/>
                    </a:cubicBezTo>
                    <a:cubicBezTo>
                      <a:pt x="52154" y="64177"/>
                      <a:pt x="48106" y="60129"/>
                      <a:pt x="42709" y="58105"/>
                    </a:cubicBezTo>
                    <a:cubicBezTo>
                      <a:pt x="36637" y="55406"/>
                      <a:pt x="29216" y="53382"/>
                      <a:pt x="23144" y="51359"/>
                    </a:cubicBezTo>
                    <a:cubicBezTo>
                      <a:pt x="8977" y="46636"/>
                      <a:pt x="3580" y="39890"/>
                      <a:pt x="3580" y="29096"/>
                    </a:cubicBezTo>
                    <a:cubicBezTo>
                      <a:pt x="4254" y="16952"/>
                      <a:pt x="12350" y="8182"/>
                      <a:pt x="25843" y="4809"/>
                    </a:cubicBezTo>
                    <a:cubicBezTo>
                      <a:pt x="37312" y="2110"/>
                      <a:pt x="47431" y="4134"/>
                      <a:pt x="58225" y="8182"/>
                    </a:cubicBezTo>
                    <a:cubicBezTo>
                      <a:pt x="61599" y="9531"/>
                      <a:pt x="64297" y="21000"/>
                      <a:pt x="61599" y="23699"/>
                    </a:cubicBezTo>
                    <a:cubicBezTo>
                      <a:pt x="59575" y="25722"/>
                      <a:pt x="58225" y="23699"/>
                      <a:pt x="56876" y="23024"/>
                    </a:cubicBezTo>
                    <a:cubicBezTo>
                      <a:pt x="48106" y="20325"/>
                      <a:pt x="39336" y="16952"/>
                      <a:pt x="29891" y="19651"/>
                    </a:cubicBezTo>
                    <a:cubicBezTo>
                      <a:pt x="25168" y="21000"/>
                      <a:pt x="20446" y="22349"/>
                      <a:pt x="19771" y="28421"/>
                    </a:cubicBezTo>
                    <a:cubicBezTo>
                      <a:pt x="19097" y="34493"/>
                      <a:pt x="23819" y="36517"/>
                      <a:pt x="28541" y="38540"/>
                    </a:cubicBezTo>
                    <a:cubicBezTo>
                      <a:pt x="35288" y="41239"/>
                      <a:pt x="42709" y="43263"/>
                      <a:pt x="50130" y="45961"/>
                    </a:cubicBezTo>
                    <a:cubicBezTo>
                      <a:pt x="64972" y="52033"/>
                      <a:pt x="70369" y="60129"/>
                      <a:pt x="68345" y="73622"/>
                    </a:cubicBezTo>
                    <a:cubicBezTo>
                      <a:pt x="66321" y="86440"/>
                      <a:pt x="58900" y="92511"/>
                      <a:pt x="44058" y="94535"/>
                    </a:cubicBezTo>
                    <a:cubicBezTo>
                      <a:pt x="40010" y="93861"/>
                      <a:pt x="36637" y="93861"/>
                      <a:pt x="33939" y="93861"/>
                    </a:cubicBezTo>
                    <a:close/>
                  </a:path>
                </a:pathLst>
              </a:custGeom>
              <a:solidFill>
                <a:srgbClr val="0C0C0C"/>
              </a:solidFill>
              <a:ln w="6739" cap="flat">
                <a:noFill/>
                <a:prstDash val="solid"/>
                <a:miter/>
              </a:ln>
            </p:spPr>
            <p:txBody>
              <a:bodyPr rtlCol="0" anchor="ctr"/>
              <a:lstStyle/>
              <a:p>
                <a:pPr algn="ctr"/>
                <a:endParaRPr lang="fr-FR"/>
              </a:p>
            </p:txBody>
          </p:sp>
          <p:sp>
            <p:nvSpPr>
              <p:cNvPr id="71" name="Forme libre : forme 46">
                <a:extLst>
                  <a:ext uri="{FF2B5EF4-FFF2-40B4-BE49-F238E27FC236}">
                    <a16:creationId xmlns:a16="http://schemas.microsoft.com/office/drawing/2014/main" id="{40395EA3-8ED7-4325-AC6D-8D36D4F65435}"/>
                  </a:ext>
                </a:extLst>
              </p:cNvPr>
              <p:cNvSpPr/>
              <p:nvPr/>
            </p:nvSpPr>
            <p:spPr>
              <a:xfrm>
                <a:off x="3912866" y="5460381"/>
                <a:ext cx="87412" cy="122375"/>
              </a:xfrm>
              <a:custGeom>
                <a:avLst/>
                <a:gdLst>
                  <a:gd name="connsiteX0" fmla="*/ 33446 w 67463"/>
                  <a:gd name="connsiteY0" fmla="*/ 94404 h 94449"/>
                  <a:gd name="connsiteX1" fmla="*/ 10509 w 67463"/>
                  <a:gd name="connsiteY1" fmla="*/ 91031 h 94449"/>
                  <a:gd name="connsiteX2" fmla="*/ 7136 w 67463"/>
                  <a:gd name="connsiteY2" fmla="*/ 74165 h 94449"/>
                  <a:gd name="connsiteX3" fmla="*/ 11858 w 67463"/>
                  <a:gd name="connsiteY3" fmla="*/ 75514 h 94449"/>
                  <a:gd name="connsiteX4" fmla="*/ 40193 w 67463"/>
                  <a:gd name="connsiteY4" fmla="*/ 79562 h 94449"/>
                  <a:gd name="connsiteX5" fmla="*/ 50987 w 67463"/>
                  <a:gd name="connsiteY5" fmla="*/ 71466 h 94449"/>
                  <a:gd name="connsiteX6" fmla="*/ 44241 w 67463"/>
                  <a:gd name="connsiteY6" fmla="*/ 59323 h 94449"/>
                  <a:gd name="connsiteX7" fmla="*/ 24001 w 67463"/>
                  <a:gd name="connsiteY7" fmla="*/ 51902 h 94449"/>
                  <a:gd name="connsiteX8" fmla="*/ 3762 w 67463"/>
                  <a:gd name="connsiteY8" fmla="*/ 27615 h 94449"/>
                  <a:gd name="connsiteX9" fmla="*/ 28724 w 67463"/>
                  <a:gd name="connsiteY9" fmla="*/ 4003 h 94449"/>
                  <a:gd name="connsiteX10" fmla="*/ 59083 w 67463"/>
                  <a:gd name="connsiteY10" fmla="*/ 8050 h 94449"/>
                  <a:gd name="connsiteX11" fmla="*/ 61781 w 67463"/>
                  <a:gd name="connsiteY11" fmla="*/ 23567 h 94449"/>
                  <a:gd name="connsiteX12" fmla="*/ 57059 w 67463"/>
                  <a:gd name="connsiteY12" fmla="*/ 22892 h 94449"/>
                  <a:gd name="connsiteX13" fmla="*/ 36145 w 67463"/>
                  <a:gd name="connsiteY13" fmla="*/ 18170 h 94449"/>
                  <a:gd name="connsiteX14" fmla="*/ 24676 w 67463"/>
                  <a:gd name="connsiteY14" fmla="*/ 20868 h 94449"/>
                  <a:gd name="connsiteX15" fmla="*/ 24001 w 67463"/>
                  <a:gd name="connsiteY15" fmla="*/ 35710 h 94449"/>
                  <a:gd name="connsiteX16" fmla="*/ 38844 w 67463"/>
                  <a:gd name="connsiteY16" fmla="*/ 41108 h 94449"/>
                  <a:gd name="connsiteX17" fmla="*/ 54360 w 67463"/>
                  <a:gd name="connsiteY17" fmla="*/ 47179 h 94449"/>
                  <a:gd name="connsiteX18" fmla="*/ 67853 w 67463"/>
                  <a:gd name="connsiteY18" fmla="*/ 70792 h 94449"/>
                  <a:gd name="connsiteX19" fmla="*/ 50312 w 67463"/>
                  <a:gd name="connsiteY19" fmla="*/ 91705 h 94449"/>
                  <a:gd name="connsiteX20" fmla="*/ 33446 w 67463"/>
                  <a:gd name="connsiteY20" fmla="*/ 94404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463" h="94449">
                    <a:moveTo>
                      <a:pt x="33446" y="94404"/>
                    </a:moveTo>
                    <a:cubicBezTo>
                      <a:pt x="25351" y="94404"/>
                      <a:pt x="17930" y="93055"/>
                      <a:pt x="10509" y="91031"/>
                    </a:cubicBezTo>
                    <a:cubicBezTo>
                      <a:pt x="5786" y="89681"/>
                      <a:pt x="3088" y="77538"/>
                      <a:pt x="7136" y="74165"/>
                    </a:cubicBezTo>
                    <a:cubicBezTo>
                      <a:pt x="9159" y="72815"/>
                      <a:pt x="10509" y="74839"/>
                      <a:pt x="11858" y="75514"/>
                    </a:cubicBezTo>
                    <a:cubicBezTo>
                      <a:pt x="20628" y="80236"/>
                      <a:pt x="30073" y="80911"/>
                      <a:pt x="40193" y="79562"/>
                    </a:cubicBezTo>
                    <a:cubicBezTo>
                      <a:pt x="44915" y="78887"/>
                      <a:pt x="49638" y="76863"/>
                      <a:pt x="50987" y="71466"/>
                    </a:cubicBezTo>
                    <a:cubicBezTo>
                      <a:pt x="51662" y="66069"/>
                      <a:pt x="48963" y="62021"/>
                      <a:pt x="44241" y="59323"/>
                    </a:cubicBezTo>
                    <a:cubicBezTo>
                      <a:pt x="38169" y="55275"/>
                      <a:pt x="30748" y="53926"/>
                      <a:pt x="24001" y="51902"/>
                    </a:cubicBezTo>
                    <a:cubicBezTo>
                      <a:pt x="8485" y="46505"/>
                      <a:pt x="2413" y="39758"/>
                      <a:pt x="3762" y="27615"/>
                    </a:cubicBezTo>
                    <a:cubicBezTo>
                      <a:pt x="5112" y="14797"/>
                      <a:pt x="13882" y="6701"/>
                      <a:pt x="28724" y="4003"/>
                    </a:cubicBezTo>
                    <a:cubicBezTo>
                      <a:pt x="38844" y="2653"/>
                      <a:pt x="48963" y="4677"/>
                      <a:pt x="59083" y="8050"/>
                    </a:cubicBezTo>
                    <a:cubicBezTo>
                      <a:pt x="62456" y="9400"/>
                      <a:pt x="64480" y="21543"/>
                      <a:pt x="61781" y="23567"/>
                    </a:cubicBezTo>
                    <a:cubicBezTo>
                      <a:pt x="60432" y="24916"/>
                      <a:pt x="59083" y="23567"/>
                      <a:pt x="57059" y="22892"/>
                    </a:cubicBezTo>
                    <a:cubicBezTo>
                      <a:pt x="50312" y="20868"/>
                      <a:pt x="43566" y="18170"/>
                      <a:pt x="36145" y="18170"/>
                    </a:cubicBezTo>
                    <a:cubicBezTo>
                      <a:pt x="32097" y="18170"/>
                      <a:pt x="28049" y="18845"/>
                      <a:pt x="24676" y="20868"/>
                    </a:cubicBezTo>
                    <a:cubicBezTo>
                      <a:pt x="17930" y="24916"/>
                      <a:pt x="17930" y="31663"/>
                      <a:pt x="24001" y="35710"/>
                    </a:cubicBezTo>
                    <a:cubicBezTo>
                      <a:pt x="28724" y="38409"/>
                      <a:pt x="34121" y="39758"/>
                      <a:pt x="38844" y="41108"/>
                    </a:cubicBezTo>
                    <a:cubicBezTo>
                      <a:pt x="44241" y="43131"/>
                      <a:pt x="49638" y="45155"/>
                      <a:pt x="54360" y="47179"/>
                    </a:cubicBezTo>
                    <a:cubicBezTo>
                      <a:pt x="64480" y="51902"/>
                      <a:pt x="68528" y="60672"/>
                      <a:pt x="67853" y="70792"/>
                    </a:cubicBezTo>
                    <a:cubicBezTo>
                      <a:pt x="67178" y="81586"/>
                      <a:pt x="61106" y="88332"/>
                      <a:pt x="50312" y="91705"/>
                    </a:cubicBezTo>
                    <a:cubicBezTo>
                      <a:pt x="44915" y="94404"/>
                      <a:pt x="38844" y="95079"/>
                      <a:pt x="33446" y="94404"/>
                    </a:cubicBezTo>
                    <a:close/>
                  </a:path>
                </a:pathLst>
              </a:custGeom>
              <a:solidFill>
                <a:srgbClr val="0A0A0A"/>
              </a:solidFill>
              <a:ln w="6739" cap="flat">
                <a:noFill/>
                <a:prstDash val="solid"/>
                <a:miter/>
              </a:ln>
            </p:spPr>
            <p:txBody>
              <a:bodyPr rtlCol="0" anchor="ctr"/>
              <a:lstStyle/>
              <a:p>
                <a:pPr algn="ctr"/>
                <a:endParaRPr lang="fr-FR"/>
              </a:p>
            </p:txBody>
          </p:sp>
          <p:sp>
            <p:nvSpPr>
              <p:cNvPr id="72" name="Forme libre : forme 47">
                <a:extLst>
                  <a:ext uri="{FF2B5EF4-FFF2-40B4-BE49-F238E27FC236}">
                    <a16:creationId xmlns:a16="http://schemas.microsoft.com/office/drawing/2014/main" id="{9B3DE325-FF94-41B1-B944-5F8532A5E963}"/>
                  </a:ext>
                </a:extLst>
              </p:cNvPr>
              <p:cNvSpPr/>
              <p:nvPr/>
            </p:nvSpPr>
            <p:spPr>
              <a:xfrm>
                <a:off x="3534269" y="5268623"/>
                <a:ext cx="96152" cy="122375"/>
              </a:xfrm>
              <a:custGeom>
                <a:avLst/>
                <a:gdLst>
                  <a:gd name="connsiteX0" fmla="*/ 76705 w 74209"/>
                  <a:gd name="connsiteY0" fmla="*/ 37312 h 94449"/>
                  <a:gd name="connsiteX1" fmla="*/ 75356 w 74209"/>
                  <a:gd name="connsiteY1" fmla="*/ 66996 h 94449"/>
                  <a:gd name="connsiteX2" fmla="*/ 42299 w 74209"/>
                  <a:gd name="connsiteY2" fmla="*/ 93307 h 94449"/>
                  <a:gd name="connsiteX3" fmla="*/ 5868 w 74209"/>
                  <a:gd name="connsiteY3" fmla="*/ 68345 h 94449"/>
                  <a:gd name="connsiteX4" fmla="*/ 3844 w 74209"/>
                  <a:gd name="connsiteY4" fmla="*/ 7628 h 94449"/>
                  <a:gd name="connsiteX5" fmla="*/ 13289 w 74209"/>
                  <a:gd name="connsiteY5" fmla="*/ 4255 h 94449"/>
                  <a:gd name="connsiteX6" fmla="*/ 18012 w 74209"/>
                  <a:gd name="connsiteY6" fmla="*/ 8977 h 94449"/>
                  <a:gd name="connsiteX7" fmla="*/ 18012 w 74209"/>
                  <a:gd name="connsiteY7" fmla="*/ 48106 h 94449"/>
                  <a:gd name="connsiteX8" fmla="*/ 20036 w 74209"/>
                  <a:gd name="connsiteY8" fmla="*/ 65646 h 94449"/>
                  <a:gd name="connsiteX9" fmla="*/ 38926 w 74209"/>
                  <a:gd name="connsiteY9" fmla="*/ 78465 h 94449"/>
                  <a:gd name="connsiteX10" fmla="*/ 57815 w 74209"/>
                  <a:gd name="connsiteY10" fmla="*/ 65646 h 94449"/>
                  <a:gd name="connsiteX11" fmla="*/ 59839 w 74209"/>
                  <a:gd name="connsiteY11" fmla="*/ 48106 h 94449"/>
                  <a:gd name="connsiteX12" fmla="*/ 59839 w 74209"/>
                  <a:gd name="connsiteY12" fmla="*/ 11676 h 94449"/>
                  <a:gd name="connsiteX13" fmla="*/ 67260 w 74209"/>
                  <a:gd name="connsiteY13" fmla="*/ 3580 h 94449"/>
                  <a:gd name="connsiteX14" fmla="*/ 74681 w 74209"/>
                  <a:gd name="connsiteY14" fmla="*/ 11676 h 94449"/>
                  <a:gd name="connsiteX15" fmla="*/ 76705 w 74209"/>
                  <a:gd name="connsiteY15" fmla="*/ 37312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09" h="94449">
                    <a:moveTo>
                      <a:pt x="76705" y="37312"/>
                    </a:moveTo>
                    <a:cubicBezTo>
                      <a:pt x="76031" y="44733"/>
                      <a:pt x="78054" y="56202"/>
                      <a:pt x="75356" y="66996"/>
                    </a:cubicBezTo>
                    <a:cubicBezTo>
                      <a:pt x="71983" y="83187"/>
                      <a:pt x="59839" y="92632"/>
                      <a:pt x="42299" y="93307"/>
                    </a:cubicBezTo>
                    <a:cubicBezTo>
                      <a:pt x="22734" y="93981"/>
                      <a:pt x="9242" y="85211"/>
                      <a:pt x="5868" y="68345"/>
                    </a:cubicBezTo>
                    <a:cubicBezTo>
                      <a:pt x="1821" y="48106"/>
                      <a:pt x="4519" y="27867"/>
                      <a:pt x="3844" y="7628"/>
                    </a:cubicBezTo>
                    <a:cubicBezTo>
                      <a:pt x="3844" y="881"/>
                      <a:pt x="9916" y="5604"/>
                      <a:pt x="13289" y="4255"/>
                    </a:cubicBezTo>
                    <a:cubicBezTo>
                      <a:pt x="17337" y="2905"/>
                      <a:pt x="18012" y="5604"/>
                      <a:pt x="18012" y="8977"/>
                    </a:cubicBezTo>
                    <a:cubicBezTo>
                      <a:pt x="18012" y="21795"/>
                      <a:pt x="18012" y="34613"/>
                      <a:pt x="18012" y="48106"/>
                    </a:cubicBezTo>
                    <a:cubicBezTo>
                      <a:pt x="18012" y="54178"/>
                      <a:pt x="18686" y="60249"/>
                      <a:pt x="20036" y="65646"/>
                    </a:cubicBezTo>
                    <a:cubicBezTo>
                      <a:pt x="23409" y="74417"/>
                      <a:pt x="29481" y="78465"/>
                      <a:pt x="38926" y="78465"/>
                    </a:cubicBezTo>
                    <a:cubicBezTo>
                      <a:pt x="49045" y="78465"/>
                      <a:pt x="55117" y="74417"/>
                      <a:pt x="57815" y="65646"/>
                    </a:cubicBezTo>
                    <a:cubicBezTo>
                      <a:pt x="59839" y="60249"/>
                      <a:pt x="59839" y="54178"/>
                      <a:pt x="59839" y="48106"/>
                    </a:cubicBezTo>
                    <a:cubicBezTo>
                      <a:pt x="59839" y="35962"/>
                      <a:pt x="59839" y="23819"/>
                      <a:pt x="59839" y="11676"/>
                    </a:cubicBezTo>
                    <a:cubicBezTo>
                      <a:pt x="59839" y="6278"/>
                      <a:pt x="60514" y="3580"/>
                      <a:pt x="67260" y="3580"/>
                    </a:cubicBezTo>
                    <a:cubicBezTo>
                      <a:pt x="74007" y="3580"/>
                      <a:pt x="75356" y="5604"/>
                      <a:pt x="74681" y="11676"/>
                    </a:cubicBezTo>
                    <a:cubicBezTo>
                      <a:pt x="76031" y="19097"/>
                      <a:pt x="76705" y="26518"/>
                      <a:pt x="76705" y="37312"/>
                    </a:cubicBezTo>
                    <a:close/>
                  </a:path>
                </a:pathLst>
              </a:custGeom>
              <a:solidFill>
                <a:srgbClr val="0A0A0A"/>
              </a:solidFill>
              <a:ln w="6739" cap="flat">
                <a:noFill/>
                <a:prstDash val="solid"/>
                <a:miter/>
              </a:ln>
            </p:spPr>
            <p:txBody>
              <a:bodyPr rtlCol="0" anchor="ctr"/>
              <a:lstStyle/>
              <a:p>
                <a:pPr algn="ctr"/>
                <a:endParaRPr lang="fr-FR"/>
              </a:p>
            </p:txBody>
          </p:sp>
          <p:sp>
            <p:nvSpPr>
              <p:cNvPr id="73" name="Forme libre : forme 48">
                <a:extLst>
                  <a:ext uri="{FF2B5EF4-FFF2-40B4-BE49-F238E27FC236}">
                    <a16:creationId xmlns:a16="http://schemas.microsoft.com/office/drawing/2014/main" id="{63659053-2F20-49F7-A43C-E74F92FE2E48}"/>
                  </a:ext>
                </a:extLst>
              </p:cNvPr>
              <p:cNvSpPr/>
              <p:nvPr/>
            </p:nvSpPr>
            <p:spPr>
              <a:xfrm>
                <a:off x="2227815" y="5274743"/>
                <a:ext cx="78670" cy="122375"/>
              </a:xfrm>
              <a:custGeom>
                <a:avLst/>
                <a:gdLst>
                  <a:gd name="connsiteX0" fmla="*/ 3580 w 60717"/>
                  <a:gd name="connsiteY0" fmla="*/ 47431 h 94449"/>
                  <a:gd name="connsiteX1" fmla="*/ 3580 w 60717"/>
                  <a:gd name="connsiteY1" fmla="*/ 10326 h 94449"/>
                  <a:gd name="connsiteX2" fmla="*/ 9652 w 60717"/>
                  <a:gd name="connsiteY2" fmla="*/ 3580 h 94449"/>
                  <a:gd name="connsiteX3" fmla="*/ 53503 w 60717"/>
                  <a:gd name="connsiteY3" fmla="*/ 3580 h 94449"/>
                  <a:gd name="connsiteX4" fmla="*/ 58900 w 60717"/>
                  <a:gd name="connsiteY4" fmla="*/ 10326 h 94449"/>
                  <a:gd name="connsiteX5" fmla="*/ 53503 w 60717"/>
                  <a:gd name="connsiteY5" fmla="*/ 18422 h 94449"/>
                  <a:gd name="connsiteX6" fmla="*/ 25168 w 60717"/>
                  <a:gd name="connsiteY6" fmla="*/ 18422 h 94449"/>
                  <a:gd name="connsiteX7" fmla="*/ 18422 w 60717"/>
                  <a:gd name="connsiteY7" fmla="*/ 24494 h 94449"/>
                  <a:gd name="connsiteX8" fmla="*/ 33264 w 60717"/>
                  <a:gd name="connsiteY8" fmla="*/ 39336 h 94449"/>
                  <a:gd name="connsiteX9" fmla="*/ 41360 w 60717"/>
                  <a:gd name="connsiteY9" fmla="*/ 39336 h 94449"/>
                  <a:gd name="connsiteX10" fmla="*/ 50130 w 60717"/>
                  <a:gd name="connsiteY10" fmla="*/ 48106 h 94449"/>
                  <a:gd name="connsiteX11" fmla="*/ 44058 w 60717"/>
                  <a:gd name="connsiteY11" fmla="*/ 54178 h 94449"/>
                  <a:gd name="connsiteX12" fmla="*/ 33264 w 60717"/>
                  <a:gd name="connsiteY12" fmla="*/ 54178 h 94449"/>
                  <a:gd name="connsiteX13" fmla="*/ 19771 w 60717"/>
                  <a:gd name="connsiteY13" fmla="*/ 55527 h 94449"/>
                  <a:gd name="connsiteX14" fmla="*/ 18422 w 60717"/>
                  <a:gd name="connsiteY14" fmla="*/ 73742 h 94449"/>
                  <a:gd name="connsiteX15" fmla="*/ 23819 w 60717"/>
                  <a:gd name="connsiteY15" fmla="*/ 77115 h 94449"/>
                  <a:gd name="connsiteX16" fmla="*/ 54852 w 60717"/>
                  <a:gd name="connsiteY16" fmla="*/ 77115 h 94449"/>
                  <a:gd name="connsiteX17" fmla="*/ 60249 w 60717"/>
                  <a:gd name="connsiteY17" fmla="*/ 83862 h 94449"/>
                  <a:gd name="connsiteX18" fmla="*/ 54852 w 60717"/>
                  <a:gd name="connsiteY18" fmla="*/ 91957 h 94449"/>
                  <a:gd name="connsiteX19" fmla="*/ 9652 w 60717"/>
                  <a:gd name="connsiteY19" fmla="*/ 91957 h 94449"/>
                  <a:gd name="connsiteX20" fmla="*/ 4255 w 60717"/>
                  <a:gd name="connsiteY20" fmla="*/ 85886 h 94449"/>
                  <a:gd name="connsiteX21" fmla="*/ 3580 w 60717"/>
                  <a:gd name="connsiteY21" fmla="*/ 47431 h 94449"/>
                  <a:gd name="connsiteX22" fmla="*/ 3580 w 60717"/>
                  <a:gd name="connsiteY22" fmla="*/ 4743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717" h="94449">
                    <a:moveTo>
                      <a:pt x="3580" y="47431"/>
                    </a:moveTo>
                    <a:cubicBezTo>
                      <a:pt x="3580" y="35288"/>
                      <a:pt x="3580" y="22470"/>
                      <a:pt x="3580" y="10326"/>
                    </a:cubicBezTo>
                    <a:cubicBezTo>
                      <a:pt x="3580" y="5604"/>
                      <a:pt x="4255" y="3580"/>
                      <a:pt x="9652" y="3580"/>
                    </a:cubicBezTo>
                    <a:cubicBezTo>
                      <a:pt x="24494" y="4255"/>
                      <a:pt x="38661" y="3580"/>
                      <a:pt x="53503" y="3580"/>
                    </a:cubicBezTo>
                    <a:cubicBezTo>
                      <a:pt x="59575" y="3580"/>
                      <a:pt x="58900" y="6953"/>
                      <a:pt x="58900" y="10326"/>
                    </a:cubicBezTo>
                    <a:cubicBezTo>
                      <a:pt x="58900" y="14374"/>
                      <a:pt x="60249" y="18422"/>
                      <a:pt x="53503" y="18422"/>
                    </a:cubicBezTo>
                    <a:cubicBezTo>
                      <a:pt x="44058" y="17747"/>
                      <a:pt x="34613" y="18422"/>
                      <a:pt x="25168" y="18422"/>
                    </a:cubicBezTo>
                    <a:cubicBezTo>
                      <a:pt x="20446" y="18422"/>
                      <a:pt x="18422" y="19097"/>
                      <a:pt x="18422" y="24494"/>
                    </a:cubicBezTo>
                    <a:cubicBezTo>
                      <a:pt x="18422" y="39336"/>
                      <a:pt x="18422" y="39336"/>
                      <a:pt x="33264" y="39336"/>
                    </a:cubicBezTo>
                    <a:cubicBezTo>
                      <a:pt x="35962" y="39336"/>
                      <a:pt x="38661" y="40010"/>
                      <a:pt x="41360" y="39336"/>
                    </a:cubicBezTo>
                    <a:cubicBezTo>
                      <a:pt x="48781" y="37986"/>
                      <a:pt x="50804" y="41360"/>
                      <a:pt x="50130" y="48106"/>
                    </a:cubicBezTo>
                    <a:cubicBezTo>
                      <a:pt x="49455" y="52154"/>
                      <a:pt x="48781" y="54852"/>
                      <a:pt x="44058" y="54178"/>
                    </a:cubicBezTo>
                    <a:cubicBezTo>
                      <a:pt x="40685" y="54178"/>
                      <a:pt x="37312" y="54178"/>
                      <a:pt x="33264" y="54178"/>
                    </a:cubicBezTo>
                    <a:cubicBezTo>
                      <a:pt x="28541" y="54178"/>
                      <a:pt x="21120" y="52154"/>
                      <a:pt x="19771" y="55527"/>
                    </a:cubicBezTo>
                    <a:cubicBezTo>
                      <a:pt x="17073" y="60924"/>
                      <a:pt x="19097" y="67670"/>
                      <a:pt x="18422" y="73742"/>
                    </a:cubicBezTo>
                    <a:cubicBezTo>
                      <a:pt x="18422" y="77790"/>
                      <a:pt x="21120" y="77115"/>
                      <a:pt x="23819" y="77115"/>
                    </a:cubicBezTo>
                    <a:cubicBezTo>
                      <a:pt x="33939" y="77115"/>
                      <a:pt x="44058" y="77115"/>
                      <a:pt x="54852" y="77115"/>
                    </a:cubicBezTo>
                    <a:cubicBezTo>
                      <a:pt x="60924" y="77115"/>
                      <a:pt x="60249" y="80488"/>
                      <a:pt x="60249" y="83862"/>
                    </a:cubicBezTo>
                    <a:cubicBezTo>
                      <a:pt x="60249" y="87909"/>
                      <a:pt x="61599" y="91957"/>
                      <a:pt x="54852" y="91957"/>
                    </a:cubicBezTo>
                    <a:cubicBezTo>
                      <a:pt x="40010" y="91283"/>
                      <a:pt x="24494" y="91957"/>
                      <a:pt x="9652" y="91957"/>
                    </a:cubicBezTo>
                    <a:cubicBezTo>
                      <a:pt x="4929" y="91957"/>
                      <a:pt x="4255" y="89933"/>
                      <a:pt x="4255" y="85886"/>
                    </a:cubicBezTo>
                    <a:cubicBezTo>
                      <a:pt x="3580" y="73067"/>
                      <a:pt x="3580" y="60249"/>
                      <a:pt x="3580" y="47431"/>
                    </a:cubicBezTo>
                    <a:cubicBezTo>
                      <a:pt x="3580" y="47431"/>
                      <a:pt x="3580" y="47431"/>
                      <a:pt x="3580" y="47431"/>
                    </a:cubicBezTo>
                    <a:close/>
                  </a:path>
                </a:pathLst>
              </a:custGeom>
              <a:solidFill>
                <a:srgbClr val="080808"/>
              </a:solidFill>
              <a:ln w="6739" cap="flat">
                <a:noFill/>
                <a:prstDash val="solid"/>
                <a:miter/>
              </a:ln>
            </p:spPr>
            <p:txBody>
              <a:bodyPr rtlCol="0" anchor="ctr"/>
              <a:lstStyle/>
              <a:p>
                <a:pPr algn="ctr"/>
                <a:endParaRPr lang="fr-FR"/>
              </a:p>
            </p:txBody>
          </p:sp>
          <p:sp>
            <p:nvSpPr>
              <p:cNvPr id="74" name="Forme libre : forme 49">
                <a:extLst>
                  <a:ext uri="{FF2B5EF4-FFF2-40B4-BE49-F238E27FC236}">
                    <a16:creationId xmlns:a16="http://schemas.microsoft.com/office/drawing/2014/main" id="{AFC27E8B-FB6D-4ED6-A00E-BE833FAC04EE}"/>
                  </a:ext>
                </a:extLst>
              </p:cNvPr>
              <p:cNvSpPr/>
              <p:nvPr/>
            </p:nvSpPr>
            <p:spPr>
              <a:xfrm>
                <a:off x="4454178" y="5460928"/>
                <a:ext cx="78670" cy="122375"/>
              </a:xfrm>
              <a:custGeom>
                <a:avLst/>
                <a:gdLst>
                  <a:gd name="connsiteX0" fmla="*/ 3580 w 60717"/>
                  <a:gd name="connsiteY0" fmla="*/ 46757 h 94449"/>
                  <a:gd name="connsiteX1" fmla="*/ 3580 w 60717"/>
                  <a:gd name="connsiteY1" fmla="*/ 8977 h 94449"/>
                  <a:gd name="connsiteX2" fmla="*/ 8977 w 60717"/>
                  <a:gd name="connsiteY2" fmla="*/ 3580 h 94449"/>
                  <a:gd name="connsiteX3" fmla="*/ 53503 w 60717"/>
                  <a:gd name="connsiteY3" fmla="*/ 3580 h 94449"/>
                  <a:gd name="connsiteX4" fmla="*/ 58900 w 60717"/>
                  <a:gd name="connsiteY4" fmla="*/ 11001 h 94449"/>
                  <a:gd name="connsiteX5" fmla="*/ 52828 w 60717"/>
                  <a:gd name="connsiteY5" fmla="*/ 18422 h 94449"/>
                  <a:gd name="connsiteX6" fmla="*/ 24494 w 60717"/>
                  <a:gd name="connsiteY6" fmla="*/ 18422 h 94449"/>
                  <a:gd name="connsiteX7" fmla="*/ 18422 w 60717"/>
                  <a:gd name="connsiteY7" fmla="*/ 23819 h 94449"/>
                  <a:gd name="connsiteX8" fmla="*/ 33264 w 60717"/>
                  <a:gd name="connsiteY8" fmla="*/ 39336 h 94449"/>
                  <a:gd name="connsiteX9" fmla="*/ 41360 w 60717"/>
                  <a:gd name="connsiteY9" fmla="*/ 39336 h 94449"/>
                  <a:gd name="connsiteX10" fmla="*/ 50130 w 60717"/>
                  <a:gd name="connsiteY10" fmla="*/ 48106 h 94449"/>
                  <a:gd name="connsiteX11" fmla="*/ 44058 w 60717"/>
                  <a:gd name="connsiteY11" fmla="*/ 54178 h 94449"/>
                  <a:gd name="connsiteX12" fmla="*/ 23819 w 60717"/>
                  <a:gd name="connsiteY12" fmla="*/ 54178 h 94449"/>
                  <a:gd name="connsiteX13" fmla="*/ 18422 w 60717"/>
                  <a:gd name="connsiteY13" fmla="*/ 59575 h 94449"/>
                  <a:gd name="connsiteX14" fmla="*/ 34613 w 60717"/>
                  <a:gd name="connsiteY14" fmla="*/ 76441 h 94449"/>
                  <a:gd name="connsiteX15" fmla="*/ 52154 w 60717"/>
                  <a:gd name="connsiteY15" fmla="*/ 76441 h 94449"/>
                  <a:gd name="connsiteX16" fmla="*/ 60249 w 60717"/>
                  <a:gd name="connsiteY16" fmla="*/ 83862 h 94449"/>
                  <a:gd name="connsiteX17" fmla="*/ 52828 w 60717"/>
                  <a:gd name="connsiteY17" fmla="*/ 91283 h 94449"/>
                  <a:gd name="connsiteX18" fmla="*/ 10326 w 60717"/>
                  <a:gd name="connsiteY18" fmla="*/ 91283 h 94449"/>
                  <a:gd name="connsiteX19" fmla="*/ 3580 w 60717"/>
                  <a:gd name="connsiteY19" fmla="*/ 85211 h 94449"/>
                  <a:gd name="connsiteX20" fmla="*/ 3580 w 60717"/>
                  <a:gd name="connsiteY20" fmla="*/ 46757 h 94449"/>
                  <a:gd name="connsiteX21" fmla="*/ 3580 w 60717"/>
                  <a:gd name="connsiteY21" fmla="*/ 46757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94449">
                    <a:moveTo>
                      <a:pt x="3580" y="46757"/>
                    </a:moveTo>
                    <a:cubicBezTo>
                      <a:pt x="3580" y="33939"/>
                      <a:pt x="3580" y="21120"/>
                      <a:pt x="3580" y="8977"/>
                    </a:cubicBezTo>
                    <a:cubicBezTo>
                      <a:pt x="3580" y="4929"/>
                      <a:pt x="4255" y="3580"/>
                      <a:pt x="8977" y="3580"/>
                    </a:cubicBezTo>
                    <a:cubicBezTo>
                      <a:pt x="23819" y="3580"/>
                      <a:pt x="38661" y="4254"/>
                      <a:pt x="53503" y="3580"/>
                    </a:cubicBezTo>
                    <a:cubicBezTo>
                      <a:pt x="60249" y="3580"/>
                      <a:pt x="58900" y="7628"/>
                      <a:pt x="58900" y="11001"/>
                    </a:cubicBezTo>
                    <a:cubicBezTo>
                      <a:pt x="58900" y="15049"/>
                      <a:pt x="59575" y="18422"/>
                      <a:pt x="52828" y="18422"/>
                    </a:cubicBezTo>
                    <a:cubicBezTo>
                      <a:pt x="43383" y="17747"/>
                      <a:pt x="33939" y="18422"/>
                      <a:pt x="24494" y="18422"/>
                    </a:cubicBezTo>
                    <a:cubicBezTo>
                      <a:pt x="19771" y="18422"/>
                      <a:pt x="18422" y="19096"/>
                      <a:pt x="18422" y="23819"/>
                    </a:cubicBezTo>
                    <a:cubicBezTo>
                      <a:pt x="18422" y="39336"/>
                      <a:pt x="17747" y="39336"/>
                      <a:pt x="33264" y="39336"/>
                    </a:cubicBezTo>
                    <a:cubicBezTo>
                      <a:pt x="35963" y="39336"/>
                      <a:pt x="38661" y="40010"/>
                      <a:pt x="41360" y="39336"/>
                    </a:cubicBezTo>
                    <a:cubicBezTo>
                      <a:pt x="48781" y="37986"/>
                      <a:pt x="50130" y="41359"/>
                      <a:pt x="50130" y="48106"/>
                    </a:cubicBezTo>
                    <a:cubicBezTo>
                      <a:pt x="50130" y="52828"/>
                      <a:pt x="48781" y="54178"/>
                      <a:pt x="44058" y="54178"/>
                    </a:cubicBezTo>
                    <a:cubicBezTo>
                      <a:pt x="37312" y="53503"/>
                      <a:pt x="30565" y="54178"/>
                      <a:pt x="23819" y="54178"/>
                    </a:cubicBezTo>
                    <a:cubicBezTo>
                      <a:pt x="19097" y="54178"/>
                      <a:pt x="18422" y="55527"/>
                      <a:pt x="18422" y="59575"/>
                    </a:cubicBezTo>
                    <a:cubicBezTo>
                      <a:pt x="17747" y="76441"/>
                      <a:pt x="17747" y="76441"/>
                      <a:pt x="34613" y="76441"/>
                    </a:cubicBezTo>
                    <a:cubicBezTo>
                      <a:pt x="40685" y="76441"/>
                      <a:pt x="46757" y="77115"/>
                      <a:pt x="52154" y="76441"/>
                    </a:cubicBezTo>
                    <a:cubicBezTo>
                      <a:pt x="58225" y="75766"/>
                      <a:pt x="60249" y="77115"/>
                      <a:pt x="60249" y="83862"/>
                    </a:cubicBezTo>
                    <a:cubicBezTo>
                      <a:pt x="60249" y="89933"/>
                      <a:pt x="58900" y="91957"/>
                      <a:pt x="52828" y="91283"/>
                    </a:cubicBezTo>
                    <a:cubicBezTo>
                      <a:pt x="38661" y="90608"/>
                      <a:pt x="24494" y="91283"/>
                      <a:pt x="10326" y="91283"/>
                    </a:cubicBezTo>
                    <a:cubicBezTo>
                      <a:pt x="5604" y="91283"/>
                      <a:pt x="3580" y="90608"/>
                      <a:pt x="3580" y="85211"/>
                    </a:cubicBezTo>
                    <a:cubicBezTo>
                      <a:pt x="4255" y="71718"/>
                      <a:pt x="3580" y="59575"/>
                      <a:pt x="3580" y="46757"/>
                    </a:cubicBezTo>
                    <a:cubicBezTo>
                      <a:pt x="3580" y="46757"/>
                      <a:pt x="3580" y="46757"/>
                      <a:pt x="3580" y="46757"/>
                    </a:cubicBezTo>
                    <a:close/>
                  </a:path>
                </a:pathLst>
              </a:custGeom>
              <a:solidFill>
                <a:srgbClr val="060606"/>
              </a:solidFill>
              <a:ln w="6739" cap="flat">
                <a:noFill/>
                <a:prstDash val="solid"/>
                <a:miter/>
              </a:ln>
            </p:spPr>
            <p:txBody>
              <a:bodyPr rtlCol="0" anchor="ctr"/>
              <a:lstStyle/>
              <a:p>
                <a:pPr algn="ctr"/>
                <a:endParaRPr lang="fr-FR"/>
              </a:p>
            </p:txBody>
          </p:sp>
          <p:sp>
            <p:nvSpPr>
              <p:cNvPr id="75" name="Forme libre : forme 52">
                <a:extLst>
                  <a:ext uri="{FF2B5EF4-FFF2-40B4-BE49-F238E27FC236}">
                    <a16:creationId xmlns:a16="http://schemas.microsoft.com/office/drawing/2014/main" id="{8CDA3340-342C-4C14-B038-C0D3AF3EA7C4}"/>
                  </a:ext>
                </a:extLst>
              </p:cNvPr>
              <p:cNvSpPr/>
              <p:nvPr/>
            </p:nvSpPr>
            <p:spPr>
              <a:xfrm>
                <a:off x="2180446" y="5471418"/>
                <a:ext cx="104893" cy="122375"/>
              </a:xfrm>
              <a:custGeom>
                <a:avLst/>
                <a:gdLst>
                  <a:gd name="connsiteX0" fmla="*/ 9780 w 80956"/>
                  <a:gd name="connsiteY0" fmla="*/ 90608 h 94449"/>
                  <a:gd name="connsiteX1" fmla="*/ 5058 w 80956"/>
                  <a:gd name="connsiteY1" fmla="*/ 83187 h 94449"/>
                  <a:gd name="connsiteX2" fmla="*/ 30694 w 80956"/>
                  <a:gd name="connsiteY2" fmla="*/ 9652 h 94449"/>
                  <a:gd name="connsiteX3" fmla="*/ 40814 w 80956"/>
                  <a:gd name="connsiteY3" fmla="*/ 3580 h 94449"/>
                  <a:gd name="connsiteX4" fmla="*/ 50259 w 80956"/>
                  <a:gd name="connsiteY4" fmla="*/ 9652 h 94449"/>
                  <a:gd name="connsiteX5" fmla="*/ 76569 w 80956"/>
                  <a:gd name="connsiteY5" fmla="*/ 83187 h 94449"/>
                  <a:gd name="connsiteX6" fmla="*/ 76569 w 80956"/>
                  <a:gd name="connsiteY6" fmla="*/ 90608 h 94449"/>
                  <a:gd name="connsiteX7" fmla="*/ 63077 w 80956"/>
                  <a:gd name="connsiteY7" fmla="*/ 88584 h 94449"/>
                  <a:gd name="connsiteX8" fmla="*/ 62402 w 80956"/>
                  <a:gd name="connsiteY8" fmla="*/ 86560 h 94449"/>
                  <a:gd name="connsiteX9" fmla="*/ 54981 w 80956"/>
                  <a:gd name="connsiteY9" fmla="*/ 71044 h 94449"/>
                  <a:gd name="connsiteX10" fmla="*/ 27996 w 80956"/>
                  <a:gd name="connsiteY10" fmla="*/ 70369 h 94449"/>
                  <a:gd name="connsiteX11" fmla="*/ 24623 w 80956"/>
                  <a:gd name="connsiteY11" fmla="*/ 74417 h 94449"/>
                  <a:gd name="connsiteX12" fmla="*/ 20575 w 80956"/>
                  <a:gd name="connsiteY12" fmla="*/ 85211 h 94449"/>
                  <a:gd name="connsiteX13" fmla="*/ 9780 w 80956"/>
                  <a:gd name="connsiteY13" fmla="*/ 90608 h 94449"/>
                  <a:gd name="connsiteX14" fmla="*/ 40139 w 80956"/>
                  <a:gd name="connsiteY14" fmla="*/ 54852 h 94449"/>
                  <a:gd name="connsiteX15" fmla="*/ 47560 w 80956"/>
                  <a:gd name="connsiteY15" fmla="*/ 44733 h 94449"/>
                  <a:gd name="connsiteX16" fmla="*/ 42838 w 80956"/>
                  <a:gd name="connsiteY16" fmla="*/ 31240 h 94449"/>
                  <a:gd name="connsiteX17" fmla="*/ 40814 w 80956"/>
                  <a:gd name="connsiteY17" fmla="*/ 28541 h 94449"/>
                  <a:gd name="connsiteX18" fmla="*/ 38790 w 80956"/>
                  <a:gd name="connsiteY18" fmla="*/ 31915 h 94449"/>
                  <a:gd name="connsiteX19" fmla="*/ 34067 w 80956"/>
                  <a:gd name="connsiteY19" fmla="*/ 46082 h 94449"/>
                  <a:gd name="connsiteX20" fmla="*/ 40139 w 80956"/>
                  <a:gd name="connsiteY20" fmla="*/ 54852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956" h="94449">
                    <a:moveTo>
                      <a:pt x="9780" y="90608"/>
                    </a:moveTo>
                    <a:cubicBezTo>
                      <a:pt x="3034" y="91957"/>
                      <a:pt x="2359" y="89259"/>
                      <a:pt x="5058" y="83187"/>
                    </a:cubicBezTo>
                    <a:cubicBezTo>
                      <a:pt x="13828" y="58900"/>
                      <a:pt x="22599" y="33939"/>
                      <a:pt x="30694" y="9652"/>
                    </a:cubicBezTo>
                    <a:cubicBezTo>
                      <a:pt x="32718" y="4254"/>
                      <a:pt x="36091" y="3580"/>
                      <a:pt x="40814" y="3580"/>
                    </a:cubicBezTo>
                    <a:cubicBezTo>
                      <a:pt x="46211" y="3580"/>
                      <a:pt x="48235" y="4929"/>
                      <a:pt x="50259" y="9652"/>
                    </a:cubicBezTo>
                    <a:cubicBezTo>
                      <a:pt x="59029" y="34613"/>
                      <a:pt x="67799" y="58900"/>
                      <a:pt x="76569" y="83187"/>
                    </a:cubicBezTo>
                    <a:cubicBezTo>
                      <a:pt x="77244" y="85211"/>
                      <a:pt x="80617" y="89259"/>
                      <a:pt x="76569" y="90608"/>
                    </a:cubicBezTo>
                    <a:cubicBezTo>
                      <a:pt x="72522" y="91283"/>
                      <a:pt x="67125" y="93307"/>
                      <a:pt x="63077" y="88584"/>
                    </a:cubicBezTo>
                    <a:cubicBezTo>
                      <a:pt x="62402" y="87909"/>
                      <a:pt x="62402" y="87235"/>
                      <a:pt x="62402" y="86560"/>
                    </a:cubicBezTo>
                    <a:cubicBezTo>
                      <a:pt x="60378" y="81163"/>
                      <a:pt x="60378" y="72393"/>
                      <a:pt x="54981" y="71044"/>
                    </a:cubicBezTo>
                    <a:cubicBezTo>
                      <a:pt x="46211" y="69020"/>
                      <a:pt x="36766" y="70369"/>
                      <a:pt x="27996" y="70369"/>
                    </a:cubicBezTo>
                    <a:cubicBezTo>
                      <a:pt x="25297" y="70369"/>
                      <a:pt x="25297" y="72393"/>
                      <a:pt x="24623" y="74417"/>
                    </a:cubicBezTo>
                    <a:cubicBezTo>
                      <a:pt x="23273" y="77790"/>
                      <a:pt x="21924" y="81163"/>
                      <a:pt x="20575" y="85211"/>
                    </a:cubicBezTo>
                    <a:cubicBezTo>
                      <a:pt x="17876" y="90608"/>
                      <a:pt x="17876" y="90608"/>
                      <a:pt x="9780" y="90608"/>
                    </a:cubicBezTo>
                    <a:close/>
                    <a:moveTo>
                      <a:pt x="40139" y="54852"/>
                    </a:moveTo>
                    <a:cubicBezTo>
                      <a:pt x="50933" y="54852"/>
                      <a:pt x="50933" y="54852"/>
                      <a:pt x="47560" y="44733"/>
                    </a:cubicBezTo>
                    <a:cubicBezTo>
                      <a:pt x="46211" y="40010"/>
                      <a:pt x="44187" y="35962"/>
                      <a:pt x="42838" y="31240"/>
                    </a:cubicBezTo>
                    <a:cubicBezTo>
                      <a:pt x="42163" y="29891"/>
                      <a:pt x="42838" y="28541"/>
                      <a:pt x="40814" y="28541"/>
                    </a:cubicBezTo>
                    <a:cubicBezTo>
                      <a:pt x="38790" y="28541"/>
                      <a:pt x="39464" y="30565"/>
                      <a:pt x="38790" y="31915"/>
                    </a:cubicBezTo>
                    <a:cubicBezTo>
                      <a:pt x="36766" y="36637"/>
                      <a:pt x="35417" y="41359"/>
                      <a:pt x="34067" y="46082"/>
                    </a:cubicBezTo>
                    <a:cubicBezTo>
                      <a:pt x="30020" y="54852"/>
                      <a:pt x="30020" y="54852"/>
                      <a:pt x="40139" y="54852"/>
                    </a:cubicBezTo>
                    <a:close/>
                  </a:path>
                </a:pathLst>
              </a:custGeom>
              <a:solidFill>
                <a:srgbClr val="0A0A0A"/>
              </a:solidFill>
              <a:ln w="6739" cap="flat">
                <a:noFill/>
                <a:prstDash val="solid"/>
                <a:miter/>
              </a:ln>
            </p:spPr>
            <p:txBody>
              <a:bodyPr rtlCol="0" anchor="ctr"/>
              <a:lstStyle/>
              <a:p>
                <a:pPr algn="ctr"/>
                <a:endParaRPr lang="fr-FR"/>
              </a:p>
            </p:txBody>
          </p:sp>
          <p:sp>
            <p:nvSpPr>
              <p:cNvPr id="76" name="Forme libre : forme 54">
                <a:extLst>
                  <a:ext uri="{FF2B5EF4-FFF2-40B4-BE49-F238E27FC236}">
                    <a16:creationId xmlns:a16="http://schemas.microsoft.com/office/drawing/2014/main" id="{E457E547-052C-4C6A-A904-ADF896F380DE}"/>
                  </a:ext>
                </a:extLst>
              </p:cNvPr>
              <p:cNvSpPr/>
              <p:nvPr/>
            </p:nvSpPr>
            <p:spPr>
              <a:xfrm>
                <a:off x="1979568" y="5276491"/>
                <a:ext cx="78670" cy="122375"/>
              </a:xfrm>
              <a:custGeom>
                <a:avLst/>
                <a:gdLst>
                  <a:gd name="connsiteX0" fmla="*/ 3580 w 60717"/>
                  <a:gd name="connsiteY0" fmla="*/ 46757 h 94449"/>
                  <a:gd name="connsiteX1" fmla="*/ 3580 w 60717"/>
                  <a:gd name="connsiteY1" fmla="*/ 8977 h 94449"/>
                  <a:gd name="connsiteX2" fmla="*/ 8977 w 60717"/>
                  <a:gd name="connsiteY2" fmla="*/ 3580 h 94449"/>
                  <a:gd name="connsiteX3" fmla="*/ 53503 w 60717"/>
                  <a:gd name="connsiteY3" fmla="*/ 3580 h 94449"/>
                  <a:gd name="connsiteX4" fmla="*/ 58900 w 60717"/>
                  <a:gd name="connsiteY4" fmla="*/ 11676 h 94449"/>
                  <a:gd name="connsiteX5" fmla="*/ 53503 w 60717"/>
                  <a:gd name="connsiteY5" fmla="*/ 18422 h 94449"/>
                  <a:gd name="connsiteX6" fmla="*/ 24494 w 60717"/>
                  <a:gd name="connsiteY6" fmla="*/ 18422 h 94449"/>
                  <a:gd name="connsiteX7" fmla="*/ 19097 w 60717"/>
                  <a:gd name="connsiteY7" fmla="*/ 23819 h 94449"/>
                  <a:gd name="connsiteX8" fmla="*/ 33939 w 60717"/>
                  <a:gd name="connsiteY8" fmla="*/ 39336 h 94449"/>
                  <a:gd name="connsiteX9" fmla="*/ 42034 w 60717"/>
                  <a:gd name="connsiteY9" fmla="*/ 39336 h 94449"/>
                  <a:gd name="connsiteX10" fmla="*/ 50804 w 60717"/>
                  <a:gd name="connsiteY10" fmla="*/ 48106 h 94449"/>
                  <a:gd name="connsiteX11" fmla="*/ 44733 w 60717"/>
                  <a:gd name="connsiteY11" fmla="*/ 53503 h 94449"/>
                  <a:gd name="connsiteX12" fmla="*/ 24494 w 60717"/>
                  <a:gd name="connsiteY12" fmla="*/ 53503 h 94449"/>
                  <a:gd name="connsiteX13" fmla="*/ 19771 w 60717"/>
                  <a:gd name="connsiteY13" fmla="*/ 58900 h 94449"/>
                  <a:gd name="connsiteX14" fmla="*/ 36637 w 60717"/>
                  <a:gd name="connsiteY14" fmla="*/ 76441 h 94449"/>
                  <a:gd name="connsiteX15" fmla="*/ 56876 w 60717"/>
                  <a:gd name="connsiteY15" fmla="*/ 76441 h 94449"/>
                  <a:gd name="connsiteX16" fmla="*/ 61599 w 60717"/>
                  <a:gd name="connsiteY16" fmla="*/ 84536 h 94449"/>
                  <a:gd name="connsiteX17" fmla="*/ 56876 w 60717"/>
                  <a:gd name="connsiteY17" fmla="*/ 91283 h 94449"/>
                  <a:gd name="connsiteX18" fmla="*/ 9652 w 60717"/>
                  <a:gd name="connsiteY18" fmla="*/ 91283 h 94449"/>
                  <a:gd name="connsiteX19" fmla="*/ 4929 w 60717"/>
                  <a:gd name="connsiteY19" fmla="*/ 85886 h 94449"/>
                  <a:gd name="connsiteX20" fmla="*/ 3580 w 60717"/>
                  <a:gd name="connsiteY20" fmla="*/ 46757 h 94449"/>
                  <a:gd name="connsiteX21" fmla="*/ 3580 w 60717"/>
                  <a:gd name="connsiteY21" fmla="*/ 46757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94449">
                    <a:moveTo>
                      <a:pt x="3580" y="46757"/>
                    </a:moveTo>
                    <a:cubicBezTo>
                      <a:pt x="3580" y="33939"/>
                      <a:pt x="3580" y="21120"/>
                      <a:pt x="3580" y="8977"/>
                    </a:cubicBezTo>
                    <a:cubicBezTo>
                      <a:pt x="3580" y="4929"/>
                      <a:pt x="4255" y="3580"/>
                      <a:pt x="8977" y="3580"/>
                    </a:cubicBezTo>
                    <a:cubicBezTo>
                      <a:pt x="23819" y="3580"/>
                      <a:pt x="38661" y="3580"/>
                      <a:pt x="53503" y="3580"/>
                    </a:cubicBezTo>
                    <a:cubicBezTo>
                      <a:pt x="60924" y="3580"/>
                      <a:pt x="58225" y="8302"/>
                      <a:pt x="58900" y="11676"/>
                    </a:cubicBezTo>
                    <a:cubicBezTo>
                      <a:pt x="59575" y="15723"/>
                      <a:pt x="58900" y="19097"/>
                      <a:pt x="53503" y="18422"/>
                    </a:cubicBezTo>
                    <a:cubicBezTo>
                      <a:pt x="44058" y="17747"/>
                      <a:pt x="33939" y="18422"/>
                      <a:pt x="24494" y="18422"/>
                    </a:cubicBezTo>
                    <a:cubicBezTo>
                      <a:pt x="20446" y="18422"/>
                      <a:pt x="19097" y="19771"/>
                      <a:pt x="19097" y="23819"/>
                    </a:cubicBezTo>
                    <a:cubicBezTo>
                      <a:pt x="18422" y="39336"/>
                      <a:pt x="18422" y="39336"/>
                      <a:pt x="33939" y="39336"/>
                    </a:cubicBezTo>
                    <a:cubicBezTo>
                      <a:pt x="36637" y="39336"/>
                      <a:pt x="39336" y="40010"/>
                      <a:pt x="42034" y="39336"/>
                    </a:cubicBezTo>
                    <a:cubicBezTo>
                      <a:pt x="50130" y="37986"/>
                      <a:pt x="50804" y="42034"/>
                      <a:pt x="50804" y="48106"/>
                    </a:cubicBezTo>
                    <a:cubicBezTo>
                      <a:pt x="50804" y="52828"/>
                      <a:pt x="48781" y="54178"/>
                      <a:pt x="44733" y="53503"/>
                    </a:cubicBezTo>
                    <a:cubicBezTo>
                      <a:pt x="37986" y="53503"/>
                      <a:pt x="31240" y="53503"/>
                      <a:pt x="24494" y="53503"/>
                    </a:cubicBezTo>
                    <a:cubicBezTo>
                      <a:pt x="20446" y="53503"/>
                      <a:pt x="19771" y="54852"/>
                      <a:pt x="19771" y="58900"/>
                    </a:cubicBezTo>
                    <a:cubicBezTo>
                      <a:pt x="19097" y="76441"/>
                      <a:pt x="19097" y="76441"/>
                      <a:pt x="36637" y="76441"/>
                    </a:cubicBezTo>
                    <a:cubicBezTo>
                      <a:pt x="43383" y="76441"/>
                      <a:pt x="50130" y="76441"/>
                      <a:pt x="56876" y="76441"/>
                    </a:cubicBezTo>
                    <a:cubicBezTo>
                      <a:pt x="63623" y="76441"/>
                      <a:pt x="60924" y="81163"/>
                      <a:pt x="61599" y="84536"/>
                    </a:cubicBezTo>
                    <a:cubicBezTo>
                      <a:pt x="61599" y="87909"/>
                      <a:pt x="62948" y="91283"/>
                      <a:pt x="56876" y="91283"/>
                    </a:cubicBezTo>
                    <a:cubicBezTo>
                      <a:pt x="41360" y="91283"/>
                      <a:pt x="25843" y="91283"/>
                      <a:pt x="9652" y="91283"/>
                    </a:cubicBezTo>
                    <a:cubicBezTo>
                      <a:pt x="5604" y="91283"/>
                      <a:pt x="4929" y="89933"/>
                      <a:pt x="4929" y="85886"/>
                    </a:cubicBezTo>
                    <a:cubicBezTo>
                      <a:pt x="4255" y="73067"/>
                      <a:pt x="4255" y="59575"/>
                      <a:pt x="3580" y="46757"/>
                    </a:cubicBezTo>
                    <a:cubicBezTo>
                      <a:pt x="4255" y="46757"/>
                      <a:pt x="4255" y="46757"/>
                      <a:pt x="3580" y="46757"/>
                    </a:cubicBezTo>
                    <a:close/>
                  </a:path>
                </a:pathLst>
              </a:custGeom>
              <a:solidFill>
                <a:srgbClr val="060606"/>
              </a:solidFill>
              <a:ln w="6739" cap="flat">
                <a:noFill/>
                <a:prstDash val="solid"/>
                <a:miter/>
              </a:ln>
            </p:spPr>
            <p:txBody>
              <a:bodyPr rtlCol="0" anchor="ctr"/>
              <a:lstStyle/>
              <a:p>
                <a:pPr algn="ctr"/>
                <a:endParaRPr lang="fr-FR"/>
              </a:p>
            </p:txBody>
          </p:sp>
          <p:sp>
            <p:nvSpPr>
              <p:cNvPr id="77" name="Forme libre : forme 55">
                <a:extLst>
                  <a:ext uri="{FF2B5EF4-FFF2-40B4-BE49-F238E27FC236}">
                    <a16:creationId xmlns:a16="http://schemas.microsoft.com/office/drawing/2014/main" id="{C1B17189-193F-4D69-8CF9-1D949C31349C}"/>
                  </a:ext>
                </a:extLst>
              </p:cNvPr>
              <p:cNvSpPr/>
              <p:nvPr/>
            </p:nvSpPr>
            <p:spPr>
              <a:xfrm>
                <a:off x="4441065" y="5265128"/>
                <a:ext cx="78670" cy="122375"/>
              </a:xfrm>
              <a:custGeom>
                <a:avLst/>
                <a:gdLst>
                  <a:gd name="connsiteX0" fmla="*/ 3580 w 60717"/>
                  <a:gd name="connsiteY0" fmla="*/ 46757 h 94449"/>
                  <a:gd name="connsiteX1" fmla="*/ 3580 w 60717"/>
                  <a:gd name="connsiteY1" fmla="*/ 9652 h 94449"/>
                  <a:gd name="connsiteX2" fmla="*/ 8977 w 60717"/>
                  <a:gd name="connsiteY2" fmla="*/ 3580 h 94449"/>
                  <a:gd name="connsiteX3" fmla="*/ 53503 w 60717"/>
                  <a:gd name="connsiteY3" fmla="*/ 3580 h 94449"/>
                  <a:gd name="connsiteX4" fmla="*/ 58900 w 60717"/>
                  <a:gd name="connsiteY4" fmla="*/ 11001 h 94449"/>
                  <a:gd name="connsiteX5" fmla="*/ 54178 w 60717"/>
                  <a:gd name="connsiteY5" fmla="*/ 18422 h 94449"/>
                  <a:gd name="connsiteX6" fmla="*/ 25168 w 60717"/>
                  <a:gd name="connsiteY6" fmla="*/ 18422 h 94449"/>
                  <a:gd name="connsiteX7" fmla="*/ 19097 w 60717"/>
                  <a:gd name="connsiteY7" fmla="*/ 25168 h 94449"/>
                  <a:gd name="connsiteX8" fmla="*/ 33939 w 60717"/>
                  <a:gd name="connsiteY8" fmla="*/ 40010 h 94449"/>
                  <a:gd name="connsiteX9" fmla="*/ 41360 w 60717"/>
                  <a:gd name="connsiteY9" fmla="*/ 40010 h 94449"/>
                  <a:gd name="connsiteX10" fmla="*/ 50804 w 60717"/>
                  <a:gd name="connsiteY10" fmla="*/ 49455 h 94449"/>
                  <a:gd name="connsiteX11" fmla="*/ 46082 w 60717"/>
                  <a:gd name="connsiteY11" fmla="*/ 54852 h 94449"/>
                  <a:gd name="connsiteX12" fmla="*/ 25843 w 60717"/>
                  <a:gd name="connsiteY12" fmla="*/ 54852 h 94449"/>
                  <a:gd name="connsiteX13" fmla="*/ 19771 w 60717"/>
                  <a:gd name="connsiteY13" fmla="*/ 60249 h 94449"/>
                  <a:gd name="connsiteX14" fmla="*/ 35963 w 60717"/>
                  <a:gd name="connsiteY14" fmla="*/ 77115 h 94449"/>
                  <a:gd name="connsiteX15" fmla="*/ 52154 w 60717"/>
                  <a:gd name="connsiteY15" fmla="*/ 77115 h 94449"/>
                  <a:gd name="connsiteX16" fmla="*/ 60924 w 60717"/>
                  <a:gd name="connsiteY16" fmla="*/ 89259 h 94449"/>
                  <a:gd name="connsiteX17" fmla="*/ 56876 w 60717"/>
                  <a:gd name="connsiteY17" fmla="*/ 91283 h 94449"/>
                  <a:gd name="connsiteX18" fmla="*/ 8977 w 60717"/>
                  <a:gd name="connsiteY18" fmla="*/ 91283 h 94449"/>
                  <a:gd name="connsiteX19" fmla="*/ 4929 w 60717"/>
                  <a:gd name="connsiteY19" fmla="*/ 85886 h 94449"/>
                  <a:gd name="connsiteX20" fmla="*/ 3580 w 60717"/>
                  <a:gd name="connsiteY20" fmla="*/ 46757 h 94449"/>
                  <a:gd name="connsiteX21" fmla="*/ 3580 w 60717"/>
                  <a:gd name="connsiteY21" fmla="*/ 46757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94449">
                    <a:moveTo>
                      <a:pt x="3580" y="46757"/>
                    </a:moveTo>
                    <a:cubicBezTo>
                      <a:pt x="3580" y="34613"/>
                      <a:pt x="3580" y="21795"/>
                      <a:pt x="3580" y="9652"/>
                    </a:cubicBezTo>
                    <a:cubicBezTo>
                      <a:pt x="3580" y="5604"/>
                      <a:pt x="4255" y="3580"/>
                      <a:pt x="8977" y="3580"/>
                    </a:cubicBezTo>
                    <a:cubicBezTo>
                      <a:pt x="23819" y="3580"/>
                      <a:pt x="38661" y="3580"/>
                      <a:pt x="53503" y="3580"/>
                    </a:cubicBezTo>
                    <a:cubicBezTo>
                      <a:pt x="60249" y="3580"/>
                      <a:pt x="58900" y="7628"/>
                      <a:pt x="58900" y="11001"/>
                    </a:cubicBezTo>
                    <a:cubicBezTo>
                      <a:pt x="58900" y="14374"/>
                      <a:pt x="60924" y="19097"/>
                      <a:pt x="54178" y="18422"/>
                    </a:cubicBezTo>
                    <a:cubicBezTo>
                      <a:pt x="44733" y="17747"/>
                      <a:pt x="34613" y="18422"/>
                      <a:pt x="25168" y="18422"/>
                    </a:cubicBezTo>
                    <a:cubicBezTo>
                      <a:pt x="19771" y="18422"/>
                      <a:pt x="19097" y="19771"/>
                      <a:pt x="19097" y="25168"/>
                    </a:cubicBezTo>
                    <a:cubicBezTo>
                      <a:pt x="19097" y="40010"/>
                      <a:pt x="19097" y="40010"/>
                      <a:pt x="33939" y="40010"/>
                    </a:cubicBezTo>
                    <a:cubicBezTo>
                      <a:pt x="36637" y="40010"/>
                      <a:pt x="38661" y="40685"/>
                      <a:pt x="41360" y="40010"/>
                    </a:cubicBezTo>
                    <a:cubicBezTo>
                      <a:pt x="49455" y="38661"/>
                      <a:pt x="51479" y="42034"/>
                      <a:pt x="50804" y="49455"/>
                    </a:cubicBezTo>
                    <a:cubicBezTo>
                      <a:pt x="50130" y="53503"/>
                      <a:pt x="49455" y="54852"/>
                      <a:pt x="46082" y="54852"/>
                    </a:cubicBezTo>
                    <a:cubicBezTo>
                      <a:pt x="39336" y="54852"/>
                      <a:pt x="32589" y="54852"/>
                      <a:pt x="25843" y="54852"/>
                    </a:cubicBezTo>
                    <a:cubicBezTo>
                      <a:pt x="21795" y="54852"/>
                      <a:pt x="19771" y="55527"/>
                      <a:pt x="19771" y="60249"/>
                    </a:cubicBezTo>
                    <a:cubicBezTo>
                      <a:pt x="19771" y="77115"/>
                      <a:pt x="19097" y="77115"/>
                      <a:pt x="35963" y="77115"/>
                    </a:cubicBezTo>
                    <a:cubicBezTo>
                      <a:pt x="41360" y="77115"/>
                      <a:pt x="46757" y="77115"/>
                      <a:pt x="52154" y="77115"/>
                    </a:cubicBezTo>
                    <a:cubicBezTo>
                      <a:pt x="60924" y="77115"/>
                      <a:pt x="63622" y="81163"/>
                      <a:pt x="60924" y="89259"/>
                    </a:cubicBezTo>
                    <a:cubicBezTo>
                      <a:pt x="60249" y="91957"/>
                      <a:pt x="58225" y="91283"/>
                      <a:pt x="56876" y="91283"/>
                    </a:cubicBezTo>
                    <a:cubicBezTo>
                      <a:pt x="40685" y="91283"/>
                      <a:pt x="25168" y="91283"/>
                      <a:pt x="8977" y="91283"/>
                    </a:cubicBezTo>
                    <a:cubicBezTo>
                      <a:pt x="4255" y="91283"/>
                      <a:pt x="4929" y="88584"/>
                      <a:pt x="4929" y="85886"/>
                    </a:cubicBezTo>
                    <a:cubicBezTo>
                      <a:pt x="3580" y="73067"/>
                      <a:pt x="3580" y="60249"/>
                      <a:pt x="3580" y="46757"/>
                    </a:cubicBezTo>
                    <a:cubicBezTo>
                      <a:pt x="3580" y="46757"/>
                      <a:pt x="3580" y="46757"/>
                      <a:pt x="3580" y="46757"/>
                    </a:cubicBezTo>
                    <a:close/>
                  </a:path>
                </a:pathLst>
              </a:custGeom>
              <a:solidFill>
                <a:srgbClr val="060606"/>
              </a:solidFill>
              <a:ln w="6739" cap="flat">
                <a:noFill/>
                <a:prstDash val="solid"/>
                <a:miter/>
              </a:ln>
            </p:spPr>
            <p:txBody>
              <a:bodyPr rtlCol="0" anchor="ctr"/>
              <a:lstStyle/>
              <a:p>
                <a:pPr algn="ctr"/>
                <a:endParaRPr lang="fr-FR"/>
              </a:p>
            </p:txBody>
          </p:sp>
          <p:sp>
            <p:nvSpPr>
              <p:cNvPr id="78" name="Forme libre : forme 56">
                <a:extLst>
                  <a:ext uri="{FF2B5EF4-FFF2-40B4-BE49-F238E27FC236}">
                    <a16:creationId xmlns:a16="http://schemas.microsoft.com/office/drawing/2014/main" id="{590D3D3B-8885-4FB7-9DA3-69191EBC46BB}"/>
                  </a:ext>
                </a:extLst>
              </p:cNvPr>
              <p:cNvSpPr/>
              <p:nvPr/>
            </p:nvSpPr>
            <p:spPr>
              <a:xfrm>
                <a:off x="1579224" y="5278239"/>
                <a:ext cx="78670" cy="122375"/>
              </a:xfrm>
              <a:custGeom>
                <a:avLst/>
                <a:gdLst>
                  <a:gd name="connsiteX0" fmla="*/ 3580 w 60717"/>
                  <a:gd name="connsiteY0" fmla="*/ 46757 h 94449"/>
                  <a:gd name="connsiteX1" fmla="*/ 3580 w 60717"/>
                  <a:gd name="connsiteY1" fmla="*/ 8977 h 94449"/>
                  <a:gd name="connsiteX2" fmla="*/ 8977 w 60717"/>
                  <a:gd name="connsiteY2" fmla="*/ 3580 h 94449"/>
                  <a:gd name="connsiteX3" fmla="*/ 53503 w 60717"/>
                  <a:gd name="connsiteY3" fmla="*/ 3580 h 94449"/>
                  <a:gd name="connsiteX4" fmla="*/ 58900 w 60717"/>
                  <a:gd name="connsiteY4" fmla="*/ 11676 h 94449"/>
                  <a:gd name="connsiteX5" fmla="*/ 53503 w 60717"/>
                  <a:gd name="connsiteY5" fmla="*/ 18422 h 94449"/>
                  <a:gd name="connsiteX6" fmla="*/ 24494 w 60717"/>
                  <a:gd name="connsiteY6" fmla="*/ 18422 h 94449"/>
                  <a:gd name="connsiteX7" fmla="*/ 19097 w 60717"/>
                  <a:gd name="connsiteY7" fmla="*/ 23819 h 94449"/>
                  <a:gd name="connsiteX8" fmla="*/ 34613 w 60717"/>
                  <a:gd name="connsiteY8" fmla="*/ 39336 h 94449"/>
                  <a:gd name="connsiteX9" fmla="*/ 42709 w 60717"/>
                  <a:gd name="connsiteY9" fmla="*/ 39336 h 94449"/>
                  <a:gd name="connsiteX10" fmla="*/ 50804 w 60717"/>
                  <a:gd name="connsiteY10" fmla="*/ 47431 h 94449"/>
                  <a:gd name="connsiteX11" fmla="*/ 43383 w 60717"/>
                  <a:gd name="connsiteY11" fmla="*/ 54178 h 94449"/>
                  <a:gd name="connsiteX12" fmla="*/ 23819 w 60717"/>
                  <a:gd name="connsiteY12" fmla="*/ 54178 h 94449"/>
                  <a:gd name="connsiteX13" fmla="*/ 19097 w 60717"/>
                  <a:gd name="connsiteY13" fmla="*/ 58900 h 94449"/>
                  <a:gd name="connsiteX14" fmla="*/ 35962 w 60717"/>
                  <a:gd name="connsiteY14" fmla="*/ 77115 h 94449"/>
                  <a:gd name="connsiteX15" fmla="*/ 53503 w 60717"/>
                  <a:gd name="connsiteY15" fmla="*/ 77115 h 94449"/>
                  <a:gd name="connsiteX16" fmla="*/ 60249 w 60717"/>
                  <a:gd name="connsiteY16" fmla="*/ 84536 h 94449"/>
                  <a:gd name="connsiteX17" fmla="*/ 53503 w 60717"/>
                  <a:gd name="connsiteY17" fmla="*/ 91957 h 94449"/>
                  <a:gd name="connsiteX18" fmla="*/ 8977 w 60717"/>
                  <a:gd name="connsiteY18" fmla="*/ 91957 h 94449"/>
                  <a:gd name="connsiteX19" fmla="*/ 3580 w 60717"/>
                  <a:gd name="connsiteY19" fmla="*/ 86560 h 94449"/>
                  <a:gd name="connsiteX20" fmla="*/ 3580 w 60717"/>
                  <a:gd name="connsiteY20" fmla="*/ 46757 h 94449"/>
                  <a:gd name="connsiteX21" fmla="*/ 3580 w 60717"/>
                  <a:gd name="connsiteY21" fmla="*/ 46757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94449">
                    <a:moveTo>
                      <a:pt x="3580" y="46757"/>
                    </a:moveTo>
                    <a:cubicBezTo>
                      <a:pt x="3580" y="33939"/>
                      <a:pt x="3580" y="21120"/>
                      <a:pt x="3580" y="8977"/>
                    </a:cubicBezTo>
                    <a:cubicBezTo>
                      <a:pt x="3580" y="4929"/>
                      <a:pt x="4929" y="3580"/>
                      <a:pt x="8977" y="3580"/>
                    </a:cubicBezTo>
                    <a:cubicBezTo>
                      <a:pt x="23819" y="3580"/>
                      <a:pt x="38661" y="3580"/>
                      <a:pt x="53503" y="3580"/>
                    </a:cubicBezTo>
                    <a:cubicBezTo>
                      <a:pt x="60924" y="3580"/>
                      <a:pt x="58225" y="8302"/>
                      <a:pt x="58900" y="11676"/>
                    </a:cubicBezTo>
                    <a:cubicBezTo>
                      <a:pt x="59575" y="15723"/>
                      <a:pt x="58900" y="19097"/>
                      <a:pt x="53503" y="18422"/>
                    </a:cubicBezTo>
                    <a:cubicBezTo>
                      <a:pt x="44058" y="17747"/>
                      <a:pt x="33939" y="18422"/>
                      <a:pt x="24494" y="18422"/>
                    </a:cubicBezTo>
                    <a:cubicBezTo>
                      <a:pt x="20446" y="18422"/>
                      <a:pt x="19097" y="19771"/>
                      <a:pt x="19097" y="23819"/>
                    </a:cubicBezTo>
                    <a:cubicBezTo>
                      <a:pt x="19097" y="39336"/>
                      <a:pt x="18422" y="39336"/>
                      <a:pt x="34613" y="39336"/>
                    </a:cubicBezTo>
                    <a:cubicBezTo>
                      <a:pt x="37312" y="39336"/>
                      <a:pt x="40010" y="39336"/>
                      <a:pt x="42709" y="39336"/>
                    </a:cubicBezTo>
                    <a:cubicBezTo>
                      <a:pt x="48781" y="38661"/>
                      <a:pt x="50804" y="40685"/>
                      <a:pt x="50804" y="47431"/>
                    </a:cubicBezTo>
                    <a:cubicBezTo>
                      <a:pt x="50804" y="53503"/>
                      <a:pt x="48781" y="54852"/>
                      <a:pt x="43383" y="54178"/>
                    </a:cubicBezTo>
                    <a:cubicBezTo>
                      <a:pt x="36637" y="53503"/>
                      <a:pt x="30565" y="54178"/>
                      <a:pt x="23819" y="54178"/>
                    </a:cubicBezTo>
                    <a:cubicBezTo>
                      <a:pt x="20446" y="54178"/>
                      <a:pt x="19097" y="55527"/>
                      <a:pt x="19097" y="58900"/>
                    </a:cubicBezTo>
                    <a:cubicBezTo>
                      <a:pt x="17747" y="77115"/>
                      <a:pt x="17747" y="77115"/>
                      <a:pt x="35962" y="77115"/>
                    </a:cubicBezTo>
                    <a:cubicBezTo>
                      <a:pt x="42034" y="77115"/>
                      <a:pt x="48106" y="77790"/>
                      <a:pt x="53503" y="77115"/>
                    </a:cubicBezTo>
                    <a:cubicBezTo>
                      <a:pt x="59575" y="76441"/>
                      <a:pt x="60924" y="79139"/>
                      <a:pt x="60249" y="84536"/>
                    </a:cubicBezTo>
                    <a:cubicBezTo>
                      <a:pt x="60249" y="89259"/>
                      <a:pt x="59575" y="92632"/>
                      <a:pt x="53503" y="91957"/>
                    </a:cubicBezTo>
                    <a:cubicBezTo>
                      <a:pt x="38661" y="91283"/>
                      <a:pt x="23819" y="91957"/>
                      <a:pt x="8977" y="91957"/>
                    </a:cubicBezTo>
                    <a:cubicBezTo>
                      <a:pt x="4929" y="91957"/>
                      <a:pt x="3580" y="90608"/>
                      <a:pt x="3580" y="86560"/>
                    </a:cubicBezTo>
                    <a:cubicBezTo>
                      <a:pt x="4255" y="72393"/>
                      <a:pt x="4255" y="59575"/>
                      <a:pt x="3580" y="46757"/>
                    </a:cubicBezTo>
                    <a:cubicBezTo>
                      <a:pt x="3580" y="46757"/>
                      <a:pt x="3580" y="46757"/>
                      <a:pt x="3580" y="46757"/>
                    </a:cubicBezTo>
                    <a:close/>
                  </a:path>
                </a:pathLst>
              </a:custGeom>
              <a:solidFill>
                <a:srgbClr val="020202"/>
              </a:solidFill>
              <a:ln w="6739" cap="flat">
                <a:noFill/>
                <a:prstDash val="solid"/>
                <a:miter/>
              </a:ln>
            </p:spPr>
            <p:txBody>
              <a:bodyPr rtlCol="0" anchor="ctr"/>
              <a:lstStyle/>
              <a:p>
                <a:pPr algn="ctr"/>
                <a:endParaRPr lang="fr-FR"/>
              </a:p>
            </p:txBody>
          </p:sp>
          <p:sp>
            <p:nvSpPr>
              <p:cNvPr id="79" name="Forme libre : forme 59">
                <a:extLst>
                  <a:ext uri="{FF2B5EF4-FFF2-40B4-BE49-F238E27FC236}">
                    <a16:creationId xmlns:a16="http://schemas.microsoft.com/office/drawing/2014/main" id="{FD2FCF51-8D69-4334-A5EB-2BE5937B7D9F}"/>
                  </a:ext>
                </a:extLst>
              </p:cNvPr>
              <p:cNvSpPr/>
              <p:nvPr/>
            </p:nvSpPr>
            <p:spPr>
              <a:xfrm>
                <a:off x="3315210" y="5270373"/>
                <a:ext cx="87412" cy="122375"/>
              </a:xfrm>
              <a:custGeom>
                <a:avLst/>
                <a:gdLst>
                  <a:gd name="connsiteX0" fmla="*/ 4254 w 67463"/>
                  <a:gd name="connsiteY0" fmla="*/ 46757 h 94449"/>
                  <a:gd name="connsiteX1" fmla="*/ 4254 w 67463"/>
                  <a:gd name="connsiteY1" fmla="*/ 8977 h 94449"/>
                  <a:gd name="connsiteX2" fmla="*/ 8977 w 67463"/>
                  <a:gd name="connsiteY2" fmla="*/ 3580 h 94449"/>
                  <a:gd name="connsiteX3" fmla="*/ 42034 w 67463"/>
                  <a:gd name="connsiteY3" fmla="*/ 4255 h 94449"/>
                  <a:gd name="connsiteX4" fmla="*/ 65646 w 67463"/>
                  <a:gd name="connsiteY4" fmla="*/ 27867 h 94449"/>
                  <a:gd name="connsiteX5" fmla="*/ 45407 w 67463"/>
                  <a:gd name="connsiteY5" fmla="*/ 60924 h 94449"/>
                  <a:gd name="connsiteX6" fmla="*/ 25168 w 67463"/>
                  <a:gd name="connsiteY6" fmla="*/ 62273 h 94449"/>
                  <a:gd name="connsiteX7" fmla="*/ 19096 w 67463"/>
                  <a:gd name="connsiteY7" fmla="*/ 68345 h 94449"/>
                  <a:gd name="connsiteX8" fmla="*/ 19096 w 67463"/>
                  <a:gd name="connsiteY8" fmla="*/ 85886 h 94449"/>
                  <a:gd name="connsiteX9" fmla="*/ 11001 w 67463"/>
                  <a:gd name="connsiteY9" fmla="*/ 91283 h 94449"/>
                  <a:gd name="connsiteX10" fmla="*/ 3580 w 67463"/>
                  <a:gd name="connsiteY10" fmla="*/ 85886 h 94449"/>
                  <a:gd name="connsiteX11" fmla="*/ 4254 w 67463"/>
                  <a:gd name="connsiteY11" fmla="*/ 46757 h 94449"/>
                  <a:gd name="connsiteX12" fmla="*/ 4254 w 67463"/>
                  <a:gd name="connsiteY12" fmla="*/ 46757 h 94449"/>
                  <a:gd name="connsiteX13" fmla="*/ 19096 w 67463"/>
                  <a:gd name="connsiteY13" fmla="*/ 30565 h 94449"/>
                  <a:gd name="connsiteX14" fmla="*/ 36637 w 67463"/>
                  <a:gd name="connsiteY14" fmla="*/ 46757 h 94449"/>
                  <a:gd name="connsiteX15" fmla="*/ 50130 w 67463"/>
                  <a:gd name="connsiteY15" fmla="*/ 30565 h 94449"/>
                  <a:gd name="connsiteX16" fmla="*/ 37312 w 67463"/>
                  <a:gd name="connsiteY16" fmla="*/ 14374 h 94449"/>
                  <a:gd name="connsiteX17" fmla="*/ 19096 w 67463"/>
                  <a:gd name="connsiteY17" fmla="*/ 30565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463" h="94449">
                    <a:moveTo>
                      <a:pt x="4254" y="46757"/>
                    </a:moveTo>
                    <a:cubicBezTo>
                      <a:pt x="4254" y="33939"/>
                      <a:pt x="4254" y="21120"/>
                      <a:pt x="4254" y="8977"/>
                    </a:cubicBezTo>
                    <a:cubicBezTo>
                      <a:pt x="4254" y="5604"/>
                      <a:pt x="4254" y="3580"/>
                      <a:pt x="8977" y="3580"/>
                    </a:cubicBezTo>
                    <a:cubicBezTo>
                      <a:pt x="19771" y="4255"/>
                      <a:pt x="31240" y="2905"/>
                      <a:pt x="42034" y="4255"/>
                    </a:cubicBezTo>
                    <a:cubicBezTo>
                      <a:pt x="58225" y="6278"/>
                      <a:pt x="64297" y="13025"/>
                      <a:pt x="65646" y="27867"/>
                    </a:cubicBezTo>
                    <a:cubicBezTo>
                      <a:pt x="66996" y="44733"/>
                      <a:pt x="59575" y="56876"/>
                      <a:pt x="45407" y="60924"/>
                    </a:cubicBezTo>
                    <a:cubicBezTo>
                      <a:pt x="38661" y="62948"/>
                      <a:pt x="31915" y="62273"/>
                      <a:pt x="25168" y="62273"/>
                    </a:cubicBezTo>
                    <a:cubicBezTo>
                      <a:pt x="20446" y="62273"/>
                      <a:pt x="19096" y="63623"/>
                      <a:pt x="19096" y="68345"/>
                    </a:cubicBezTo>
                    <a:cubicBezTo>
                      <a:pt x="19771" y="74417"/>
                      <a:pt x="19096" y="80488"/>
                      <a:pt x="19096" y="85886"/>
                    </a:cubicBezTo>
                    <a:cubicBezTo>
                      <a:pt x="19771" y="92632"/>
                      <a:pt x="15049" y="91283"/>
                      <a:pt x="11001" y="91283"/>
                    </a:cubicBezTo>
                    <a:cubicBezTo>
                      <a:pt x="7628" y="91283"/>
                      <a:pt x="3580" y="92632"/>
                      <a:pt x="3580" y="85886"/>
                    </a:cubicBezTo>
                    <a:cubicBezTo>
                      <a:pt x="4929" y="73067"/>
                      <a:pt x="4929" y="60249"/>
                      <a:pt x="4254" y="46757"/>
                    </a:cubicBezTo>
                    <a:cubicBezTo>
                      <a:pt x="4929" y="46757"/>
                      <a:pt x="4254" y="46757"/>
                      <a:pt x="4254" y="46757"/>
                    </a:cubicBezTo>
                    <a:close/>
                    <a:moveTo>
                      <a:pt x="19096" y="30565"/>
                    </a:moveTo>
                    <a:cubicBezTo>
                      <a:pt x="19096" y="48781"/>
                      <a:pt x="19096" y="48781"/>
                      <a:pt x="36637" y="46757"/>
                    </a:cubicBezTo>
                    <a:cubicBezTo>
                      <a:pt x="46082" y="46082"/>
                      <a:pt x="49455" y="41360"/>
                      <a:pt x="50130" y="30565"/>
                    </a:cubicBezTo>
                    <a:cubicBezTo>
                      <a:pt x="50130" y="20446"/>
                      <a:pt x="46757" y="15723"/>
                      <a:pt x="37312" y="14374"/>
                    </a:cubicBezTo>
                    <a:cubicBezTo>
                      <a:pt x="19771" y="12350"/>
                      <a:pt x="19096" y="13025"/>
                      <a:pt x="19096" y="30565"/>
                    </a:cubicBezTo>
                    <a:close/>
                  </a:path>
                </a:pathLst>
              </a:custGeom>
              <a:solidFill>
                <a:srgbClr val="0A0A0A"/>
              </a:solidFill>
              <a:ln w="6739" cap="flat">
                <a:noFill/>
                <a:prstDash val="solid"/>
                <a:miter/>
              </a:ln>
            </p:spPr>
            <p:txBody>
              <a:bodyPr rtlCol="0" anchor="ctr"/>
              <a:lstStyle/>
              <a:p>
                <a:pPr algn="ctr"/>
                <a:endParaRPr lang="fr-FR"/>
              </a:p>
            </p:txBody>
          </p:sp>
          <p:sp>
            <p:nvSpPr>
              <p:cNvPr id="80" name="Forme libre : forme 60">
                <a:extLst>
                  <a:ext uri="{FF2B5EF4-FFF2-40B4-BE49-F238E27FC236}">
                    <a16:creationId xmlns:a16="http://schemas.microsoft.com/office/drawing/2014/main" id="{D82A9361-6ACF-4A16-BB6E-6A7E34CB79FC}"/>
                  </a:ext>
                </a:extLst>
              </p:cNvPr>
              <p:cNvSpPr/>
              <p:nvPr/>
            </p:nvSpPr>
            <p:spPr>
              <a:xfrm>
                <a:off x="4290029" y="5459672"/>
                <a:ext cx="104893" cy="122375"/>
              </a:xfrm>
              <a:custGeom>
                <a:avLst/>
                <a:gdLst>
                  <a:gd name="connsiteX0" fmla="*/ 42566 w 80956"/>
                  <a:gd name="connsiteY0" fmla="*/ 92252 h 94449"/>
                  <a:gd name="connsiteX1" fmla="*/ 32446 w 80956"/>
                  <a:gd name="connsiteY1" fmla="*/ 84831 h 94449"/>
                  <a:gd name="connsiteX2" fmla="*/ 6136 w 80956"/>
                  <a:gd name="connsiteY2" fmla="*/ 12645 h 94449"/>
                  <a:gd name="connsiteX3" fmla="*/ 6136 w 80956"/>
                  <a:gd name="connsiteY3" fmla="*/ 5224 h 94449"/>
                  <a:gd name="connsiteX4" fmla="*/ 20303 w 80956"/>
                  <a:gd name="connsiteY4" fmla="*/ 8597 h 94449"/>
                  <a:gd name="connsiteX5" fmla="*/ 37169 w 80956"/>
                  <a:gd name="connsiteY5" fmla="*/ 53798 h 94449"/>
                  <a:gd name="connsiteX6" fmla="*/ 43915 w 80956"/>
                  <a:gd name="connsiteY6" fmla="*/ 69989 h 94449"/>
                  <a:gd name="connsiteX7" fmla="*/ 51336 w 80956"/>
                  <a:gd name="connsiteY7" fmla="*/ 53798 h 94449"/>
                  <a:gd name="connsiteX8" fmla="*/ 67528 w 80956"/>
                  <a:gd name="connsiteY8" fmla="*/ 9272 h 94449"/>
                  <a:gd name="connsiteX9" fmla="*/ 83044 w 80956"/>
                  <a:gd name="connsiteY9" fmla="*/ 4550 h 94449"/>
                  <a:gd name="connsiteX10" fmla="*/ 82369 w 80956"/>
                  <a:gd name="connsiteY10" fmla="*/ 10621 h 94449"/>
                  <a:gd name="connsiteX11" fmla="*/ 56059 w 80956"/>
                  <a:gd name="connsiteY11" fmla="*/ 86181 h 94449"/>
                  <a:gd name="connsiteX12" fmla="*/ 42566 w 80956"/>
                  <a:gd name="connsiteY12" fmla="*/ 92252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956" h="94449">
                    <a:moveTo>
                      <a:pt x="42566" y="92252"/>
                    </a:moveTo>
                    <a:cubicBezTo>
                      <a:pt x="36494" y="94276"/>
                      <a:pt x="34470" y="90903"/>
                      <a:pt x="32446" y="84831"/>
                    </a:cubicBezTo>
                    <a:cubicBezTo>
                      <a:pt x="23676" y="60544"/>
                      <a:pt x="14906" y="36932"/>
                      <a:pt x="6136" y="12645"/>
                    </a:cubicBezTo>
                    <a:cubicBezTo>
                      <a:pt x="5461" y="10621"/>
                      <a:pt x="739" y="5899"/>
                      <a:pt x="6136" y="5224"/>
                    </a:cubicBezTo>
                    <a:cubicBezTo>
                      <a:pt x="10184" y="4550"/>
                      <a:pt x="16930" y="1177"/>
                      <a:pt x="20303" y="8597"/>
                    </a:cubicBezTo>
                    <a:cubicBezTo>
                      <a:pt x="25700" y="23439"/>
                      <a:pt x="31772" y="38956"/>
                      <a:pt x="37169" y="53798"/>
                    </a:cubicBezTo>
                    <a:cubicBezTo>
                      <a:pt x="39193" y="59195"/>
                      <a:pt x="40542" y="65267"/>
                      <a:pt x="43915" y="69989"/>
                    </a:cubicBezTo>
                    <a:cubicBezTo>
                      <a:pt x="48638" y="65267"/>
                      <a:pt x="48638" y="59195"/>
                      <a:pt x="51336" y="53798"/>
                    </a:cubicBezTo>
                    <a:cubicBezTo>
                      <a:pt x="56733" y="38956"/>
                      <a:pt x="62130" y="24114"/>
                      <a:pt x="67528" y="9272"/>
                    </a:cubicBezTo>
                    <a:cubicBezTo>
                      <a:pt x="68877" y="5224"/>
                      <a:pt x="80346" y="1851"/>
                      <a:pt x="83044" y="4550"/>
                    </a:cubicBezTo>
                    <a:cubicBezTo>
                      <a:pt x="85068" y="6574"/>
                      <a:pt x="83044" y="8597"/>
                      <a:pt x="82369" y="10621"/>
                    </a:cubicBezTo>
                    <a:cubicBezTo>
                      <a:pt x="73599" y="35583"/>
                      <a:pt x="64154" y="60544"/>
                      <a:pt x="56059" y="86181"/>
                    </a:cubicBezTo>
                    <a:cubicBezTo>
                      <a:pt x="52011" y="93602"/>
                      <a:pt x="47963" y="92252"/>
                      <a:pt x="42566" y="92252"/>
                    </a:cubicBezTo>
                    <a:close/>
                  </a:path>
                </a:pathLst>
              </a:custGeom>
              <a:solidFill>
                <a:srgbClr val="0C0C0C"/>
              </a:solidFill>
              <a:ln w="6739" cap="flat">
                <a:noFill/>
                <a:prstDash val="solid"/>
                <a:miter/>
              </a:ln>
            </p:spPr>
            <p:txBody>
              <a:bodyPr rtlCol="0" anchor="ctr"/>
              <a:lstStyle/>
              <a:p>
                <a:pPr algn="ctr"/>
                <a:endParaRPr lang="fr-FR"/>
              </a:p>
            </p:txBody>
          </p:sp>
          <p:sp>
            <p:nvSpPr>
              <p:cNvPr id="81" name="Forme libre : forme 61">
                <a:extLst>
                  <a:ext uri="{FF2B5EF4-FFF2-40B4-BE49-F238E27FC236}">
                    <a16:creationId xmlns:a16="http://schemas.microsoft.com/office/drawing/2014/main" id="{5FE8D13C-488D-4528-9E56-879B4120E55D}"/>
                  </a:ext>
                </a:extLst>
              </p:cNvPr>
              <p:cNvSpPr/>
              <p:nvPr/>
            </p:nvSpPr>
            <p:spPr>
              <a:xfrm>
                <a:off x="2080802" y="5469258"/>
                <a:ext cx="104893" cy="122375"/>
              </a:xfrm>
              <a:custGeom>
                <a:avLst/>
                <a:gdLst>
                  <a:gd name="connsiteX0" fmla="*/ 43510 w 80956"/>
                  <a:gd name="connsiteY0" fmla="*/ 92275 h 94449"/>
                  <a:gd name="connsiteX1" fmla="*/ 32041 w 80956"/>
                  <a:gd name="connsiteY1" fmla="*/ 84179 h 94449"/>
                  <a:gd name="connsiteX2" fmla="*/ 5730 w 80956"/>
                  <a:gd name="connsiteY2" fmla="*/ 11993 h 94449"/>
                  <a:gd name="connsiteX3" fmla="*/ 5055 w 80956"/>
                  <a:gd name="connsiteY3" fmla="*/ 4572 h 94449"/>
                  <a:gd name="connsiteX4" fmla="*/ 19897 w 80956"/>
                  <a:gd name="connsiteY4" fmla="*/ 7945 h 94449"/>
                  <a:gd name="connsiteX5" fmla="*/ 30691 w 80956"/>
                  <a:gd name="connsiteY5" fmla="*/ 36955 h 94449"/>
                  <a:gd name="connsiteX6" fmla="*/ 41486 w 80956"/>
                  <a:gd name="connsiteY6" fmla="*/ 66639 h 94449"/>
                  <a:gd name="connsiteX7" fmla="*/ 43510 w 80956"/>
                  <a:gd name="connsiteY7" fmla="*/ 70686 h 94449"/>
                  <a:gd name="connsiteX8" fmla="*/ 46208 w 80956"/>
                  <a:gd name="connsiteY8" fmla="*/ 66639 h 94449"/>
                  <a:gd name="connsiteX9" fmla="*/ 65773 w 80956"/>
                  <a:gd name="connsiteY9" fmla="*/ 11993 h 94449"/>
                  <a:gd name="connsiteX10" fmla="*/ 81289 w 80956"/>
                  <a:gd name="connsiteY10" fmla="*/ 4572 h 94449"/>
                  <a:gd name="connsiteX11" fmla="*/ 81964 w 80956"/>
                  <a:gd name="connsiteY11" fmla="*/ 7945 h 94449"/>
                  <a:gd name="connsiteX12" fmla="*/ 53629 w 80956"/>
                  <a:gd name="connsiteY12" fmla="*/ 88227 h 94449"/>
                  <a:gd name="connsiteX13" fmla="*/ 43510 w 80956"/>
                  <a:gd name="connsiteY13" fmla="*/ 92275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956" h="94449">
                    <a:moveTo>
                      <a:pt x="43510" y="92275"/>
                    </a:moveTo>
                    <a:cubicBezTo>
                      <a:pt x="36763" y="93624"/>
                      <a:pt x="34065" y="90251"/>
                      <a:pt x="32041" y="84179"/>
                    </a:cubicBezTo>
                    <a:cubicBezTo>
                      <a:pt x="23270" y="59892"/>
                      <a:pt x="14500" y="36280"/>
                      <a:pt x="5730" y="11993"/>
                    </a:cubicBezTo>
                    <a:cubicBezTo>
                      <a:pt x="5055" y="9969"/>
                      <a:pt x="1682" y="6596"/>
                      <a:pt x="5055" y="4572"/>
                    </a:cubicBezTo>
                    <a:cubicBezTo>
                      <a:pt x="8428" y="1873"/>
                      <a:pt x="18548" y="5247"/>
                      <a:pt x="19897" y="7945"/>
                    </a:cubicBezTo>
                    <a:cubicBezTo>
                      <a:pt x="23270" y="17390"/>
                      <a:pt x="27318" y="26835"/>
                      <a:pt x="30691" y="36955"/>
                    </a:cubicBezTo>
                    <a:cubicBezTo>
                      <a:pt x="34065" y="47074"/>
                      <a:pt x="38112" y="56519"/>
                      <a:pt x="41486" y="66639"/>
                    </a:cubicBezTo>
                    <a:cubicBezTo>
                      <a:pt x="42160" y="67988"/>
                      <a:pt x="42835" y="70686"/>
                      <a:pt x="43510" y="70686"/>
                    </a:cubicBezTo>
                    <a:cubicBezTo>
                      <a:pt x="45533" y="70686"/>
                      <a:pt x="45533" y="67988"/>
                      <a:pt x="46208" y="66639"/>
                    </a:cubicBezTo>
                    <a:cubicBezTo>
                      <a:pt x="52954" y="48423"/>
                      <a:pt x="59026" y="30208"/>
                      <a:pt x="65773" y="11993"/>
                    </a:cubicBezTo>
                    <a:cubicBezTo>
                      <a:pt x="67796" y="5921"/>
                      <a:pt x="75217" y="2548"/>
                      <a:pt x="81289" y="4572"/>
                    </a:cubicBezTo>
                    <a:cubicBezTo>
                      <a:pt x="83988" y="5247"/>
                      <a:pt x="82638" y="7271"/>
                      <a:pt x="81964" y="7945"/>
                    </a:cubicBezTo>
                    <a:cubicBezTo>
                      <a:pt x="72519" y="34931"/>
                      <a:pt x="63074" y="61916"/>
                      <a:pt x="53629" y="88227"/>
                    </a:cubicBezTo>
                    <a:cubicBezTo>
                      <a:pt x="51605" y="94973"/>
                      <a:pt x="46883" y="90925"/>
                      <a:pt x="43510" y="92275"/>
                    </a:cubicBezTo>
                    <a:close/>
                  </a:path>
                </a:pathLst>
              </a:custGeom>
              <a:solidFill>
                <a:srgbClr val="0A0A0A"/>
              </a:solidFill>
              <a:ln w="6739" cap="flat">
                <a:noFill/>
                <a:prstDash val="solid"/>
                <a:miter/>
              </a:ln>
            </p:spPr>
            <p:txBody>
              <a:bodyPr rtlCol="0" anchor="ctr"/>
              <a:lstStyle/>
              <a:p>
                <a:pPr algn="ctr"/>
                <a:endParaRPr lang="fr-FR"/>
              </a:p>
            </p:txBody>
          </p:sp>
          <p:sp>
            <p:nvSpPr>
              <p:cNvPr id="82" name="Forme libre : forme 62">
                <a:extLst>
                  <a:ext uri="{FF2B5EF4-FFF2-40B4-BE49-F238E27FC236}">
                    <a16:creationId xmlns:a16="http://schemas.microsoft.com/office/drawing/2014/main" id="{484C032D-5915-4FB2-8A21-00A1DB4961D9}"/>
                  </a:ext>
                </a:extLst>
              </p:cNvPr>
              <p:cNvSpPr/>
              <p:nvPr/>
            </p:nvSpPr>
            <p:spPr>
              <a:xfrm>
                <a:off x="1474127" y="5276370"/>
                <a:ext cx="96152" cy="122375"/>
              </a:xfrm>
              <a:custGeom>
                <a:avLst/>
                <a:gdLst>
                  <a:gd name="connsiteX0" fmla="*/ 48264 w 74209"/>
                  <a:gd name="connsiteY0" fmla="*/ 94075 h 94449"/>
                  <a:gd name="connsiteX1" fmla="*/ 3738 w 74209"/>
                  <a:gd name="connsiteY1" fmla="*/ 43477 h 94449"/>
                  <a:gd name="connsiteX2" fmla="*/ 54336 w 74209"/>
                  <a:gd name="connsiteY2" fmla="*/ 4348 h 94449"/>
                  <a:gd name="connsiteX3" fmla="*/ 62431 w 74209"/>
                  <a:gd name="connsiteY3" fmla="*/ 5697 h 94449"/>
                  <a:gd name="connsiteX4" fmla="*/ 69852 w 74209"/>
                  <a:gd name="connsiteY4" fmla="*/ 20539 h 94449"/>
                  <a:gd name="connsiteX5" fmla="*/ 64455 w 74209"/>
                  <a:gd name="connsiteY5" fmla="*/ 21889 h 94449"/>
                  <a:gd name="connsiteX6" fmla="*/ 45566 w 74209"/>
                  <a:gd name="connsiteY6" fmla="*/ 18515 h 94449"/>
                  <a:gd name="connsiteX7" fmla="*/ 21279 w 74209"/>
                  <a:gd name="connsiteY7" fmla="*/ 37405 h 94449"/>
                  <a:gd name="connsiteX8" fmla="*/ 20604 w 74209"/>
                  <a:gd name="connsiteY8" fmla="*/ 58994 h 94449"/>
                  <a:gd name="connsiteX9" fmla="*/ 46915 w 74209"/>
                  <a:gd name="connsiteY9" fmla="*/ 79907 h 94449"/>
                  <a:gd name="connsiteX10" fmla="*/ 60408 w 74209"/>
                  <a:gd name="connsiteY10" fmla="*/ 77884 h 94449"/>
                  <a:gd name="connsiteX11" fmla="*/ 69852 w 74209"/>
                  <a:gd name="connsiteY11" fmla="*/ 78558 h 94449"/>
                  <a:gd name="connsiteX12" fmla="*/ 63106 w 74209"/>
                  <a:gd name="connsiteY12" fmla="*/ 92051 h 94449"/>
                  <a:gd name="connsiteX13" fmla="*/ 48264 w 74209"/>
                  <a:gd name="connsiteY13" fmla="*/ 94075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09" h="94449">
                    <a:moveTo>
                      <a:pt x="48264" y="94075"/>
                    </a:moveTo>
                    <a:cubicBezTo>
                      <a:pt x="19255" y="94075"/>
                      <a:pt x="1714" y="73836"/>
                      <a:pt x="3738" y="43477"/>
                    </a:cubicBezTo>
                    <a:cubicBezTo>
                      <a:pt x="5762" y="17166"/>
                      <a:pt x="28025" y="-374"/>
                      <a:pt x="54336" y="4348"/>
                    </a:cubicBezTo>
                    <a:cubicBezTo>
                      <a:pt x="57034" y="5023"/>
                      <a:pt x="59733" y="5023"/>
                      <a:pt x="62431" y="5697"/>
                    </a:cubicBezTo>
                    <a:cubicBezTo>
                      <a:pt x="70527" y="7721"/>
                      <a:pt x="72551" y="12444"/>
                      <a:pt x="69852" y="20539"/>
                    </a:cubicBezTo>
                    <a:cubicBezTo>
                      <a:pt x="68503" y="23913"/>
                      <a:pt x="66479" y="21889"/>
                      <a:pt x="64455" y="21889"/>
                    </a:cubicBezTo>
                    <a:cubicBezTo>
                      <a:pt x="58384" y="20539"/>
                      <a:pt x="52312" y="18515"/>
                      <a:pt x="45566" y="18515"/>
                    </a:cubicBezTo>
                    <a:cubicBezTo>
                      <a:pt x="33422" y="19190"/>
                      <a:pt x="24652" y="25937"/>
                      <a:pt x="21279" y="37405"/>
                    </a:cubicBezTo>
                    <a:cubicBezTo>
                      <a:pt x="19255" y="44826"/>
                      <a:pt x="19255" y="51573"/>
                      <a:pt x="20604" y="58994"/>
                    </a:cubicBezTo>
                    <a:cubicBezTo>
                      <a:pt x="23303" y="72486"/>
                      <a:pt x="33422" y="79907"/>
                      <a:pt x="46915" y="79907"/>
                    </a:cubicBezTo>
                    <a:cubicBezTo>
                      <a:pt x="51637" y="79907"/>
                      <a:pt x="55685" y="78558"/>
                      <a:pt x="60408" y="77884"/>
                    </a:cubicBezTo>
                    <a:cubicBezTo>
                      <a:pt x="63781" y="77884"/>
                      <a:pt x="67829" y="71137"/>
                      <a:pt x="69852" y="78558"/>
                    </a:cubicBezTo>
                    <a:cubicBezTo>
                      <a:pt x="72551" y="88003"/>
                      <a:pt x="71202" y="90027"/>
                      <a:pt x="63106" y="92051"/>
                    </a:cubicBezTo>
                    <a:cubicBezTo>
                      <a:pt x="58384" y="93400"/>
                      <a:pt x="52987" y="94749"/>
                      <a:pt x="48264" y="94075"/>
                    </a:cubicBezTo>
                    <a:close/>
                  </a:path>
                </a:pathLst>
              </a:custGeom>
              <a:solidFill>
                <a:srgbClr val="0C0C0C"/>
              </a:solidFill>
              <a:ln w="6739" cap="flat">
                <a:noFill/>
                <a:prstDash val="solid"/>
                <a:miter/>
              </a:ln>
            </p:spPr>
            <p:txBody>
              <a:bodyPr rtlCol="0" anchor="ctr"/>
              <a:lstStyle/>
              <a:p>
                <a:pPr algn="ctr"/>
                <a:endParaRPr lang="fr-FR"/>
              </a:p>
            </p:txBody>
          </p:sp>
          <p:sp>
            <p:nvSpPr>
              <p:cNvPr id="83" name="Forme libre : forme 63">
                <a:extLst>
                  <a:ext uri="{FF2B5EF4-FFF2-40B4-BE49-F238E27FC236}">
                    <a16:creationId xmlns:a16="http://schemas.microsoft.com/office/drawing/2014/main" id="{37FB9C9D-7152-4AFA-8D37-AE07184BF5D5}"/>
                  </a:ext>
                </a:extLst>
              </p:cNvPr>
              <p:cNvSpPr/>
              <p:nvPr/>
            </p:nvSpPr>
            <p:spPr>
              <a:xfrm>
                <a:off x="3035494" y="5464606"/>
                <a:ext cx="96152" cy="122375"/>
              </a:xfrm>
              <a:custGeom>
                <a:avLst/>
                <a:gdLst>
                  <a:gd name="connsiteX0" fmla="*/ 3580 w 74209"/>
                  <a:gd name="connsiteY0" fmla="*/ 48640 h 94449"/>
                  <a:gd name="connsiteX1" fmla="*/ 66996 w 74209"/>
                  <a:gd name="connsiteY1" fmla="*/ 6813 h 94449"/>
                  <a:gd name="connsiteX2" fmla="*/ 69694 w 74209"/>
                  <a:gd name="connsiteY2" fmla="*/ 20306 h 94449"/>
                  <a:gd name="connsiteX3" fmla="*/ 63622 w 74209"/>
                  <a:gd name="connsiteY3" fmla="*/ 20980 h 94449"/>
                  <a:gd name="connsiteX4" fmla="*/ 58900 w 74209"/>
                  <a:gd name="connsiteY4" fmla="*/ 19631 h 94449"/>
                  <a:gd name="connsiteX5" fmla="*/ 26517 w 74209"/>
                  <a:gd name="connsiteY5" fmla="*/ 27727 h 94449"/>
                  <a:gd name="connsiteX6" fmla="*/ 23144 w 74209"/>
                  <a:gd name="connsiteY6" fmla="*/ 65506 h 94449"/>
                  <a:gd name="connsiteX7" fmla="*/ 44733 w 74209"/>
                  <a:gd name="connsiteY7" fmla="*/ 80348 h 94449"/>
                  <a:gd name="connsiteX8" fmla="*/ 60924 w 74209"/>
                  <a:gd name="connsiteY8" fmla="*/ 78325 h 94449"/>
                  <a:gd name="connsiteX9" fmla="*/ 70369 w 74209"/>
                  <a:gd name="connsiteY9" fmla="*/ 78999 h 94449"/>
                  <a:gd name="connsiteX10" fmla="*/ 64297 w 74209"/>
                  <a:gd name="connsiteY10" fmla="*/ 92492 h 94449"/>
                  <a:gd name="connsiteX11" fmla="*/ 3580 w 74209"/>
                  <a:gd name="connsiteY11" fmla="*/ 48640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09" h="94449">
                    <a:moveTo>
                      <a:pt x="3580" y="48640"/>
                    </a:moveTo>
                    <a:cubicBezTo>
                      <a:pt x="3580" y="15583"/>
                      <a:pt x="31240" y="-4656"/>
                      <a:pt x="66996" y="6813"/>
                    </a:cubicBezTo>
                    <a:cubicBezTo>
                      <a:pt x="75091" y="9511"/>
                      <a:pt x="69694" y="16258"/>
                      <a:pt x="69694" y="20306"/>
                    </a:cubicBezTo>
                    <a:cubicBezTo>
                      <a:pt x="69694" y="24354"/>
                      <a:pt x="65646" y="20980"/>
                      <a:pt x="63622" y="20980"/>
                    </a:cubicBezTo>
                    <a:cubicBezTo>
                      <a:pt x="62273" y="20980"/>
                      <a:pt x="60249" y="20306"/>
                      <a:pt x="58900" y="19631"/>
                    </a:cubicBezTo>
                    <a:cubicBezTo>
                      <a:pt x="46757" y="16933"/>
                      <a:pt x="34613" y="16258"/>
                      <a:pt x="26517" y="27727"/>
                    </a:cubicBezTo>
                    <a:cubicBezTo>
                      <a:pt x="17747" y="39196"/>
                      <a:pt x="17747" y="52688"/>
                      <a:pt x="23144" y="65506"/>
                    </a:cubicBezTo>
                    <a:cubicBezTo>
                      <a:pt x="27192" y="74951"/>
                      <a:pt x="34613" y="78999"/>
                      <a:pt x="44733" y="80348"/>
                    </a:cubicBezTo>
                    <a:cubicBezTo>
                      <a:pt x="50130" y="81023"/>
                      <a:pt x="55527" y="78999"/>
                      <a:pt x="60924" y="78325"/>
                    </a:cubicBezTo>
                    <a:cubicBezTo>
                      <a:pt x="64297" y="78325"/>
                      <a:pt x="68345" y="72253"/>
                      <a:pt x="70369" y="78999"/>
                    </a:cubicBezTo>
                    <a:cubicBezTo>
                      <a:pt x="73067" y="88444"/>
                      <a:pt x="72393" y="90468"/>
                      <a:pt x="64297" y="92492"/>
                    </a:cubicBezTo>
                    <a:cubicBezTo>
                      <a:pt x="30565" y="101262"/>
                      <a:pt x="3580" y="81698"/>
                      <a:pt x="3580" y="48640"/>
                    </a:cubicBezTo>
                    <a:close/>
                  </a:path>
                </a:pathLst>
              </a:custGeom>
              <a:solidFill>
                <a:srgbClr val="080808"/>
              </a:solidFill>
              <a:ln w="6739" cap="flat">
                <a:noFill/>
                <a:prstDash val="solid"/>
                <a:miter/>
              </a:ln>
            </p:spPr>
            <p:txBody>
              <a:bodyPr rtlCol="0" anchor="ctr"/>
              <a:lstStyle/>
              <a:p>
                <a:pPr algn="ctr"/>
                <a:endParaRPr lang="fr-FR"/>
              </a:p>
            </p:txBody>
          </p:sp>
          <p:sp>
            <p:nvSpPr>
              <p:cNvPr id="84" name="Forme libre : forme 83">
                <a:extLst>
                  <a:ext uri="{FF2B5EF4-FFF2-40B4-BE49-F238E27FC236}">
                    <a16:creationId xmlns:a16="http://schemas.microsoft.com/office/drawing/2014/main" id="{FA4AF0B2-B816-4261-97CC-15CD4DA422BE}"/>
                  </a:ext>
                </a:extLst>
              </p:cNvPr>
              <p:cNvSpPr/>
              <p:nvPr/>
            </p:nvSpPr>
            <p:spPr>
              <a:xfrm>
                <a:off x="1776617" y="5277254"/>
                <a:ext cx="87412" cy="122375"/>
              </a:xfrm>
              <a:custGeom>
                <a:avLst/>
                <a:gdLst>
                  <a:gd name="connsiteX0" fmla="*/ 36759 w 67463"/>
                  <a:gd name="connsiteY0" fmla="*/ 3666 h 94449"/>
                  <a:gd name="connsiteX1" fmla="*/ 62395 w 67463"/>
                  <a:gd name="connsiteY1" fmla="*/ 3666 h 94449"/>
                  <a:gd name="connsiteX2" fmla="*/ 68467 w 67463"/>
                  <a:gd name="connsiteY2" fmla="*/ 11087 h 94449"/>
                  <a:gd name="connsiteX3" fmla="*/ 62395 w 67463"/>
                  <a:gd name="connsiteY3" fmla="*/ 19183 h 94449"/>
                  <a:gd name="connsiteX4" fmla="*/ 44180 w 67463"/>
                  <a:gd name="connsiteY4" fmla="*/ 21206 h 94449"/>
                  <a:gd name="connsiteX5" fmla="*/ 43505 w 67463"/>
                  <a:gd name="connsiteY5" fmla="*/ 39422 h 94449"/>
                  <a:gd name="connsiteX6" fmla="*/ 43505 w 67463"/>
                  <a:gd name="connsiteY6" fmla="*/ 84622 h 94449"/>
                  <a:gd name="connsiteX7" fmla="*/ 36084 w 67463"/>
                  <a:gd name="connsiteY7" fmla="*/ 92718 h 94449"/>
                  <a:gd name="connsiteX8" fmla="*/ 28663 w 67463"/>
                  <a:gd name="connsiteY8" fmla="*/ 85297 h 94449"/>
                  <a:gd name="connsiteX9" fmla="*/ 28663 w 67463"/>
                  <a:gd name="connsiteY9" fmla="*/ 27278 h 94449"/>
                  <a:gd name="connsiteX10" fmla="*/ 21242 w 67463"/>
                  <a:gd name="connsiteY10" fmla="*/ 19857 h 94449"/>
                  <a:gd name="connsiteX11" fmla="*/ 12472 w 67463"/>
                  <a:gd name="connsiteY11" fmla="*/ 19857 h 94449"/>
                  <a:gd name="connsiteX12" fmla="*/ 3702 w 67463"/>
                  <a:gd name="connsiteY12" fmla="*/ 11087 h 94449"/>
                  <a:gd name="connsiteX13" fmla="*/ 9773 w 67463"/>
                  <a:gd name="connsiteY13" fmla="*/ 5015 h 94449"/>
                  <a:gd name="connsiteX14" fmla="*/ 36759 w 67463"/>
                  <a:gd name="connsiteY14" fmla="*/ 3666 h 94449"/>
                  <a:gd name="connsiteX15" fmla="*/ 36759 w 67463"/>
                  <a:gd name="connsiteY15" fmla="*/ 366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63" h="94449">
                    <a:moveTo>
                      <a:pt x="36759" y="3666"/>
                    </a:moveTo>
                    <a:cubicBezTo>
                      <a:pt x="45529" y="3666"/>
                      <a:pt x="54299" y="4340"/>
                      <a:pt x="62395" y="3666"/>
                    </a:cubicBezTo>
                    <a:cubicBezTo>
                      <a:pt x="68467" y="2991"/>
                      <a:pt x="69141" y="6364"/>
                      <a:pt x="68467" y="11087"/>
                    </a:cubicBezTo>
                    <a:cubicBezTo>
                      <a:pt x="68467" y="15135"/>
                      <a:pt x="69141" y="19183"/>
                      <a:pt x="62395" y="19183"/>
                    </a:cubicBezTo>
                    <a:cubicBezTo>
                      <a:pt x="56323" y="19183"/>
                      <a:pt x="47553" y="15809"/>
                      <a:pt x="44180" y="21206"/>
                    </a:cubicBezTo>
                    <a:cubicBezTo>
                      <a:pt x="41481" y="25254"/>
                      <a:pt x="43505" y="33350"/>
                      <a:pt x="43505" y="39422"/>
                    </a:cubicBezTo>
                    <a:cubicBezTo>
                      <a:pt x="43505" y="54264"/>
                      <a:pt x="43505" y="69780"/>
                      <a:pt x="43505" y="84622"/>
                    </a:cubicBezTo>
                    <a:cubicBezTo>
                      <a:pt x="43505" y="90694"/>
                      <a:pt x="42156" y="92718"/>
                      <a:pt x="36084" y="92718"/>
                    </a:cubicBezTo>
                    <a:cubicBezTo>
                      <a:pt x="30012" y="92718"/>
                      <a:pt x="27988" y="91369"/>
                      <a:pt x="28663" y="85297"/>
                    </a:cubicBezTo>
                    <a:cubicBezTo>
                      <a:pt x="29338" y="65732"/>
                      <a:pt x="28663" y="46168"/>
                      <a:pt x="28663" y="27278"/>
                    </a:cubicBezTo>
                    <a:cubicBezTo>
                      <a:pt x="28663" y="21206"/>
                      <a:pt x="26639" y="19183"/>
                      <a:pt x="21242" y="19857"/>
                    </a:cubicBezTo>
                    <a:cubicBezTo>
                      <a:pt x="18544" y="20532"/>
                      <a:pt x="15170" y="19857"/>
                      <a:pt x="12472" y="19857"/>
                    </a:cubicBezTo>
                    <a:cubicBezTo>
                      <a:pt x="5051" y="21206"/>
                      <a:pt x="3027" y="17833"/>
                      <a:pt x="3702" y="11087"/>
                    </a:cubicBezTo>
                    <a:cubicBezTo>
                      <a:pt x="3702" y="6364"/>
                      <a:pt x="5051" y="5015"/>
                      <a:pt x="9773" y="5015"/>
                    </a:cubicBezTo>
                    <a:cubicBezTo>
                      <a:pt x="18544" y="3666"/>
                      <a:pt x="27314" y="3666"/>
                      <a:pt x="36759" y="3666"/>
                    </a:cubicBezTo>
                    <a:cubicBezTo>
                      <a:pt x="36759" y="3666"/>
                      <a:pt x="36759" y="3666"/>
                      <a:pt x="36759" y="3666"/>
                    </a:cubicBezTo>
                    <a:close/>
                  </a:path>
                </a:pathLst>
              </a:custGeom>
              <a:solidFill>
                <a:srgbClr val="0A0A0A"/>
              </a:solidFill>
              <a:ln w="6739" cap="flat">
                <a:noFill/>
                <a:prstDash val="solid"/>
                <a:miter/>
              </a:ln>
            </p:spPr>
            <p:txBody>
              <a:bodyPr rtlCol="0" anchor="ctr"/>
              <a:lstStyle/>
              <a:p>
                <a:pPr algn="ctr"/>
                <a:endParaRPr lang="fr-FR"/>
              </a:p>
            </p:txBody>
          </p:sp>
          <p:sp>
            <p:nvSpPr>
              <p:cNvPr id="85" name="Forme libre : forme 84">
                <a:extLst>
                  <a:ext uri="{FF2B5EF4-FFF2-40B4-BE49-F238E27FC236}">
                    <a16:creationId xmlns:a16="http://schemas.microsoft.com/office/drawing/2014/main" id="{DC3E3078-24C9-4D67-800C-AAD8C7174B06}"/>
                  </a:ext>
                </a:extLst>
              </p:cNvPr>
              <p:cNvSpPr/>
              <p:nvPr/>
            </p:nvSpPr>
            <p:spPr>
              <a:xfrm>
                <a:off x="2274143" y="5468795"/>
                <a:ext cx="87412" cy="122375"/>
              </a:xfrm>
              <a:custGeom>
                <a:avLst/>
                <a:gdLst>
                  <a:gd name="connsiteX0" fmla="*/ 44058 w 67463"/>
                  <a:gd name="connsiteY0" fmla="*/ 56202 h 94449"/>
                  <a:gd name="connsiteX1" fmla="*/ 44058 w 67463"/>
                  <a:gd name="connsiteY1" fmla="*/ 85886 h 94449"/>
                  <a:gd name="connsiteX2" fmla="*/ 36637 w 67463"/>
                  <a:gd name="connsiteY2" fmla="*/ 91957 h 94449"/>
                  <a:gd name="connsiteX3" fmla="*/ 29216 w 67463"/>
                  <a:gd name="connsiteY3" fmla="*/ 85886 h 94449"/>
                  <a:gd name="connsiteX4" fmla="*/ 29216 w 67463"/>
                  <a:gd name="connsiteY4" fmla="*/ 25843 h 94449"/>
                  <a:gd name="connsiteX5" fmla="*/ 21795 w 67463"/>
                  <a:gd name="connsiteY5" fmla="*/ 19097 h 94449"/>
                  <a:gd name="connsiteX6" fmla="*/ 13025 w 67463"/>
                  <a:gd name="connsiteY6" fmla="*/ 19097 h 94449"/>
                  <a:gd name="connsiteX7" fmla="*/ 3580 w 67463"/>
                  <a:gd name="connsiteY7" fmla="*/ 8977 h 94449"/>
                  <a:gd name="connsiteX8" fmla="*/ 8977 w 67463"/>
                  <a:gd name="connsiteY8" fmla="*/ 4255 h 94449"/>
                  <a:gd name="connsiteX9" fmla="*/ 62948 w 67463"/>
                  <a:gd name="connsiteY9" fmla="*/ 3580 h 94449"/>
                  <a:gd name="connsiteX10" fmla="*/ 68345 w 67463"/>
                  <a:gd name="connsiteY10" fmla="*/ 10326 h 94449"/>
                  <a:gd name="connsiteX11" fmla="*/ 63623 w 67463"/>
                  <a:gd name="connsiteY11" fmla="*/ 18422 h 94449"/>
                  <a:gd name="connsiteX12" fmla="*/ 48781 w 67463"/>
                  <a:gd name="connsiteY12" fmla="*/ 18422 h 94449"/>
                  <a:gd name="connsiteX13" fmla="*/ 43383 w 67463"/>
                  <a:gd name="connsiteY13" fmla="*/ 23819 h 94449"/>
                  <a:gd name="connsiteX14" fmla="*/ 44058 w 67463"/>
                  <a:gd name="connsiteY14" fmla="*/ 56202 h 94449"/>
                  <a:gd name="connsiteX15" fmla="*/ 44058 w 67463"/>
                  <a:gd name="connsiteY15" fmla="*/ 56202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63" h="94449">
                    <a:moveTo>
                      <a:pt x="44058" y="56202"/>
                    </a:moveTo>
                    <a:cubicBezTo>
                      <a:pt x="44058" y="66321"/>
                      <a:pt x="43383" y="76441"/>
                      <a:pt x="44058" y="85886"/>
                    </a:cubicBezTo>
                    <a:cubicBezTo>
                      <a:pt x="44733" y="92632"/>
                      <a:pt x="40685" y="91957"/>
                      <a:pt x="36637" y="91957"/>
                    </a:cubicBezTo>
                    <a:cubicBezTo>
                      <a:pt x="32589" y="91957"/>
                      <a:pt x="29216" y="92632"/>
                      <a:pt x="29216" y="85886"/>
                    </a:cubicBezTo>
                    <a:cubicBezTo>
                      <a:pt x="29891" y="65646"/>
                      <a:pt x="29216" y="46082"/>
                      <a:pt x="29216" y="25843"/>
                    </a:cubicBezTo>
                    <a:cubicBezTo>
                      <a:pt x="29216" y="20446"/>
                      <a:pt x="27867" y="17747"/>
                      <a:pt x="21795" y="19097"/>
                    </a:cubicBezTo>
                    <a:cubicBezTo>
                      <a:pt x="19097" y="19771"/>
                      <a:pt x="15723" y="19097"/>
                      <a:pt x="13025" y="19097"/>
                    </a:cubicBezTo>
                    <a:cubicBezTo>
                      <a:pt x="3580" y="19097"/>
                      <a:pt x="3580" y="19097"/>
                      <a:pt x="3580" y="8977"/>
                    </a:cubicBezTo>
                    <a:cubicBezTo>
                      <a:pt x="3580" y="4929"/>
                      <a:pt x="5604" y="4255"/>
                      <a:pt x="8977" y="4255"/>
                    </a:cubicBezTo>
                    <a:cubicBezTo>
                      <a:pt x="27192" y="4255"/>
                      <a:pt x="45407" y="4255"/>
                      <a:pt x="62948" y="3580"/>
                    </a:cubicBezTo>
                    <a:cubicBezTo>
                      <a:pt x="68345" y="3580"/>
                      <a:pt x="68345" y="6278"/>
                      <a:pt x="68345" y="10326"/>
                    </a:cubicBezTo>
                    <a:cubicBezTo>
                      <a:pt x="67670" y="13699"/>
                      <a:pt x="71044" y="19097"/>
                      <a:pt x="63623" y="18422"/>
                    </a:cubicBezTo>
                    <a:cubicBezTo>
                      <a:pt x="58900" y="18422"/>
                      <a:pt x="54178" y="18422"/>
                      <a:pt x="48781" y="18422"/>
                    </a:cubicBezTo>
                    <a:cubicBezTo>
                      <a:pt x="44733" y="18422"/>
                      <a:pt x="43383" y="19771"/>
                      <a:pt x="43383" y="23819"/>
                    </a:cubicBezTo>
                    <a:cubicBezTo>
                      <a:pt x="44058" y="35288"/>
                      <a:pt x="44058" y="45407"/>
                      <a:pt x="44058" y="56202"/>
                    </a:cubicBezTo>
                    <a:cubicBezTo>
                      <a:pt x="44058" y="56202"/>
                      <a:pt x="44058" y="56202"/>
                      <a:pt x="44058" y="56202"/>
                    </a:cubicBezTo>
                    <a:close/>
                  </a:path>
                </a:pathLst>
              </a:custGeom>
              <a:solidFill>
                <a:srgbClr val="0A0A0A"/>
              </a:solidFill>
              <a:ln w="6739" cap="flat">
                <a:noFill/>
                <a:prstDash val="solid"/>
                <a:miter/>
              </a:ln>
            </p:spPr>
            <p:txBody>
              <a:bodyPr rtlCol="0" anchor="ctr"/>
              <a:lstStyle/>
              <a:p>
                <a:pPr algn="ctr"/>
                <a:endParaRPr lang="fr-FR"/>
              </a:p>
            </p:txBody>
          </p:sp>
          <p:sp>
            <p:nvSpPr>
              <p:cNvPr id="86" name="Forme libre : forme 85">
                <a:extLst>
                  <a:ext uri="{FF2B5EF4-FFF2-40B4-BE49-F238E27FC236}">
                    <a16:creationId xmlns:a16="http://schemas.microsoft.com/office/drawing/2014/main" id="{B40A4DC8-4E7A-4B4B-B8BD-3FBA156FCDE1}"/>
                  </a:ext>
                </a:extLst>
              </p:cNvPr>
              <p:cNvSpPr/>
              <p:nvPr/>
            </p:nvSpPr>
            <p:spPr>
              <a:xfrm>
                <a:off x="4523948" y="5264253"/>
                <a:ext cx="87412" cy="122375"/>
              </a:xfrm>
              <a:custGeom>
                <a:avLst/>
                <a:gdLst>
                  <a:gd name="connsiteX0" fmla="*/ 43505 w 67463"/>
                  <a:gd name="connsiteY0" fmla="*/ 54852 h 94449"/>
                  <a:gd name="connsiteX1" fmla="*/ 43505 w 67463"/>
                  <a:gd name="connsiteY1" fmla="*/ 86560 h 94449"/>
                  <a:gd name="connsiteX2" fmla="*/ 36084 w 67463"/>
                  <a:gd name="connsiteY2" fmla="*/ 91957 h 94449"/>
                  <a:gd name="connsiteX3" fmla="*/ 28663 w 67463"/>
                  <a:gd name="connsiteY3" fmla="*/ 85886 h 94449"/>
                  <a:gd name="connsiteX4" fmla="*/ 28663 w 67463"/>
                  <a:gd name="connsiteY4" fmla="*/ 25843 h 94449"/>
                  <a:gd name="connsiteX5" fmla="*/ 21242 w 67463"/>
                  <a:gd name="connsiteY5" fmla="*/ 18422 h 94449"/>
                  <a:gd name="connsiteX6" fmla="*/ 12472 w 67463"/>
                  <a:gd name="connsiteY6" fmla="*/ 18422 h 94449"/>
                  <a:gd name="connsiteX7" fmla="*/ 3702 w 67463"/>
                  <a:gd name="connsiteY7" fmla="*/ 9652 h 94449"/>
                  <a:gd name="connsiteX8" fmla="*/ 9773 w 67463"/>
                  <a:gd name="connsiteY8" fmla="*/ 3580 h 94449"/>
                  <a:gd name="connsiteX9" fmla="*/ 63070 w 67463"/>
                  <a:gd name="connsiteY9" fmla="*/ 3580 h 94449"/>
                  <a:gd name="connsiteX10" fmla="*/ 68467 w 67463"/>
                  <a:gd name="connsiteY10" fmla="*/ 10326 h 94449"/>
                  <a:gd name="connsiteX11" fmla="*/ 63070 w 67463"/>
                  <a:gd name="connsiteY11" fmla="*/ 18422 h 94449"/>
                  <a:gd name="connsiteX12" fmla="*/ 62395 w 67463"/>
                  <a:gd name="connsiteY12" fmla="*/ 18422 h 94449"/>
                  <a:gd name="connsiteX13" fmla="*/ 45529 w 67463"/>
                  <a:gd name="connsiteY13" fmla="*/ 19771 h 94449"/>
                  <a:gd name="connsiteX14" fmla="*/ 44180 w 67463"/>
                  <a:gd name="connsiteY14" fmla="*/ 37986 h 94449"/>
                  <a:gd name="connsiteX15" fmla="*/ 43505 w 67463"/>
                  <a:gd name="connsiteY15" fmla="*/ 54852 h 94449"/>
                  <a:gd name="connsiteX16" fmla="*/ 43505 w 67463"/>
                  <a:gd name="connsiteY16" fmla="*/ 54852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463" h="94449">
                    <a:moveTo>
                      <a:pt x="43505" y="54852"/>
                    </a:moveTo>
                    <a:cubicBezTo>
                      <a:pt x="43505" y="65646"/>
                      <a:pt x="42831" y="75766"/>
                      <a:pt x="43505" y="86560"/>
                    </a:cubicBezTo>
                    <a:cubicBezTo>
                      <a:pt x="44180" y="93307"/>
                      <a:pt x="39457" y="91957"/>
                      <a:pt x="36084" y="91957"/>
                    </a:cubicBezTo>
                    <a:cubicBezTo>
                      <a:pt x="32036" y="91957"/>
                      <a:pt x="28663" y="92632"/>
                      <a:pt x="28663" y="85886"/>
                    </a:cubicBezTo>
                    <a:cubicBezTo>
                      <a:pt x="29338" y="65646"/>
                      <a:pt x="28663" y="46082"/>
                      <a:pt x="28663" y="25843"/>
                    </a:cubicBezTo>
                    <a:cubicBezTo>
                      <a:pt x="28663" y="19771"/>
                      <a:pt x="26639" y="17747"/>
                      <a:pt x="21242" y="18422"/>
                    </a:cubicBezTo>
                    <a:cubicBezTo>
                      <a:pt x="18544" y="19097"/>
                      <a:pt x="15170" y="18422"/>
                      <a:pt x="12472" y="18422"/>
                    </a:cubicBezTo>
                    <a:cubicBezTo>
                      <a:pt x="5051" y="19771"/>
                      <a:pt x="3027" y="17073"/>
                      <a:pt x="3702" y="9652"/>
                    </a:cubicBezTo>
                    <a:cubicBezTo>
                      <a:pt x="4376" y="5604"/>
                      <a:pt x="4376" y="3580"/>
                      <a:pt x="9773" y="3580"/>
                    </a:cubicBezTo>
                    <a:cubicBezTo>
                      <a:pt x="27314" y="3580"/>
                      <a:pt x="45529" y="3580"/>
                      <a:pt x="63070" y="3580"/>
                    </a:cubicBezTo>
                    <a:cubicBezTo>
                      <a:pt x="69141" y="3580"/>
                      <a:pt x="69141" y="6278"/>
                      <a:pt x="68467" y="10326"/>
                    </a:cubicBezTo>
                    <a:cubicBezTo>
                      <a:pt x="68467" y="13699"/>
                      <a:pt x="70491" y="19097"/>
                      <a:pt x="63070" y="18422"/>
                    </a:cubicBezTo>
                    <a:cubicBezTo>
                      <a:pt x="63070" y="18422"/>
                      <a:pt x="62395" y="18422"/>
                      <a:pt x="62395" y="18422"/>
                    </a:cubicBezTo>
                    <a:cubicBezTo>
                      <a:pt x="56323" y="18422"/>
                      <a:pt x="48228" y="16398"/>
                      <a:pt x="45529" y="19771"/>
                    </a:cubicBezTo>
                    <a:cubicBezTo>
                      <a:pt x="41481" y="23819"/>
                      <a:pt x="44854" y="31915"/>
                      <a:pt x="44180" y="37986"/>
                    </a:cubicBezTo>
                    <a:cubicBezTo>
                      <a:pt x="42831" y="44058"/>
                      <a:pt x="42831" y="49455"/>
                      <a:pt x="43505" y="54852"/>
                    </a:cubicBezTo>
                    <a:cubicBezTo>
                      <a:pt x="42831" y="54852"/>
                      <a:pt x="42831" y="54852"/>
                      <a:pt x="43505" y="54852"/>
                    </a:cubicBezTo>
                    <a:close/>
                  </a:path>
                </a:pathLst>
              </a:custGeom>
              <a:solidFill>
                <a:srgbClr val="080808"/>
              </a:solidFill>
              <a:ln w="6739" cap="flat">
                <a:noFill/>
                <a:prstDash val="solid"/>
                <a:miter/>
              </a:ln>
            </p:spPr>
            <p:txBody>
              <a:bodyPr rtlCol="0" anchor="ctr"/>
              <a:lstStyle/>
              <a:p>
                <a:pPr algn="ctr"/>
                <a:endParaRPr lang="fr-FR"/>
              </a:p>
            </p:txBody>
          </p:sp>
          <p:sp>
            <p:nvSpPr>
              <p:cNvPr id="87" name="Forme libre : forme 86">
                <a:extLst>
                  <a:ext uri="{FF2B5EF4-FFF2-40B4-BE49-F238E27FC236}">
                    <a16:creationId xmlns:a16="http://schemas.microsoft.com/office/drawing/2014/main" id="{34C4E7F2-F67E-4B16-BB2C-A196B30A463A}"/>
                  </a:ext>
                </a:extLst>
              </p:cNvPr>
              <p:cNvSpPr/>
              <p:nvPr/>
            </p:nvSpPr>
            <p:spPr>
              <a:xfrm>
                <a:off x="3532864" y="5464425"/>
                <a:ext cx="87412" cy="122375"/>
              </a:xfrm>
              <a:custGeom>
                <a:avLst/>
                <a:gdLst>
                  <a:gd name="connsiteX0" fmla="*/ 68345 w 67463"/>
                  <a:gd name="connsiteY0" fmla="*/ 11001 h 94449"/>
                  <a:gd name="connsiteX1" fmla="*/ 61599 w 67463"/>
                  <a:gd name="connsiteY1" fmla="*/ 18422 h 94449"/>
                  <a:gd name="connsiteX2" fmla="*/ 44058 w 67463"/>
                  <a:gd name="connsiteY2" fmla="*/ 36637 h 94449"/>
                  <a:gd name="connsiteX3" fmla="*/ 44058 w 67463"/>
                  <a:gd name="connsiteY3" fmla="*/ 85211 h 94449"/>
                  <a:gd name="connsiteX4" fmla="*/ 37312 w 67463"/>
                  <a:gd name="connsiteY4" fmla="*/ 91283 h 94449"/>
                  <a:gd name="connsiteX5" fmla="*/ 29216 w 67463"/>
                  <a:gd name="connsiteY5" fmla="*/ 85211 h 94449"/>
                  <a:gd name="connsiteX6" fmla="*/ 29216 w 67463"/>
                  <a:gd name="connsiteY6" fmla="*/ 24494 h 94449"/>
                  <a:gd name="connsiteX7" fmla="*/ 23144 w 67463"/>
                  <a:gd name="connsiteY7" fmla="*/ 18422 h 94449"/>
                  <a:gd name="connsiteX8" fmla="*/ 12350 w 67463"/>
                  <a:gd name="connsiteY8" fmla="*/ 18422 h 94449"/>
                  <a:gd name="connsiteX9" fmla="*/ 3580 w 67463"/>
                  <a:gd name="connsiteY9" fmla="*/ 9652 h 94449"/>
                  <a:gd name="connsiteX10" fmla="*/ 9652 w 67463"/>
                  <a:gd name="connsiteY10" fmla="*/ 3580 h 94449"/>
                  <a:gd name="connsiteX11" fmla="*/ 60924 w 67463"/>
                  <a:gd name="connsiteY11" fmla="*/ 3580 h 94449"/>
                  <a:gd name="connsiteX12" fmla="*/ 68345 w 67463"/>
                  <a:gd name="connsiteY12" fmla="*/ 1100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463" h="94449">
                    <a:moveTo>
                      <a:pt x="68345" y="11001"/>
                    </a:moveTo>
                    <a:cubicBezTo>
                      <a:pt x="70369" y="17747"/>
                      <a:pt x="66996" y="18422"/>
                      <a:pt x="61599" y="18422"/>
                    </a:cubicBezTo>
                    <a:cubicBezTo>
                      <a:pt x="44058" y="18422"/>
                      <a:pt x="44058" y="18422"/>
                      <a:pt x="44058" y="36637"/>
                    </a:cubicBezTo>
                    <a:cubicBezTo>
                      <a:pt x="44058" y="52828"/>
                      <a:pt x="44058" y="69020"/>
                      <a:pt x="44058" y="85211"/>
                    </a:cubicBezTo>
                    <a:cubicBezTo>
                      <a:pt x="44058" y="91283"/>
                      <a:pt x="42034" y="91957"/>
                      <a:pt x="37312" y="91283"/>
                    </a:cubicBezTo>
                    <a:cubicBezTo>
                      <a:pt x="33264" y="91283"/>
                      <a:pt x="29216" y="92632"/>
                      <a:pt x="29216" y="85211"/>
                    </a:cubicBezTo>
                    <a:cubicBezTo>
                      <a:pt x="29891" y="64972"/>
                      <a:pt x="29216" y="44733"/>
                      <a:pt x="29216" y="24494"/>
                    </a:cubicBezTo>
                    <a:cubicBezTo>
                      <a:pt x="29216" y="19097"/>
                      <a:pt x="27867" y="17747"/>
                      <a:pt x="23144" y="18422"/>
                    </a:cubicBezTo>
                    <a:cubicBezTo>
                      <a:pt x="19771" y="19097"/>
                      <a:pt x="15723" y="17747"/>
                      <a:pt x="12350" y="18422"/>
                    </a:cubicBezTo>
                    <a:cubicBezTo>
                      <a:pt x="4255" y="19771"/>
                      <a:pt x="3580" y="15723"/>
                      <a:pt x="3580" y="9652"/>
                    </a:cubicBezTo>
                    <a:cubicBezTo>
                      <a:pt x="3580" y="4929"/>
                      <a:pt x="4929" y="3580"/>
                      <a:pt x="9652" y="3580"/>
                    </a:cubicBezTo>
                    <a:cubicBezTo>
                      <a:pt x="26517" y="3580"/>
                      <a:pt x="43383" y="3580"/>
                      <a:pt x="60924" y="3580"/>
                    </a:cubicBezTo>
                    <a:cubicBezTo>
                      <a:pt x="66996" y="3580"/>
                      <a:pt x="71044" y="4255"/>
                      <a:pt x="68345" y="11001"/>
                    </a:cubicBezTo>
                    <a:close/>
                  </a:path>
                </a:pathLst>
              </a:custGeom>
              <a:solidFill>
                <a:srgbClr val="060606"/>
              </a:solidFill>
              <a:ln w="6739" cap="flat">
                <a:noFill/>
                <a:prstDash val="solid"/>
                <a:miter/>
              </a:ln>
            </p:spPr>
            <p:txBody>
              <a:bodyPr rtlCol="0" anchor="ctr"/>
              <a:lstStyle/>
              <a:p>
                <a:pPr algn="ctr"/>
                <a:endParaRPr lang="fr-FR"/>
              </a:p>
            </p:txBody>
          </p:sp>
          <p:sp>
            <p:nvSpPr>
              <p:cNvPr id="88" name="Forme libre : forme 87">
                <a:extLst>
                  <a:ext uri="{FF2B5EF4-FFF2-40B4-BE49-F238E27FC236}">
                    <a16:creationId xmlns:a16="http://schemas.microsoft.com/office/drawing/2014/main" id="{8FC65FB6-907E-4BA0-85D1-47999D9A577C}"/>
                  </a:ext>
                </a:extLst>
              </p:cNvPr>
              <p:cNvSpPr/>
              <p:nvPr/>
            </p:nvSpPr>
            <p:spPr>
              <a:xfrm>
                <a:off x="3792475" y="5268600"/>
                <a:ext cx="69929" cy="113635"/>
              </a:xfrm>
              <a:custGeom>
                <a:avLst/>
                <a:gdLst>
                  <a:gd name="connsiteX0" fmla="*/ 3580 w 53970"/>
                  <a:gd name="connsiteY0" fmla="*/ 47450 h 87702"/>
                  <a:gd name="connsiteX1" fmla="*/ 3580 w 53970"/>
                  <a:gd name="connsiteY1" fmla="*/ 9670 h 87702"/>
                  <a:gd name="connsiteX2" fmla="*/ 11001 w 53970"/>
                  <a:gd name="connsiteY2" fmla="*/ 3599 h 87702"/>
                  <a:gd name="connsiteX3" fmla="*/ 18422 w 53970"/>
                  <a:gd name="connsiteY3" fmla="*/ 9670 h 87702"/>
                  <a:gd name="connsiteX4" fmla="*/ 18422 w 53970"/>
                  <a:gd name="connsiteY4" fmla="*/ 67014 h 87702"/>
                  <a:gd name="connsiteX5" fmla="*/ 28541 w 53970"/>
                  <a:gd name="connsiteY5" fmla="*/ 76459 h 87702"/>
                  <a:gd name="connsiteX6" fmla="*/ 49455 w 53970"/>
                  <a:gd name="connsiteY6" fmla="*/ 75785 h 87702"/>
                  <a:gd name="connsiteX7" fmla="*/ 55527 w 53970"/>
                  <a:gd name="connsiteY7" fmla="*/ 83206 h 87702"/>
                  <a:gd name="connsiteX8" fmla="*/ 50130 w 53970"/>
                  <a:gd name="connsiteY8" fmla="*/ 90627 h 87702"/>
                  <a:gd name="connsiteX9" fmla="*/ 9652 w 53970"/>
                  <a:gd name="connsiteY9" fmla="*/ 90627 h 87702"/>
                  <a:gd name="connsiteX10" fmla="*/ 3580 w 53970"/>
                  <a:gd name="connsiteY10" fmla="*/ 84555 h 87702"/>
                  <a:gd name="connsiteX11" fmla="*/ 3580 w 53970"/>
                  <a:gd name="connsiteY11" fmla="*/ 47450 h 87702"/>
                  <a:gd name="connsiteX12" fmla="*/ 3580 w 53970"/>
                  <a:gd name="connsiteY12" fmla="*/ 47450 h 8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70" h="87702">
                    <a:moveTo>
                      <a:pt x="3580" y="47450"/>
                    </a:moveTo>
                    <a:cubicBezTo>
                      <a:pt x="3580" y="34632"/>
                      <a:pt x="4254" y="21814"/>
                      <a:pt x="3580" y="9670"/>
                    </a:cubicBezTo>
                    <a:cubicBezTo>
                      <a:pt x="3580" y="2924"/>
                      <a:pt x="6953" y="3599"/>
                      <a:pt x="11001" y="3599"/>
                    </a:cubicBezTo>
                    <a:cubicBezTo>
                      <a:pt x="15049" y="3599"/>
                      <a:pt x="19096" y="2924"/>
                      <a:pt x="18422" y="9670"/>
                    </a:cubicBezTo>
                    <a:cubicBezTo>
                      <a:pt x="17747" y="28560"/>
                      <a:pt x="19096" y="48125"/>
                      <a:pt x="18422" y="67014"/>
                    </a:cubicBezTo>
                    <a:cubicBezTo>
                      <a:pt x="17747" y="75785"/>
                      <a:pt x="21120" y="77809"/>
                      <a:pt x="28541" y="76459"/>
                    </a:cubicBezTo>
                    <a:cubicBezTo>
                      <a:pt x="35288" y="75785"/>
                      <a:pt x="42709" y="76459"/>
                      <a:pt x="49455" y="75785"/>
                    </a:cubicBezTo>
                    <a:cubicBezTo>
                      <a:pt x="55527" y="75110"/>
                      <a:pt x="55527" y="78483"/>
                      <a:pt x="55527" y="83206"/>
                    </a:cubicBezTo>
                    <a:cubicBezTo>
                      <a:pt x="55527" y="87254"/>
                      <a:pt x="56876" y="91301"/>
                      <a:pt x="50130" y="90627"/>
                    </a:cubicBezTo>
                    <a:cubicBezTo>
                      <a:pt x="36637" y="89952"/>
                      <a:pt x="23144" y="90627"/>
                      <a:pt x="9652" y="90627"/>
                    </a:cubicBezTo>
                    <a:cubicBezTo>
                      <a:pt x="4929" y="90627"/>
                      <a:pt x="3580" y="89278"/>
                      <a:pt x="3580" y="84555"/>
                    </a:cubicBezTo>
                    <a:cubicBezTo>
                      <a:pt x="4254" y="72412"/>
                      <a:pt x="3580" y="60268"/>
                      <a:pt x="3580" y="47450"/>
                    </a:cubicBezTo>
                    <a:cubicBezTo>
                      <a:pt x="3580" y="47450"/>
                      <a:pt x="3580" y="47450"/>
                      <a:pt x="3580" y="47450"/>
                    </a:cubicBezTo>
                    <a:close/>
                  </a:path>
                </a:pathLst>
              </a:custGeom>
              <a:solidFill>
                <a:srgbClr val="0A0A0A"/>
              </a:solidFill>
              <a:ln w="6739" cap="flat">
                <a:noFill/>
                <a:prstDash val="solid"/>
                <a:miter/>
              </a:ln>
            </p:spPr>
            <p:txBody>
              <a:bodyPr rtlCol="0" anchor="ctr"/>
              <a:lstStyle/>
              <a:p>
                <a:pPr algn="ctr"/>
                <a:endParaRPr lang="fr-FR"/>
              </a:p>
            </p:txBody>
          </p:sp>
          <p:sp>
            <p:nvSpPr>
              <p:cNvPr id="89" name="Forme libre : forme 88">
                <a:extLst>
                  <a:ext uri="{FF2B5EF4-FFF2-40B4-BE49-F238E27FC236}">
                    <a16:creationId xmlns:a16="http://schemas.microsoft.com/office/drawing/2014/main" id="{6CF450D6-C5C7-4ADD-98E7-38943E832FCD}"/>
                  </a:ext>
                </a:extLst>
              </p:cNvPr>
              <p:cNvSpPr/>
              <p:nvPr/>
            </p:nvSpPr>
            <p:spPr>
              <a:xfrm>
                <a:off x="1481324" y="5473137"/>
                <a:ext cx="69929" cy="113635"/>
              </a:xfrm>
              <a:custGeom>
                <a:avLst/>
                <a:gdLst>
                  <a:gd name="connsiteX0" fmla="*/ 3580 w 53970"/>
                  <a:gd name="connsiteY0" fmla="*/ 46779 h 87702"/>
                  <a:gd name="connsiteX1" fmla="*/ 3580 w 53970"/>
                  <a:gd name="connsiteY1" fmla="*/ 8999 h 87702"/>
                  <a:gd name="connsiteX2" fmla="*/ 11676 w 53970"/>
                  <a:gd name="connsiteY2" fmla="*/ 3602 h 87702"/>
                  <a:gd name="connsiteX3" fmla="*/ 18422 w 53970"/>
                  <a:gd name="connsiteY3" fmla="*/ 8999 h 87702"/>
                  <a:gd name="connsiteX4" fmla="*/ 18422 w 53970"/>
                  <a:gd name="connsiteY4" fmla="*/ 69717 h 87702"/>
                  <a:gd name="connsiteX5" fmla="*/ 25168 w 53970"/>
                  <a:gd name="connsiteY5" fmla="*/ 76463 h 87702"/>
                  <a:gd name="connsiteX6" fmla="*/ 50804 w 53970"/>
                  <a:gd name="connsiteY6" fmla="*/ 76463 h 87702"/>
                  <a:gd name="connsiteX7" fmla="*/ 55527 w 53970"/>
                  <a:gd name="connsiteY7" fmla="*/ 83884 h 87702"/>
                  <a:gd name="connsiteX8" fmla="*/ 51479 w 53970"/>
                  <a:gd name="connsiteY8" fmla="*/ 90630 h 87702"/>
                  <a:gd name="connsiteX9" fmla="*/ 9652 w 53970"/>
                  <a:gd name="connsiteY9" fmla="*/ 90630 h 87702"/>
                  <a:gd name="connsiteX10" fmla="*/ 4255 w 53970"/>
                  <a:gd name="connsiteY10" fmla="*/ 85233 h 87702"/>
                  <a:gd name="connsiteX11" fmla="*/ 3580 w 53970"/>
                  <a:gd name="connsiteY11" fmla="*/ 46779 h 87702"/>
                  <a:gd name="connsiteX12" fmla="*/ 3580 w 53970"/>
                  <a:gd name="connsiteY12" fmla="*/ 46779 h 8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70" h="87702">
                    <a:moveTo>
                      <a:pt x="3580" y="46779"/>
                    </a:moveTo>
                    <a:cubicBezTo>
                      <a:pt x="3580" y="33961"/>
                      <a:pt x="3580" y="21143"/>
                      <a:pt x="3580" y="8999"/>
                    </a:cubicBezTo>
                    <a:cubicBezTo>
                      <a:pt x="3580" y="1578"/>
                      <a:pt x="8302" y="4277"/>
                      <a:pt x="11676" y="3602"/>
                    </a:cubicBezTo>
                    <a:cubicBezTo>
                      <a:pt x="15723" y="3602"/>
                      <a:pt x="19097" y="2928"/>
                      <a:pt x="18422" y="8999"/>
                    </a:cubicBezTo>
                    <a:cubicBezTo>
                      <a:pt x="18422" y="29238"/>
                      <a:pt x="18422" y="49478"/>
                      <a:pt x="18422" y="69717"/>
                    </a:cubicBezTo>
                    <a:cubicBezTo>
                      <a:pt x="18422" y="75114"/>
                      <a:pt x="19771" y="77138"/>
                      <a:pt x="25168" y="76463"/>
                    </a:cubicBezTo>
                    <a:cubicBezTo>
                      <a:pt x="33939" y="75788"/>
                      <a:pt x="42709" y="76463"/>
                      <a:pt x="50804" y="76463"/>
                    </a:cubicBezTo>
                    <a:cubicBezTo>
                      <a:pt x="57551" y="76463"/>
                      <a:pt x="55527" y="81185"/>
                      <a:pt x="55527" y="83884"/>
                    </a:cubicBezTo>
                    <a:cubicBezTo>
                      <a:pt x="55527" y="86583"/>
                      <a:pt x="57551" y="91305"/>
                      <a:pt x="51479" y="90630"/>
                    </a:cubicBezTo>
                    <a:cubicBezTo>
                      <a:pt x="37312" y="90630"/>
                      <a:pt x="23144" y="90630"/>
                      <a:pt x="9652" y="90630"/>
                    </a:cubicBezTo>
                    <a:cubicBezTo>
                      <a:pt x="5604" y="90630"/>
                      <a:pt x="4255" y="89281"/>
                      <a:pt x="4255" y="85233"/>
                    </a:cubicBezTo>
                    <a:cubicBezTo>
                      <a:pt x="4255" y="73090"/>
                      <a:pt x="3580" y="60272"/>
                      <a:pt x="3580" y="46779"/>
                    </a:cubicBezTo>
                    <a:cubicBezTo>
                      <a:pt x="3580" y="46779"/>
                      <a:pt x="3580" y="46779"/>
                      <a:pt x="3580" y="46779"/>
                    </a:cubicBezTo>
                    <a:close/>
                  </a:path>
                </a:pathLst>
              </a:custGeom>
              <a:solidFill>
                <a:srgbClr val="060606"/>
              </a:solidFill>
              <a:ln w="6739" cap="flat">
                <a:noFill/>
                <a:prstDash val="solid"/>
                <a:miter/>
              </a:ln>
            </p:spPr>
            <p:txBody>
              <a:bodyPr rtlCol="0" anchor="ctr"/>
              <a:lstStyle/>
              <a:p>
                <a:pPr algn="ctr"/>
                <a:endParaRPr lang="fr-FR"/>
              </a:p>
            </p:txBody>
          </p:sp>
          <p:sp>
            <p:nvSpPr>
              <p:cNvPr id="90" name="Forme libre : forme 89">
                <a:extLst>
                  <a:ext uri="{FF2B5EF4-FFF2-40B4-BE49-F238E27FC236}">
                    <a16:creationId xmlns:a16="http://schemas.microsoft.com/office/drawing/2014/main" id="{099F324B-3718-4963-9AE2-89822D3E625A}"/>
                  </a:ext>
                </a:extLst>
              </p:cNvPr>
              <p:cNvSpPr/>
              <p:nvPr/>
            </p:nvSpPr>
            <p:spPr>
              <a:xfrm>
                <a:off x="2374666" y="5468653"/>
                <a:ext cx="26223" cy="122375"/>
              </a:xfrm>
              <a:custGeom>
                <a:avLst/>
                <a:gdLst>
                  <a:gd name="connsiteX0" fmla="*/ 19097 w 20239"/>
                  <a:gd name="connsiteY0" fmla="*/ 48216 h 94449"/>
                  <a:gd name="connsiteX1" fmla="*/ 19097 w 20239"/>
                  <a:gd name="connsiteY1" fmla="*/ 85996 h 94449"/>
                  <a:gd name="connsiteX2" fmla="*/ 11676 w 20239"/>
                  <a:gd name="connsiteY2" fmla="*/ 91393 h 94449"/>
                  <a:gd name="connsiteX3" fmla="*/ 3580 w 20239"/>
                  <a:gd name="connsiteY3" fmla="*/ 85996 h 94449"/>
                  <a:gd name="connsiteX4" fmla="*/ 3580 w 20239"/>
                  <a:gd name="connsiteY4" fmla="*/ 9087 h 94449"/>
                  <a:gd name="connsiteX5" fmla="*/ 11676 w 20239"/>
                  <a:gd name="connsiteY5" fmla="*/ 3690 h 94449"/>
                  <a:gd name="connsiteX6" fmla="*/ 19097 w 20239"/>
                  <a:gd name="connsiteY6" fmla="*/ 9087 h 94449"/>
                  <a:gd name="connsiteX7" fmla="*/ 19097 w 20239"/>
                  <a:gd name="connsiteY7" fmla="*/ 48216 h 94449"/>
                  <a:gd name="connsiteX8" fmla="*/ 19097 w 20239"/>
                  <a:gd name="connsiteY8" fmla="*/ 4821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39" h="94449">
                    <a:moveTo>
                      <a:pt x="19097" y="48216"/>
                    </a:moveTo>
                    <a:cubicBezTo>
                      <a:pt x="19097" y="61034"/>
                      <a:pt x="18422" y="73852"/>
                      <a:pt x="19097" y="85996"/>
                    </a:cubicBezTo>
                    <a:cubicBezTo>
                      <a:pt x="19097" y="92067"/>
                      <a:pt x="15723" y="91393"/>
                      <a:pt x="11676" y="91393"/>
                    </a:cubicBezTo>
                    <a:cubicBezTo>
                      <a:pt x="8302" y="91393"/>
                      <a:pt x="3580" y="92742"/>
                      <a:pt x="3580" y="85996"/>
                    </a:cubicBezTo>
                    <a:cubicBezTo>
                      <a:pt x="3580" y="60359"/>
                      <a:pt x="3580" y="34723"/>
                      <a:pt x="3580" y="9087"/>
                    </a:cubicBezTo>
                    <a:cubicBezTo>
                      <a:pt x="3580" y="2341"/>
                      <a:pt x="7628" y="3690"/>
                      <a:pt x="11676" y="3690"/>
                    </a:cubicBezTo>
                    <a:cubicBezTo>
                      <a:pt x="15723" y="3690"/>
                      <a:pt x="19097" y="3015"/>
                      <a:pt x="19097" y="9087"/>
                    </a:cubicBezTo>
                    <a:cubicBezTo>
                      <a:pt x="18422" y="22580"/>
                      <a:pt x="18422" y="35398"/>
                      <a:pt x="19097" y="48216"/>
                    </a:cubicBezTo>
                    <a:cubicBezTo>
                      <a:pt x="18422" y="48216"/>
                      <a:pt x="19097" y="48216"/>
                      <a:pt x="19097" y="48216"/>
                    </a:cubicBezTo>
                    <a:close/>
                  </a:path>
                </a:pathLst>
              </a:custGeom>
              <a:solidFill>
                <a:srgbClr val="080808"/>
              </a:solidFill>
              <a:ln w="6739" cap="flat">
                <a:noFill/>
                <a:prstDash val="solid"/>
                <a:miter/>
              </a:ln>
            </p:spPr>
            <p:txBody>
              <a:bodyPr rtlCol="0" anchor="ctr"/>
              <a:lstStyle/>
              <a:p>
                <a:pPr algn="ctr"/>
                <a:endParaRPr lang="fr-FR"/>
              </a:p>
            </p:txBody>
          </p:sp>
          <p:sp>
            <p:nvSpPr>
              <p:cNvPr id="91" name="Forme libre : forme 90">
                <a:extLst>
                  <a:ext uri="{FF2B5EF4-FFF2-40B4-BE49-F238E27FC236}">
                    <a16:creationId xmlns:a16="http://schemas.microsoft.com/office/drawing/2014/main" id="{0F5CC73A-D7FD-4608-8E48-8AF3573FAF3E}"/>
                  </a:ext>
                </a:extLst>
              </p:cNvPr>
              <p:cNvSpPr/>
              <p:nvPr/>
            </p:nvSpPr>
            <p:spPr>
              <a:xfrm>
                <a:off x="3497025" y="5464930"/>
                <a:ext cx="26223" cy="122375"/>
              </a:xfrm>
              <a:custGeom>
                <a:avLst/>
                <a:gdLst>
                  <a:gd name="connsiteX0" fmla="*/ 19097 w 20239"/>
                  <a:gd name="connsiteY0" fmla="*/ 47041 h 94449"/>
                  <a:gd name="connsiteX1" fmla="*/ 19097 w 20239"/>
                  <a:gd name="connsiteY1" fmla="*/ 86170 h 94449"/>
                  <a:gd name="connsiteX2" fmla="*/ 12350 w 20239"/>
                  <a:gd name="connsiteY2" fmla="*/ 90893 h 94449"/>
                  <a:gd name="connsiteX3" fmla="*/ 3580 w 20239"/>
                  <a:gd name="connsiteY3" fmla="*/ 86170 h 94449"/>
                  <a:gd name="connsiteX4" fmla="*/ 3580 w 20239"/>
                  <a:gd name="connsiteY4" fmla="*/ 8587 h 94449"/>
                  <a:gd name="connsiteX5" fmla="*/ 11001 w 20239"/>
                  <a:gd name="connsiteY5" fmla="*/ 3865 h 94449"/>
                  <a:gd name="connsiteX6" fmla="*/ 18422 w 20239"/>
                  <a:gd name="connsiteY6" fmla="*/ 8587 h 94449"/>
                  <a:gd name="connsiteX7" fmla="*/ 19097 w 20239"/>
                  <a:gd name="connsiteY7" fmla="*/ 47041 h 94449"/>
                  <a:gd name="connsiteX8" fmla="*/ 19097 w 20239"/>
                  <a:gd name="connsiteY8" fmla="*/ 4704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39" h="94449">
                    <a:moveTo>
                      <a:pt x="19097" y="47041"/>
                    </a:moveTo>
                    <a:cubicBezTo>
                      <a:pt x="19097" y="59859"/>
                      <a:pt x="19097" y="72677"/>
                      <a:pt x="19097" y="86170"/>
                    </a:cubicBezTo>
                    <a:cubicBezTo>
                      <a:pt x="19097" y="91567"/>
                      <a:pt x="16398" y="91567"/>
                      <a:pt x="12350" y="90893"/>
                    </a:cubicBezTo>
                    <a:cubicBezTo>
                      <a:pt x="8977" y="90218"/>
                      <a:pt x="3580" y="93591"/>
                      <a:pt x="3580" y="86170"/>
                    </a:cubicBezTo>
                    <a:cubicBezTo>
                      <a:pt x="3580" y="60534"/>
                      <a:pt x="3580" y="34223"/>
                      <a:pt x="3580" y="8587"/>
                    </a:cubicBezTo>
                    <a:cubicBezTo>
                      <a:pt x="3580" y="1841"/>
                      <a:pt x="7628" y="3865"/>
                      <a:pt x="11001" y="3865"/>
                    </a:cubicBezTo>
                    <a:cubicBezTo>
                      <a:pt x="14374" y="3865"/>
                      <a:pt x="19097" y="1841"/>
                      <a:pt x="18422" y="8587"/>
                    </a:cubicBezTo>
                    <a:cubicBezTo>
                      <a:pt x="18422" y="21405"/>
                      <a:pt x="18422" y="34223"/>
                      <a:pt x="19097" y="47041"/>
                    </a:cubicBezTo>
                    <a:cubicBezTo>
                      <a:pt x="18422" y="47041"/>
                      <a:pt x="19097" y="47041"/>
                      <a:pt x="19097" y="47041"/>
                    </a:cubicBezTo>
                    <a:close/>
                  </a:path>
                </a:pathLst>
              </a:custGeom>
              <a:solidFill>
                <a:srgbClr val="060606"/>
              </a:solidFill>
              <a:ln w="6739" cap="flat">
                <a:noFill/>
                <a:prstDash val="solid"/>
                <a:miter/>
              </a:ln>
            </p:spPr>
            <p:txBody>
              <a:bodyPr rtlCol="0" anchor="ctr"/>
              <a:lstStyle/>
              <a:p>
                <a:pPr algn="ctr"/>
                <a:endParaRPr lang="fr-FR"/>
              </a:p>
            </p:txBody>
          </p:sp>
          <p:sp>
            <p:nvSpPr>
              <p:cNvPr id="92" name="Forme libre : forme 91">
                <a:extLst>
                  <a:ext uri="{FF2B5EF4-FFF2-40B4-BE49-F238E27FC236}">
                    <a16:creationId xmlns:a16="http://schemas.microsoft.com/office/drawing/2014/main" id="{B28C2A30-5373-462F-97D2-6A89365BED14}"/>
                  </a:ext>
                </a:extLst>
              </p:cNvPr>
              <p:cNvSpPr/>
              <p:nvPr/>
            </p:nvSpPr>
            <p:spPr>
              <a:xfrm>
                <a:off x="3634261" y="5464056"/>
                <a:ext cx="26223" cy="122375"/>
              </a:xfrm>
              <a:custGeom>
                <a:avLst/>
                <a:gdLst>
                  <a:gd name="connsiteX0" fmla="*/ 18422 w 20239"/>
                  <a:gd name="connsiteY0" fmla="*/ 47041 h 94449"/>
                  <a:gd name="connsiteX1" fmla="*/ 18422 w 20239"/>
                  <a:gd name="connsiteY1" fmla="*/ 86170 h 94449"/>
                  <a:gd name="connsiteX2" fmla="*/ 11676 w 20239"/>
                  <a:gd name="connsiteY2" fmla="*/ 91567 h 94449"/>
                  <a:gd name="connsiteX3" fmla="*/ 3580 w 20239"/>
                  <a:gd name="connsiteY3" fmla="*/ 86170 h 94449"/>
                  <a:gd name="connsiteX4" fmla="*/ 3580 w 20239"/>
                  <a:gd name="connsiteY4" fmla="*/ 9262 h 94449"/>
                  <a:gd name="connsiteX5" fmla="*/ 10326 w 20239"/>
                  <a:gd name="connsiteY5" fmla="*/ 3865 h 94449"/>
                  <a:gd name="connsiteX6" fmla="*/ 18422 w 20239"/>
                  <a:gd name="connsiteY6" fmla="*/ 8587 h 94449"/>
                  <a:gd name="connsiteX7" fmla="*/ 18422 w 20239"/>
                  <a:gd name="connsiteY7" fmla="*/ 47041 h 94449"/>
                  <a:gd name="connsiteX8" fmla="*/ 18422 w 20239"/>
                  <a:gd name="connsiteY8" fmla="*/ 4704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39" h="94449">
                    <a:moveTo>
                      <a:pt x="18422" y="47041"/>
                    </a:moveTo>
                    <a:cubicBezTo>
                      <a:pt x="18422" y="59859"/>
                      <a:pt x="18422" y="72677"/>
                      <a:pt x="18422" y="86170"/>
                    </a:cubicBezTo>
                    <a:cubicBezTo>
                      <a:pt x="18422" y="92242"/>
                      <a:pt x="15723" y="92242"/>
                      <a:pt x="11676" y="91567"/>
                    </a:cubicBezTo>
                    <a:cubicBezTo>
                      <a:pt x="8302" y="91567"/>
                      <a:pt x="3580" y="93591"/>
                      <a:pt x="3580" y="86170"/>
                    </a:cubicBezTo>
                    <a:cubicBezTo>
                      <a:pt x="3580" y="60534"/>
                      <a:pt x="3580" y="34898"/>
                      <a:pt x="3580" y="9262"/>
                    </a:cubicBezTo>
                    <a:cubicBezTo>
                      <a:pt x="3580" y="3190"/>
                      <a:pt x="6953" y="3865"/>
                      <a:pt x="10326" y="3865"/>
                    </a:cubicBezTo>
                    <a:cubicBezTo>
                      <a:pt x="13699" y="3865"/>
                      <a:pt x="18422" y="1841"/>
                      <a:pt x="18422" y="8587"/>
                    </a:cubicBezTo>
                    <a:cubicBezTo>
                      <a:pt x="17747" y="21405"/>
                      <a:pt x="17747" y="34223"/>
                      <a:pt x="18422" y="47041"/>
                    </a:cubicBezTo>
                    <a:cubicBezTo>
                      <a:pt x="17747" y="47041"/>
                      <a:pt x="18422" y="47041"/>
                      <a:pt x="18422" y="47041"/>
                    </a:cubicBezTo>
                    <a:close/>
                  </a:path>
                </a:pathLst>
              </a:custGeom>
              <a:solidFill>
                <a:srgbClr val="060606"/>
              </a:solidFill>
              <a:ln w="6739" cap="flat">
                <a:noFill/>
                <a:prstDash val="solid"/>
                <a:miter/>
              </a:ln>
            </p:spPr>
            <p:txBody>
              <a:bodyPr rtlCol="0" anchor="ctr"/>
              <a:lstStyle/>
              <a:p>
                <a:pPr algn="ctr"/>
                <a:endParaRPr lang="fr-FR"/>
              </a:p>
            </p:txBody>
          </p:sp>
          <p:sp>
            <p:nvSpPr>
              <p:cNvPr id="93" name="Forme libre : forme 92">
                <a:extLst>
                  <a:ext uri="{FF2B5EF4-FFF2-40B4-BE49-F238E27FC236}">
                    <a16:creationId xmlns:a16="http://schemas.microsoft.com/office/drawing/2014/main" id="{D5F58F02-DFA8-4901-A215-05B5FE768628}"/>
                  </a:ext>
                </a:extLst>
              </p:cNvPr>
              <p:cNvSpPr/>
              <p:nvPr/>
            </p:nvSpPr>
            <p:spPr>
              <a:xfrm>
                <a:off x="4407849" y="5459912"/>
                <a:ext cx="26223" cy="122375"/>
              </a:xfrm>
              <a:custGeom>
                <a:avLst/>
                <a:gdLst>
                  <a:gd name="connsiteX0" fmla="*/ 18422 w 20239"/>
                  <a:gd name="connsiteY0" fmla="*/ 48216 h 94449"/>
                  <a:gd name="connsiteX1" fmla="*/ 18422 w 20239"/>
                  <a:gd name="connsiteY1" fmla="*/ 85996 h 94449"/>
                  <a:gd name="connsiteX2" fmla="*/ 11675 w 20239"/>
                  <a:gd name="connsiteY2" fmla="*/ 91393 h 94449"/>
                  <a:gd name="connsiteX3" fmla="*/ 3580 w 20239"/>
                  <a:gd name="connsiteY3" fmla="*/ 85996 h 94449"/>
                  <a:gd name="connsiteX4" fmla="*/ 3580 w 20239"/>
                  <a:gd name="connsiteY4" fmla="*/ 9087 h 94449"/>
                  <a:gd name="connsiteX5" fmla="*/ 11675 w 20239"/>
                  <a:gd name="connsiteY5" fmla="*/ 3690 h 94449"/>
                  <a:gd name="connsiteX6" fmla="*/ 19096 w 20239"/>
                  <a:gd name="connsiteY6" fmla="*/ 9087 h 94449"/>
                  <a:gd name="connsiteX7" fmla="*/ 18422 w 20239"/>
                  <a:gd name="connsiteY7" fmla="*/ 48216 h 94449"/>
                  <a:gd name="connsiteX8" fmla="*/ 18422 w 20239"/>
                  <a:gd name="connsiteY8" fmla="*/ 4821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39" h="94449">
                    <a:moveTo>
                      <a:pt x="18422" y="48216"/>
                    </a:moveTo>
                    <a:cubicBezTo>
                      <a:pt x="18422" y="61034"/>
                      <a:pt x="17747" y="73852"/>
                      <a:pt x="18422" y="85996"/>
                    </a:cubicBezTo>
                    <a:cubicBezTo>
                      <a:pt x="18422" y="92067"/>
                      <a:pt x="15049" y="91393"/>
                      <a:pt x="11675" y="91393"/>
                    </a:cubicBezTo>
                    <a:cubicBezTo>
                      <a:pt x="8302" y="91393"/>
                      <a:pt x="3580" y="93417"/>
                      <a:pt x="3580" y="85996"/>
                    </a:cubicBezTo>
                    <a:cubicBezTo>
                      <a:pt x="3580" y="60359"/>
                      <a:pt x="3580" y="34723"/>
                      <a:pt x="3580" y="9087"/>
                    </a:cubicBezTo>
                    <a:cubicBezTo>
                      <a:pt x="3580" y="2341"/>
                      <a:pt x="7628" y="3690"/>
                      <a:pt x="11675" y="3690"/>
                    </a:cubicBezTo>
                    <a:cubicBezTo>
                      <a:pt x="15049" y="3690"/>
                      <a:pt x="19096" y="2341"/>
                      <a:pt x="19096" y="9087"/>
                    </a:cubicBezTo>
                    <a:cubicBezTo>
                      <a:pt x="17747" y="22580"/>
                      <a:pt x="18422" y="35398"/>
                      <a:pt x="18422" y="48216"/>
                    </a:cubicBezTo>
                    <a:cubicBezTo>
                      <a:pt x="18422" y="48216"/>
                      <a:pt x="18422" y="48216"/>
                      <a:pt x="18422" y="48216"/>
                    </a:cubicBezTo>
                    <a:close/>
                  </a:path>
                </a:pathLst>
              </a:custGeom>
              <a:solidFill>
                <a:srgbClr val="060606"/>
              </a:solidFill>
              <a:ln w="6739" cap="flat">
                <a:noFill/>
                <a:prstDash val="solid"/>
                <a:miter/>
              </a:ln>
            </p:spPr>
            <p:txBody>
              <a:bodyPr rtlCol="0" anchor="ctr"/>
              <a:lstStyle/>
              <a:p>
                <a:pPr algn="ctr"/>
                <a:endParaRPr lang="fr-FR"/>
              </a:p>
            </p:txBody>
          </p:sp>
          <p:sp>
            <p:nvSpPr>
              <p:cNvPr id="94" name="Forme libre : forme 93">
                <a:extLst>
                  <a:ext uri="{FF2B5EF4-FFF2-40B4-BE49-F238E27FC236}">
                    <a16:creationId xmlns:a16="http://schemas.microsoft.com/office/drawing/2014/main" id="{ED45F59C-5F2F-40CF-9EB3-E895935F52F1}"/>
                  </a:ext>
                </a:extLst>
              </p:cNvPr>
              <p:cNvSpPr/>
              <p:nvPr/>
            </p:nvSpPr>
            <p:spPr>
              <a:xfrm>
                <a:off x="3855393" y="5259008"/>
                <a:ext cx="26223" cy="43706"/>
              </a:xfrm>
              <a:custGeom>
                <a:avLst/>
                <a:gdLst>
                  <a:gd name="connsiteX0" fmla="*/ 18436 w 20239"/>
                  <a:gd name="connsiteY0" fmla="*/ 11676 h 33731"/>
                  <a:gd name="connsiteX1" fmla="*/ 8316 w 20239"/>
                  <a:gd name="connsiteY1" fmla="*/ 29891 h 33731"/>
                  <a:gd name="connsiteX2" fmla="*/ 4943 w 20239"/>
                  <a:gd name="connsiteY2" fmla="*/ 28541 h 33731"/>
                  <a:gd name="connsiteX3" fmla="*/ 3594 w 20239"/>
                  <a:gd name="connsiteY3" fmla="*/ 12350 h 33731"/>
                  <a:gd name="connsiteX4" fmla="*/ 11015 w 20239"/>
                  <a:gd name="connsiteY4" fmla="*/ 3580 h 33731"/>
                  <a:gd name="connsiteX5" fmla="*/ 18436 w 20239"/>
                  <a:gd name="connsiteY5" fmla="*/ 11676 h 3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39" h="33731">
                    <a:moveTo>
                      <a:pt x="18436" y="11676"/>
                    </a:moveTo>
                    <a:cubicBezTo>
                      <a:pt x="20460" y="20446"/>
                      <a:pt x="13039" y="24494"/>
                      <a:pt x="8316" y="29891"/>
                    </a:cubicBezTo>
                    <a:cubicBezTo>
                      <a:pt x="6967" y="31915"/>
                      <a:pt x="3594" y="30565"/>
                      <a:pt x="4943" y="28541"/>
                    </a:cubicBezTo>
                    <a:cubicBezTo>
                      <a:pt x="8991" y="22470"/>
                      <a:pt x="3594" y="17747"/>
                      <a:pt x="3594" y="12350"/>
                    </a:cubicBezTo>
                    <a:cubicBezTo>
                      <a:pt x="3594" y="6953"/>
                      <a:pt x="2919" y="3580"/>
                      <a:pt x="11015" y="3580"/>
                    </a:cubicBezTo>
                    <a:cubicBezTo>
                      <a:pt x="17761" y="3580"/>
                      <a:pt x="19785" y="6278"/>
                      <a:pt x="18436" y="11676"/>
                    </a:cubicBezTo>
                    <a:close/>
                  </a:path>
                </a:pathLst>
              </a:custGeom>
              <a:solidFill>
                <a:srgbClr val="0C0C0C"/>
              </a:solidFill>
              <a:ln w="6739" cap="flat">
                <a:noFill/>
                <a:prstDash val="solid"/>
                <a:miter/>
              </a:ln>
            </p:spPr>
            <p:txBody>
              <a:bodyPr rtlCol="0" anchor="ctr"/>
              <a:lstStyle/>
              <a:p>
                <a:pPr algn="ctr"/>
                <a:endParaRPr lang="fr-FR"/>
              </a:p>
            </p:txBody>
          </p:sp>
          <p:sp>
            <p:nvSpPr>
              <p:cNvPr id="95" name="Forme libre : forme 94">
                <a:extLst>
                  <a:ext uri="{FF2B5EF4-FFF2-40B4-BE49-F238E27FC236}">
                    <a16:creationId xmlns:a16="http://schemas.microsoft.com/office/drawing/2014/main" id="{6A4C3742-DD7A-4AAE-B0A7-C8728B36DB6E}"/>
                  </a:ext>
                </a:extLst>
              </p:cNvPr>
              <p:cNvSpPr/>
              <p:nvPr/>
            </p:nvSpPr>
            <p:spPr>
              <a:xfrm>
                <a:off x="1540655" y="5465026"/>
                <a:ext cx="26223" cy="43706"/>
              </a:xfrm>
              <a:custGeom>
                <a:avLst/>
                <a:gdLst>
                  <a:gd name="connsiteX0" fmla="*/ 19181 w 20239"/>
                  <a:gd name="connsiteY0" fmla="*/ 12561 h 33731"/>
                  <a:gd name="connsiteX1" fmla="*/ 8387 w 20239"/>
                  <a:gd name="connsiteY1" fmla="*/ 30101 h 33731"/>
                  <a:gd name="connsiteX2" fmla="*/ 5013 w 20239"/>
                  <a:gd name="connsiteY2" fmla="*/ 28752 h 33731"/>
                  <a:gd name="connsiteX3" fmla="*/ 3664 w 20239"/>
                  <a:gd name="connsiteY3" fmla="*/ 12561 h 33731"/>
                  <a:gd name="connsiteX4" fmla="*/ 10411 w 20239"/>
                  <a:gd name="connsiteY4" fmla="*/ 3790 h 33731"/>
                  <a:gd name="connsiteX5" fmla="*/ 19181 w 20239"/>
                  <a:gd name="connsiteY5" fmla="*/ 12561 h 3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39" h="33731">
                    <a:moveTo>
                      <a:pt x="19181" y="12561"/>
                    </a:moveTo>
                    <a:cubicBezTo>
                      <a:pt x="20530" y="21331"/>
                      <a:pt x="13109" y="24704"/>
                      <a:pt x="8387" y="30101"/>
                    </a:cubicBezTo>
                    <a:cubicBezTo>
                      <a:pt x="7037" y="31450"/>
                      <a:pt x="4339" y="30101"/>
                      <a:pt x="5013" y="28752"/>
                    </a:cubicBezTo>
                    <a:cubicBezTo>
                      <a:pt x="9736" y="22680"/>
                      <a:pt x="3664" y="17958"/>
                      <a:pt x="3664" y="12561"/>
                    </a:cubicBezTo>
                    <a:cubicBezTo>
                      <a:pt x="3664" y="7838"/>
                      <a:pt x="2315" y="2441"/>
                      <a:pt x="10411" y="3790"/>
                    </a:cubicBezTo>
                    <a:cubicBezTo>
                      <a:pt x="19181" y="3790"/>
                      <a:pt x="19181" y="3116"/>
                      <a:pt x="19181" y="12561"/>
                    </a:cubicBezTo>
                    <a:close/>
                  </a:path>
                </a:pathLst>
              </a:custGeom>
              <a:solidFill>
                <a:srgbClr val="0C0C0C"/>
              </a:solidFill>
              <a:ln w="6739" cap="flat">
                <a:noFill/>
                <a:prstDash val="solid"/>
                <a:miter/>
              </a:ln>
            </p:spPr>
            <p:txBody>
              <a:bodyPr rtlCol="0" anchor="ctr"/>
              <a:lstStyle/>
              <a:p>
                <a:pPr algn="ctr"/>
                <a:endParaRPr lang="fr-FR"/>
              </a:p>
            </p:txBody>
          </p:sp>
        </p:grpSp>
        <p:grpSp>
          <p:nvGrpSpPr>
            <p:cNvPr id="21" name="Groupe 20">
              <a:extLst>
                <a:ext uri="{FF2B5EF4-FFF2-40B4-BE49-F238E27FC236}">
                  <a16:creationId xmlns:a16="http://schemas.microsoft.com/office/drawing/2014/main" id="{1CA6DBC1-0109-4FA5-9651-430F2558032E}"/>
                </a:ext>
              </a:extLst>
            </p:cNvPr>
            <p:cNvGrpSpPr/>
            <p:nvPr/>
          </p:nvGrpSpPr>
          <p:grpSpPr>
            <a:xfrm>
              <a:off x="2011910" y="4320880"/>
              <a:ext cx="2377584" cy="1076103"/>
              <a:chOff x="2011910" y="4320880"/>
              <a:chExt cx="2377584" cy="1076103"/>
            </a:xfrm>
          </p:grpSpPr>
          <p:sp>
            <p:nvSpPr>
              <p:cNvPr id="22" name="Forme libre : forme 6">
                <a:extLst>
                  <a:ext uri="{FF2B5EF4-FFF2-40B4-BE49-F238E27FC236}">
                    <a16:creationId xmlns:a16="http://schemas.microsoft.com/office/drawing/2014/main" id="{3D90C9AD-3222-4B83-BE48-2EA8377D47F2}"/>
                  </a:ext>
                </a:extLst>
              </p:cNvPr>
              <p:cNvSpPr/>
              <p:nvPr/>
            </p:nvSpPr>
            <p:spPr>
              <a:xfrm>
                <a:off x="2011910" y="4527378"/>
                <a:ext cx="437056" cy="568173"/>
              </a:xfrm>
              <a:custGeom>
                <a:avLst/>
                <a:gdLst>
                  <a:gd name="connsiteX0" fmla="*/ 97354 w 337318"/>
                  <a:gd name="connsiteY0" fmla="*/ 4929 h 438513"/>
                  <a:gd name="connsiteX1" fmla="*/ 195177 w 337318"/>
                  <a:gd name="connsiteY1" fmla="*/ 6278 h 438513"/>
                  <a:gd name="connsiteX2" fmla="*/ 245774 w 337318"/>
                  <a:gd name="connsiteY2" fmla="*/ 19097 h 438513"/>
                  <a:gd name="connsiteX3" fmla="*/ 305817 w 337318"/>
                  <a:gd name="connsiteY3" fmla="*/ 88584 h 438513"/>
                  <a:gd name="connsiteX4" fmla="*/ 284903 w 337318"/>
                  <a:gd name="connsiteY4" fmla="*/ 218114 h 438513"/>
                  <a:gd name="connsiteX5" fmla="*/ 245774 w 337318"/>
                  <a:gd name="connsiteY5" fmla="*/ 253870 h 438513"/>
                  <a:gd name="connsiteX6" fmla="*/ 243076 w 337318"/>
                  <a:gd name="connsiteY6" fmla="*/ 265339 h 438513"/>
                  <a:gd name="connsiteX7" fmla="*/ 334152 w 337318"/>
                  <a:gd name="connsiteY7" fmla="*/ 431299 h 438513"/>
                  <a:gd name="connsiteX8" fmla="*/ 328755 w 337318"/>
                  <a:gd name="connsiteY8" fmla="*/ 440744 h 438513"/>
                  <a:gd name="connsiteX9" fmla="*/ 263989 w 337318"/>
                  <a:gd name="connsiteY9" fmla="*/ 441419 h 438513"/>
                  <a:gd name="connsiteX10" fmla="*/ 251171 w 337318"/>
                  <a:gd name="connsiteY10" fmla="*/ 433998 h 438513"/>
                  <a:gd name="connsiteX11" fmla="*/ 166842 w 337318"/>
                  <a:gd name="connsiteY11" fmla="*/ 285578 h 438513"/>
                  <a:gd name="connsiteX12" fmla="*/ 156722 w 337318"/>
                  <a:gd name="connsiteY12" fmla="*/ 279506 h 438513"/>
                  <a:gd name="connsiteX13" fmla="*/ 93307 w 337318"/>
                  <a:gd name="connsiteY13" fmla="*/ 279506 h 438513"/>
                  <a:gd name="connsiteX14" fmla="*/ 84536 w 337318"/>
                  <a:gd name="connsiteY14" fmla="*/ 287602 h 438513"/>
                  <a:gd name="connsiteX15" fmla="*/ 85211 w 337318"/>
                  <a:gd name="connsiteY15" fmla="*/ 430625 h 438513"/>
                  <a:gd name="connsiteX16" fmla="*/ 74417 w 337318"/>
                  <a:gd name="connsiteY16" fmla="*/ 441419 h 438513"/>
                  <a:gd name="connsiteX17" fmla="*/ 12350 w 337318"/>
                  <a:gd name="connsiteY17" fmla="*/ 441419 h 438513"/>
                  <a:gd name="connsiteX18" fmla="*/ 5604 w 337318"/>
                  <a:gd name="connsiteY18" fmla="*/ 434673 h 438513"/>
                  <a:gd name="connsiteX19" fmla="*/ 3580 w 337318"/>
                  <a:gd name="connsiteY19" fmla="*/ 11001 h 438513"/>
                  <a:gd name="connsiteX20" fmla="*/ 11676 w 337318"/>
                  <a:gd name="connsiteY20" fmla="*/ 3580 h 438513"/>
                  <a:gd name="connsiteX21" fmla="*/ 97354 w 337318"/>
                  <a:gd name="connsiteY21" fmla="*/ 4929 h 438513"/>
                  <a:gd name="connsiteX22" fmla="*/ 85211 w 337318"/>
                  <a:gd name="connsiteY22" fmla="*/ 136483 h 438513"/>
                  <a:gd name="connsiteX23" fmla="*/ 85885 w 337318"/>
                  <a:gd name="connsiteY23" fmla="*/ 136483 h 438513"/>
                  <a:gd name="connsiteX24" fmla="*/ 85885 w 337318"/>
                  <a:gd name="connsiteY24" fmla="*/ 197201 h 438513"/>
                  <a:gd name="connsiteX25" fmla="*/ 91283 w 337318"/>
                  <a:gd name="connsiteY25" fmla="*/ 203947 h 438513"/>
                  <a:gd name="connsiteX26" fmla="*/ 169540 w 337318"/>
                  <a:gd name="connsiteY26" fmla="*/ 202598 h 438513"/>
                  <a:gd name="connsiteX27" fmla="*/ 229583 w 337318"/>
                  <a:gd name="connsiteY27" fmla="*/ 139182 h 438513"/>
                  <a:gd name="connsiteX28" fmla="*/ 212043 w 337318"/>
                  <a:gd name="connsiteY28" fmla="*/ 87909 h 438513"/>
                  <a:gd name="connsiteX29" fmla="*/ 172914 w 337318"/>
                  <a:gd name="connsiteY29" fmla="*/ 72393 h 438513"/>
                  <a:gd name="connsiteX30" fmla="*/ 90608 w 337318"/>
                  <a:gd name="connsiteY30" fmla="*/ 71044 h 438513"/>
                  <a:gd name="connsiteX31" fmla="*/ 85211 w 337318"/>
                  <a:gd name="connsiteY31" fmla="*/ 77115 h 438513"/>
                  <a:gd name="connsiteX32" fmla="*/ 85211 w 337318"/>
                  <a:gd name="connsiteY32" fmla="*/ 136483 h 4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7318" h="438513">
                    <a:moveTo>
                      <a:pt x="97354" y="4929"/>
                    </a:moveTo>
                    <a:cubicBezTo>
                      <a:pt x="129737" y="5604"/>
                      <a:pt x="162794" y="2905"/>
                      <a:pt x="195177" y="6278"/>
                    </a:cubicBezTo>
                    <a:cubicBezTo>
                      <a:pt x="212717" y="8302"/>
                      <a:pt x="229583" y="12350"/>
                      <a:pt x="245774" y="19097"/>
                    </a:cubicBezTo>
                    <a:cubicBezTo>
                      <a:pt x="276808" y="32589"/>
                      <a:pt x="297721" y="55527"/>
                      <a:pt x="305817" y="88584"/>
                    </a:cubicBezTo>
                    <a:cubicBezTo>
                      <a:pt x="317286" y="134459"/>
                      <a:pt x="313913" y="178311"/>
                      <a:pt x="284903" y="218114"/>
                    </a:cubicBezTo>
                    <a:cubicBezTo>
                      <a:pt x="274109" y="232956"/>
                      <a:pt x="260616" y="244425"/>
                      <a:pt x="245774" y="253870"/>
                    </a:cubicBezTo>
                    <a:cubicBezTo>
                      <a:pt x="240377" y="257243"/>
                      <a:pt x="239703" y="259267"/>
                      <a:pt x="243076" y="265339"/>
                    </a:cubicBezTo>
                    <a:cubicBezTo>
                      <a:pt x="273434" y="320659"/>
                      <a:pt x="303793" y="375979"/>
                      <a:pt x="334152" y="431299"/>
                    </a:cubicBezTo>
                    <a:cubicBezTo>
                      <a:pt x="338874" y="440744"/>
                      <a:pt x="338874" y="440744"/>
                      <a:pt x="328755" y="440744"/>
                    </a:cubicBezTo>
                    <a:cubicBezTo>
                      <a:pt x="307166" y="440744"/>
                      <a:pt x="285578" y="440744"/>
                      <a:pt x="263989" y="441419"/>
                    </a:cubicBezTo>
                    <a:cubicBezTo>
                      <a:pt x="257918" y="441419"/>
                      <a:pt x="254545" y="440070"/>
                      <a:pt x="251171" y="433998"/>
                    </a:cubicBezTo>
                    <a:cubicBezTo>
                      <a:pt x="223511" y="384075"/>
                      <a:pt x="195177" y="334826"/>
                      <a:pt x="166842" y="285578"/>
                    </a:cubicBezTo>
                    <a:cubicBezTo>
                      <a:pt x="164143" y="281530"/>
                      <a:pt x="162119" y="279506"/>
                      <a:pt x="156722" y="279506"/>
                    </a:cubicBezTo>
                    <a:cubicBezTo>
                      <a:pt x="135809" y="280181"/>
                      <a:pt x="114895" y="280181"/>
                      <a:pt x="93307" y="279506"/>
                    </a:cubicBezTo>
                    <a:cubicBezTo>
                      <a:pt x="86560" y="279506"/>
                      <a:pt x="84536" y="280856"/>
                      <a:pt x="84536" y="287602"/>
                    </a:cubicBezTo>
                    <a:cubicBezTo>
                      <a:pt x="85211" y="335501"/>
                      <a:pt x="85211" y="383400"/>
                      <a:pt x="85211" y="430625"/>
                    </a:cubicBezTo>
                    <a:cubicBezTo>
                      <a:pt x="85211" y="441419"/>
                      <a:pt x="85211" y="441419"/>
                      <a:pt x="74417" y="441419"/>
                    </a:cubicBezTo>
                    <a:cubicBezTo>
                      <a:pt x="53503" y="441419"/>
                      <a:pt x="32589" y="441419"/>
                      <a:pt x="12350" y="441419"/>
                    </a:cubicBezTo>
                    <a:cubicBezTo>
                      <a:pt x="6953" y="441419"/>
                      <a:pt x="5604" y="440070"/>
                      <a:pt x="5604" y="434673"/>
                    </a:cubicBezTo>
                    <a:cubicBezTo>
                      <a:pt x="4929" y="293674"/>
                      <a:pt x="4255" y="152675"/>
                      <a:pt x="3580" y="11001"/>
                    </a:cubicBezTo>
                    <a:cubicBezTo>
                      <a:pt x="3580" y="4929"/>
                      <a:pt x="5604" y="3580"/>
                      <a:pt x="11676" y="3580"/>
                    </a:cubicBezTo>
                    <a:cubicBezTo>
                      <a:pt x="40685" y="4929"/>
                      <a:pt x="69020" y="4929"/>
                      <a:pt x="97354" y="4929"/>
                    </a:cubicBezTo>
                    <a:close/>
                    <a:moveTo>
                      <a:pt x="85211" y="136483"/>
                    </a:moveTo>
                    <a:cubicBezTo>
                      <a:pt x="85211" y="136483"/>
                      <a:pt x="85885" y="136483"/>
                      <a:pt x="85885" y="136483"/>
                    </a:cubicBezTo>
                    <a:cubicBezTo>
                      <a:pt x="85885" y="156722"/>
                      <a:pt x="85885" y="176962"/>
                      <a:pt x="85885" y="197201"/>
                    </a:cubicBezTo>
                    <a:cubicBezTo>
                      <a:pt x="85885" y="201248"/>
                      <a:pt x="85885" y="203947"/>
                      <a:pt x="91283" y="203947"/>
                    </a:cubicBezTo>
                    <a:cubicBezTo>
                      <a:pt x="117593" y="203272"/>
                      <a:pt x="143904" y="205296"/>
                      <a:pt x="169540" y="202598"/>
                    </a:cubicBezTo>
                    <a:cubicBezTo>
                      <a:pt x="207995" y="198550"/>
                      <a:pt x="228234" y="177636"/>
                      <a:pt x="229583" y="139182"/>
                    </a:cubicBezTo>
                    <a:cubicBezTo>
                      <a:pt x="230258" y="120292"/>
                      <a:pt x="226884" y="102077"/>
                      <a:pt x="212043" y="87909"/>
                    </a:cubicBezTo>
                    <a:cubicBezTo>
                      <a:pt x="201248" y="77790"/>
                      <a:pt x="187081" y="74417"/>
                      <a:pt x="172914" y="72393"/>
                    </a:cubicBezTo>
                    <a:cubicBezTo>
                      <a:pt x="145254" y="69020"/>
                      <a:pt x="118268" y="71718"/>
                      <a:pt x="90608" y="71044"/>
                    </a:cubicBezTo>
                    <a:cubicBezTo>
                      <a:pt x="85211" y="71044"/>
                      <a:pt x="85211" y="73067"/>
                      <a:pt x="85211" y="77115"/>
                    </a:cubicBezTo>
                    <a:cubicBezTo>
                      <a:pt x="85211" y="97354"/>
                      <a:pt x="85211" y="116919"/>
                      <a:pt x="85211" y="136483"/>
                    </a:cubicBezTo>
                    <a:close/>
                  </a:path>
                </a:pathLst>
              </a:custGeom>
              <a:solidFill>
                <a:schemeClr val="accent3"/>
              </a:solidFill>
              <a:ln w="6739" cap="flat">
                <a:noFill/>
                <a:prstDash val="solid"/>
                <a:miter/>
              </a:ln>
            </p:spPr>
            <p:txBody>
              <a:bodyPr rtlCol="0" anchor="ctr"/>
              <a:lstStyle/>
              <a:p>
                <a:pPr algn="ctr"/>
                <a:endParaRPr lang="fr-FR"/>
              </a:p>
            </p:txBody>
          </p:sp>
          <p:sp>
            <p:nvSpPr>
              <p:cNvPr id="23" name="Forme libre : forme 14">
                <a:extLst>
                  <a:ext uri="{FF2B5EF4-FFF2-40B4-BE49-F238E27FC236}">
                    <a16:creationId xmlns:a16="http://schemas.microsoft.com/office/drawing/2014/main" id="{C30A42E2-49F4-40BA-98A1-EBCEB73DE6C2}"/>
                  </a:ext>
                </a:extLst>
              </p:cNvPr>
              <p:cNvSpPr/>
              <p:nvPr/>
            </p:nvSpPr>
            <p:spPr>
              <a:xfrm>
                <a:off x="2521517" y="4523881"/>
                <a:ext cx="375868" cy="576914"/>
              </a:xfrm>
              <a:custGeom>
                <a:avLst/>
                <a:gdLst>
                  <a:gd name="connsiteX0" fmla="*/ 3580 w 290093"/>
                  <a:gd name="connsiteY0" fmla="*/ 224186 h 445260"/>
                  <a:gd name="connsiteX1" fmla="*/ 3580 w 290093"/>
                  <a:gd name="connsiteY1" fmla="*/ 14374 h 445260"/>
                  <a:gd name="connsiteX2" fmla="*/ 12350 w 290093"/>
                  <a:gd name="connsiteY2" fmla="*/ 4929 h 445260"/>
                  <a:gd name="connsiteX3" fmla="*/ 272085 w 290093"/>
                  <a:gd name="connsiteY3" fmla="*/ 3580 h 445260"/>
                  <a:gd name="connsiteX4" fmla="*/ 281530 w 290093"/>
                  <a:gd name="connsiteY4" fmla="*/ 13025 h 445260"/>
                  <a:gd name="connsiteX5" fmla="*/ 281530 w 290093"/>
                  <a:gd name="connsiteY5" fmla="*/ 73067 h 445260"/>
                  <a:gd name="connsiteX6" fmla="*/ 274109 w 290093"/>
                  <a:gd name="connsiteY6" fmla="*/ 80488 h 445260"/>
                  <a:gd name="connsiteX7" fmla="*/ 93307 w 290093"/>
                  <a:gd name="connsiteY7" fmla="*/ 81163 h 445260"/>
                  <a:gd name="connsiteX8" fmla="*/ 83862 w 290093"/>
                  <a:gd name="connsiteY8" fmla="*/ 90608 h 445260"/>
                  <a:gd name="connsiteX9" fmla="*/ 84536 w 290093"/>
                  <a:gd name="connsiteY9" fmla="*/ 168191 h 445260"/>
                  <a:gd name="connsiteX10" fmla="*/ 93307 w 290093"/>
                  <a:gd name="connsiteY10" fmla="*/ 176961 h 445260"/>
                  <a:gd name="connsiteX11" fmla="*/ 230932 w 290093"/>
                  <a:gd name="connsiteY11" fmla="*/ 175612 h 445260"/>
                  <a:gd name="connsiteX12" fmla="*/ 239703 w 290093"/>
                  <a:gd name="connsiteY12" fmla="*/ 183708 h 445260"/>
                  <a:gd name="connsiteX13" fmla="*/ 240377 w 290093"/>
                  <a:gd name="connsiteY13" fmla="*/ 243751 h 445260"/>
                  <a:gd name="connsiteX14" fmla="*/ 231607 w 290093"/>
                  <a:gd name="connsiteY14" fmla="*/ 252521 h 445260"/>
                  <a:gd name="connsiteX15" fmla="*/ 94656 w 290093"/>
                  <a:gd name="connsiteY15" fmla="*/ 252521 h 445260"/>
                  <a:gd name="connsiteX16" fmla="*/ 84536 w 290093"/>
                  <a:gd name="connsiteY16" fmla="*/ 261966 h 445260"/>
                  <a:gd name="connsiteX17" fmla="*/ 84536 w 290093"/>
                  <a:gd name="connsiteY17" fmla="*/ 357764 h 445260"/>
                  <a:gd name="connsiteX18" fmla="*/ 93307 w 290093"/>
                  <a:gd name="connsiteY18" fmla="*/ 365860 h 445260"/>
                  <a:gd name="connsiteX19" fmla="*/ 279506 w 290093"/>
                  <a:gd name="connsiteY19" fmla="*/ 364510 h 445260"/>
                  <a:gd name="connsiteX20" fmla="*/ 288951 w 290093"/>
                  <a:gd name="connsiteY20" fmla="*/ 373955 h 445260"/>
                  <a:gd name="connsiteX21" fmla="*/ 288951 w 290093"/>
                  <a:gd name="connsiteY21" fmla="*/ 433998 h 445260"/>
                  <a:gd name="connsiteX22" fmla="*/ 282205 w 290093"/>
                  <a:gd name="connsiteY22" fmla="*/ 441419 h 445260"/>
                  <a:gd name="connsiteX23" fmla="*/ 12350 w 290093"/>
                  <a:gd name="connsiteY23" fmla="*/ 442768 h 445260"/>
                  <a:gd name="connsiteX24" fmla="*/ 4929 w 290093"/>
                  <a:gd name="connsiteY24" fmla="*/ 433998 h 445260"/>
                  <a:gd name="connsiteX25" fmla="*/ 4929 w 290093"/>
                  <a:gd name="connsiteY25" fmla="*/ 223511 h 445260"/>
                  <a:gd name="connsiteX26" fmla="*/ 3580 w 290093"/>
                  <a:gd name="connsiteY26" fmla="*/ 224186 h 44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0093" h="445260">
                    <a:moveTo>
                      <a:pt x="3580" y="224186"/>
                    </a:moveTo>
                    <a:cubicBezTo>
                      <a:pt x="3580" y="154024"/>
                      <a:pt x="3580" y="84536"/>
                      <a:pt x="3580" y="14374"/>
                    </a:cubicBezTo>
                    <a:cubicBezTo>
                      <a:pt x="3580" y="7628"/>
                      <a:pt x="4929" y="4929"/>
                      <a:pt x="12350" y="4929"/>
                    </a:cubicBezTo>
                    <a:cubicBezTo>
                      <a:pt x="98704" y="4929"/>
                      <a:pt x="185732" y="4255"/>
                      <a:pt x="272085" y="3580"/>
                    </a:cubicBezTo>
                    <a:cubicBezTo>
                      <a:pt x="279506" y="3580"/>
                      <a:pt x="281530" y="4929"/>
                      <a:pt x="281530" y="13025"/>
                    </a:cubicBezTo>
                    <a:cubicBezTo>
                      <a:pt x="280855" y="33264"/>
                      <a:pt x="281530" y="52828"/>
                      <a:pt x="281530" y="73067"/>
                    </a:cubicBezTo>
                    <a:cubicBezTo>
                      <a:pt x="281530" y="79139"/>
                      <a:pt x="279506" y="80488"/>
                      <a:pt x="274109" y="80488"/>
                    </a:cubicBezTo>
                    <a:cubicBezTo>
                      <a:pt x="214066" y="80488"/>
                      <a:pt x="154024" y="81163"/>
                      <a:pt x="93307" y="81163"/>
                    </a:cubicBezTo>
                    <a:cubicBezTo>
                      <a:pt x="85885" y="81163"/>
                      <a:pt x="83862" y="83187"/>
                      <a:pt x="83862" y="90608"/>
                    </a:cubicBezTo>
                    <a:cubicBezTo>
                      <a:pt x="84536" y="116244"/>
                      <a:pt x="84536" y="142555"/>
                      <a:pt x="84536" y="168191"/>
                    </a:cubicBezTo>
                    <a:cubicBezTo>
                      <a:pt x="84536" y="174938"/>
                      <a:pt x="86560" y="176961"/>
                      <a:pt x="93307" y="176961"/>
                    </a:cubicBezTo>
                    <a:cubicBezTo>
                      <a:pt x="139182" y="176287"/>
                      <a:pt x="185057" y="176287"/>
                      <a:pt x="230932" y="175612"/>
                    </a:cubicBezTo>
                    <a:cubicBezTo>
                      <a:pt x="237679" y="175612"/>
                      <a:pt x="239703" y="176961"/>
                      <a:pt x="239703" y="183708"/>
                    </a:cubicBezTo>
                    <a:cubicBezTo>
                      <a:pt x="239703" y="203947"/>
                      <a:pt x="239703" y="223511"/>
                      <a:pt x="240377" y="243751"/>
                    </a:cubicBezTo>
                    <a:cubicBezTo>
                      <a:pt x="240377" y="250497"/>
                      <a:pt x="239028" y="252521"/>
                      <a:pt x="231607" y="252521"/>
                    </a:cubicBezTo>
                    <a:cubicBezTo>
                      <a:pt x="185732" y="252521"/>
                      <a:pt x="140531" y="253195"/>
                      <a:pt x="94656" y="252521"/>
                    </a:cubicBezTo>
                    <a:cubicBezTo>
                      <a:pt x="87235" y="252521"/>
                      <a:pt x="84536" y="253870"/>
                      <a:pt x="84536" y="261966"/>
                    </a:cubicBezTo>
                    <a:cubicBezTo>
                      <a:pt x="85211" y="293674"/>
                      <a:pt x="85211" y="325382"/>
                      <a:pt x="84536" y="357764"/>
                    </a:cubicBezTo>
                    <a:cubicBezTo>
                      <a:pt x="84536" y="364510"/>
                      <a:pt x="86560" y="366534"/>
                      <a:pt x="93307" y="365860"/>
                    </a:cubicBezTo>
                    <a:cubicBezTo>
                      <a:pt x="155373" y="365185"/>
                      <a:pt x="217440" y="365185"/>
                      <a:pt x="279506" y="364510"/>
                    </a:cubicBezTo>
                    <a:cubicBezTo>
                      <a:pt x="286927" y="364510"/>
                      <a:pt x="288951" y="366534"/>
                      <a:pt x="288951" y="373955"/>
                    </a:cubicBezTo>
                    <a:cubicBezTo>
                      <a:pt x="288276" y="394194"/>
                      <a:pt x="288951" y="413759"/>
                      <a:pt x="288951" y="433998"/>
                    </a:cubicBezTo>
                    <a:cubicBezTo>
                      <a:pt x="288951" y="439395"/>
                      <a:pt x="287602" y="441419"/>
                      <a:pt x="282205" y="441419"/>
                    </a:cubicBezTo>
                    <a:cubicBezTo>
                      <a:pt x="192478" y="441419"/>
                      <a:pt x="102751" y="442094"/>
                      <a:pt x="12350" y="442768"/>
                    </a:cubicBezTo>
                    <a:cubicBezTo>
                      <a:pt x="5604" y="442768"/>
                      <a:pt x="4929" y="440070"/>
                      <a:pt x="4929" y="433998"/>
                    </a:cubicBezTo>
                    <a:cubicBezTo>
                      <a:pt x="4929" y="363836"/>
                      <a:pt x="4929" y="293674"/>
                      <a:pt x="4929" y="223511"/>
                    </a:cubicBezTo>
                    <a:cubicBezTo>
                      <a:pt x="4255" y="224186"/>
                      <a:pt x="3580" y="224186"/>
                      <a:pt x="3580" y="224186"/>
                    </a:cubicBezTo>
                    <a:close/>
                  </a:path>
                </a:pathLst>
              </a:custGeom>
              <a:solidFill>
                <a:schemeClr val="accent3"/>
              </a:solidFill>
              <a:ln w="6739" cap="flat">
                <a:noFill/>
                <a:prstDash val="solid"/>
                <a:miter/>
              </a:ln>
            </p:spPr>
            <p:txBody>
              <a:bodyPr rtlCol="0" anchor="ctr"/>
              <a:lstStyle/>
              <a:p>
                <a:pPr algn="ctr"/>
                <a:endParaRPr lang="fr-FR"/>
              </a:p>
            </p:txBody>
          </p:sp>
          <p:sp>
            <p:nvSpPr>
              <p:cNvPr id="24" name="Forme libre : forme 17">
                <a:extLst>
                  <a:ext uri="{FF2B5EF4-FFF2-40B4-BE49-F238E27FC236}">
                    <a16:creationId xmlns:a16="http://schemas.microsoft.com/office/drawing/2014/main" id="{FA8BE683-D542-46DA-A1E4-F4CB8374058A}"/>
                  </a:ext>
                </a:extLst>
              </p:cNvPr>
              <p:cNvSpPr/>
              <p:nvPr/>
            </p:nvSpPr>
            <p:spPr>
              <a:xfrm>
                <a:off x="2625536" y="4320880"/>
                <a:ext cx="174822" cy="157341"/>
              </a:xfrm>
              <a:custGeom>
                <a:avLst/>
                <a:gdLst>
                  <a:gd name="connsiteX0" fmla="*/ 133785 w 134927"/>
                  <a:gd name="connsiteY0" fmla="*/ 39495 h 121434"/>
                  <a:gd name="connsiteX1" fmla="*/ 133785 w 134927"/>
                  <a:gd name="connsiteY1" fmla="*/ 70528 h 121434"/>
                  <a:gd name="connsiteX2" fmla="*/ 127713 w 134927"/>
                  <a:gd name="connsiteY2" fmla="*/ 79298 h 121434"/>
                  <a:gd name="connsiteX3" fmla="*/ 11001 w 134927"/>
                  <a:gd name="connsiteY3" fmla="*/ 118427 h 121434"/>
                  <a:gd name="connsiteX4" fmla="*/ 3580 w 134927"/>
                  <a:gd name="connsiteY4" fmla="*/ 113705 h 121434"/>
                  <a:gd name="connsiteX5" fmla="*/ 3580 w 134927"/>
                  <a:gd name="connsiteY5" fmla="*/ 72552 h 121434"/>
                  <a:gd name="connsiteX6" fmla="*/ 8977 w 134927"/>
                  <a:gd name="connsiteY6" fmla="*/ 63782 h 121434"/>
                  <a:gd name="connsiteX7" fmla="*/ 127038 w 134927"/>
                  <a:gd name="connsiteY7" fmla="*/ 5088 h 121434"/>
                  <a:gd name="connsiteX8" fmla="*/ 133785 w 134927"/>
                  <a:gd name="connsiteY8" fmla="*/ 9136 h 121434"/>
                  <a:gd name="connsiteX9" fmla="*/ 133785 w 134927"/>
                  <a:gd name="connsiteY9" fmla="*/ 39495 h 121434"/>
                  <a:gd name="connsiteX10" fmla="*/ 133785 w 134927"/>
                  <a:gd name="connsiteY10" fmla="*/ 39495 h 12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927" h="121434">
                    <a:moveTo>
                      <a:pt x="133785" y="39495"/>
                    </a:moveTo>
                    <a:cubicBezTo>
                      <a:pt x="133785" y="49614"/>
                      <a:pt x="133785" y="59734"/>
                      <a:pt x="133785" y="70528"/>
                    </a:cubicBezTo>
                    <a:cubicBezTo>
                      <a:pt x="133785" y="75251"/>
                      <a:pt x="132435" y="77275"/>
                      <a:pt x="127713" y="79298"/>
                    </a:cubicBezTo>
                    <a:cubicBezTo>
                      <a:pt x="88584" y="92117"/>
                      <a:pt x="50130" y="104935"/>
                      <a:pt x="11001" y="118427"/>
                    </a:cubicBezTo>
                    <a:cubicBezTo>
                      <a:pt x="5604" y="120451"/>
                      <a:pt x="3580" y="119777"/>
                      <a:pt x="3580" y="113705"/>
                    </a:cubicBezTo>
                    <a:cubicBezTo>
                      <a:pt x="4255" y="100212"/>
                      <a:pt x="3580" y="86045"/>
                      <a:pt x="3580" y="72552"/>
                    </a:cubicBezTo>
                    <a:cubicBezTo>
                      <a:pt x="3580" y="67830"/>
                      <a:pt x="4929" y="65806"/>
                      <a:pt x="8977" y="63782"/>
                    </a:cubicBezTo>
                    <a:cubicBezTo>
                      <a:pt x="48106" y="44217"/>
                      <a:pt x="87909" y="24653"/>
                      <a:pt x="127038" y="5088"/>
                    </a:cubicBezTo>
                    <a:cubicBezTo>
                      <a:pt x="131761" y="2390"/>
                      <a:pt x="133785" y="3065"/>
                      <a:pt x="133785" y="9136"/>
                    </a:cubicBezTo>
                    <a:cubicBezTo>
                      <a:pt x="133785" y="17907"/>
                      <a:pt x="133785" y="28701"/>
                      <a:pt x="133785" y="39495"/>
                    </a:cubicBezTo>
                    <a:cubicBezTo>
                      <a:pt x="133785" y="39495"/>
                      <a:pt x="133785" y="39495"/>
                      <a:pt x="133785" y="39495"/>
                    </a:cubicBezTo>
                    <a:close/>
                  </a:path>
                </a:pathLst>
              </a:custGeom>
              <a:solidFill>
                <a:schemeClr val="accent3"/>
              </a:solidFill>
              <a:ln w="6739" cap="flat">
                <a:noFill/>
                <a:prstDash val="solid"/>
                <a:miter/>
              </a:ln>
            </p:spPr>
            <p:txBody>
              <a:bodyPr rtlCol="0" anchor="ctr"/>
              <a:lstStyle/>
              <a:p>
                <a:pPr algn="ctr"/>
                <a:endParaRPr lang="fr-FR"/>
              </a:p>
            </p:txBody>
          </p:sp>
          <p:sp>
            <p:nvSpPr>
              <p:cNvPr id="25" name="Forme libre : forme 29">
                <a:extLst>
                  <a:ext uri="{FF2B5EF4-FFF2-40B4-BE49-F238E27FC236}">
                    <a16:creationId xmlns:a16="http://schemas.microsoft.com/office/drawing/2014/main" id="{B0E13884-5EC8-4560-8963-C7023CA48D2E}"/>
                  </a:ext>
                </a:extLst>
              </p:cNvPr>
              <p:cNvSpPr/>
              <p:nvPr/>
            </p:nvSpPr>
            <p:spPr>
              <a:xfrm>
                <a:off x="4193649" y="5267531"/>
                <a:ext cx="104893" cy="122375"/>
              </a:xfrm>
              <a:custGeom>
                <a:avLst/>
                <a:gdLst>
                  <a:gd name="connsiteX0" fmla="*/ 3613 w 80956"/>
                  <a:gd name="connsiteY0" fmla="*/ 46925 h 94449"/>
                  <a:gd name="connsiteX1" fmla="*/ 3613 w 80956"/>
                  <a:gd name="connsiteY1" fmla="*/ 9146 h 94449"/>
                  <a:gd name="connsiteX2" fmla="*/ 7661 w 80956"/>
                  <a:gd name="connsiteY2" fmla="*/ 3749 h 94449"/>
                  <a:gd name="connsiteX3" fmla="*/ 43417 w 80956"/>
                  <a:gd name="connsiteY3" fmla="*/ 4423 h 94449"/>
                  <a:gd name="connsiteX4" fmla="*/ 79847 w 80956"/>
                  <a:gd name="connsiteY4" fmla="*/ 49624 h 94449"/>
                  <a:gd name="connsiteX5" fmla="*/ 39369 w 80956"/>
                  <a:gd name="connsiteY5" fmla="*/ 91451 h 94449"/>
                  <a:gd name="connsiteX6" fmla="*/ 10360 w 80956"/>
                  <a:gd name="connsiteY6" fmla="*/ 91451 h 94449"/>
                  <a:gd name="connsiteX7" fmla="*/ 4288 w 80956"/>
                  <a:gd name="connsiteY7" fmla="*/ 85380 h 94449"/>
                  <a:gd name="connsiteX8" fmla="*/ 3613 w 80956"/>
                  <a:gd name="connsiteY8" fmla="*/ 46925 h 94449"/>
                  <a:gd name="connsiteX9" fmla="*/ 3613 w 80956"/>
                  <a:gd name="connsiteY9" fmla="*/ 46925 h 94449"/>
                  <a:gd name="connsiteX10" fmla="*/ 31948 w 80956"/>
                  <a:gd name="connsiteY10" fmla="*/ 17916 h 94449"/>
                  <a:gd name="connsiteX11" fmla="*/ 27225 w 80956"/>
                  <a:gd name="connsiteY11" fmla="*/ 17916 h 94449"/>
                  <a:gd name="connsiteX12" fmla="*/ 18455 w 80956"/>
                  <a:gd name="connsiteY12" fmla="*/ 27361 h 94449"/>
                  <a:gd name="connsiteX13" fmla="*/ 18455 w 80956"/>
                  <a:gd name="connsiteY13" fmla="*/ 57719 h 94449"/>
                  <a:gd name="connsiteX14" fmla="*/ 38694 w 80956"/>
                  <a:gd name="connsiteY14" fmla="*/ 75935 h 94449"/>
                  <a:gd name="connsiteX15" fmla="*/ 60957 w 80956"/>
                  <a:gd name="connsiteY15" fmla="*/ 60418 h 94449"/>
                  <a:gd name="connsiteX16" fmla="*/ 31948 w 80956"/>
                  <a:gd name="connsiteY16" fmla="*/ 1791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956" h="94449">
                    <a:moveTo>
                      <a:pt x="3613" y="46925"/>
                    </a:moveTo>
                    <a:cubicBezTo>
                      <a:pt x="3613" y="34107"/>
                      <a:pt x="3613" y="21289"/>
                      <a:pt x="3613" y="9146"/>
                    </a:cubicBezTo>
                    <a:cubicBezTo>
                      <a:pt x="3613" y="6447"/>
                      <a:pt x="2939" y="3749"/>
                      <a:pt x="7661" y="3749"/>
                    </a:cubicBezTo>
                    <a:cubicBezTo>
                      <a:pt x="19804" y="3749"/>
                      <a:pt x="31273" y="3074"/>
                      <a:pt x="43417" y="4423"/>
                    </a:cubicBezTo>
                    <a:cubicBezTo>
                      <a:pt x="67029" y="7122"/>
                      <a:pt x="81196" y="25337"/>
                      <a:pt x="79847" y="49624"/>
                    </a:cubicBezTo>
                    <a:cubicBezTo>
                      <a:pt x="78498" y="73911"/>
                      <a:pt x="62981" y="90102"/>
                      <a:pt x="39369" y="91451"/>
                    </a:cubicBezTo>
                    <a:cubicBezTo>
                      <a:pt x="29924" y="92126"/>
                      <a:pt x="19804" y="91451"/>
                      <a:pt x="10360" y="91451"/>
                    </a:cubicBezTo>
                    <a:cubicBezTo>
                      <a:pt x="5637" y="91451"/>
                      <a:pt x="4288" y="90102"/>
                      <a:pt x="4288" y="85380"/>
                    </a:cubicBezTo>
                    <a:cubicBezTo>
                      <a:pt x="3613" y="71887"/>
                      <a:pt x="3613" y="59069"/>
                      <a:pt x="3613" y="46925"/>
                    </a:cubicBezTo>
                    <a:cubicBezTo>
                      <a:pt x="3613" y="46925"/>
                      <a:pt x="3613" y="46925"/>
                      <a:pt x="3613" y="46925"/>
                    </a:cubicBezTo>
                    <a:close/>
                    <a:moveTo>
                      <a:pt x="31948" y="17916"/>
                    </a:moveTo>
                    <a:cubicBezTo>
                      <a:pt x="30599" y="17916"/>
                      <a:pt x="28575" y="17916"/>
                      <a:pt x="27225" y="17916"/>
                    </a:cubicBezTo>
                    <a:cubicBezTo>
                      <a:pt x="19804" y="16567"/>
                      <a:pt x="17781" y="19940"/>
                      <a:pt x="18455" y="27361"/>
                    </a:cubicBezTo>
                    <a:cubicBezTo>
                      <a:pt x="19130" y="37480"/>
                      <a:pt x="18455" y="47600"/>
                      <a:pt x="18455" y="57719"/>
                    </a:cubicBezTo>
                    <a:cubicBezTo>
                      <a:pt x="18455" y="77284"/>
                      <a:pt x="18455" y="77284"/>
                      <a:pt x="38694" y="75935"/>
                    </a:cubicBezTo>
                    <a:cubicBezTo>
                      <a:pt x="48814" y="75260"/>
                      <a:pt x="56909" y="70538"/>
                      <a:pt x="60957" y="60418"/>
                    </a:cubicBezTo>
                    <a:cubicBezTo>
                      <a:pt x="69727" y="36131"/>
                      <a:pt x="56909" y="17241"/>
                      <a:pt x="31948" y="17916"/>
                    </a:cubicBezTo>
                    <a:close/>
                  </a:path>
                </a:pathLst>
              </a:custGeom>
              <a:solidFill>
                <a:schemeClr val="accent3"/>
              </a:solidFill>
              <a:ln w="6739" cap="flat">
                <a:noFill/>
                <a:prstDash val="solid"/>
                <a:miter/>
              </a:ln>
            </p:spPr>
            <p:txBody>
              <a:bodyPr rtlCol="0" anchor="ctr"/>
              <a:lstStyle/>
              <a:p>
                <a:pPr algn="ctr"/>
                <a:endParaRPr lang="fr-FR"/>
              </a:p>
            </p:txBody>
          </p:sp>
          <p:sp>
            <p:nvSpPr>
              <p:cNvPr id="26" name="Forme libre : forme 35">
                <a:extLst>
                  <a:ext uri="{FF2B5EF4-FFF2-40B4-BE49-F238E27FC236}">
                    <a16:creationId xmlns:a16="http://schemas.microsoft.com/office/drawing/2014/main" id="{77ECC2D6-2990-4E57-97CE-3D53A57EF6E7}"/>
                  </a:ext>
                </a:extLst>
              </p:cNvPr>
              <p:cNvSpPr/>
              <p:nvPr/>
            </p:nvSpPr>
            <p:spPr>
              <a:xfrm>
                <a:off x="2357847" y="5274608"/>
                <a:ext cx="87412" cy="122375"/>
              </a:xfrm>
              <a:custGeom>
                <a:avLst/>
                <a:gdLst>
                  <a:gd name="connsiteX0" fmla="*/ 3743 w 67463"/>
                  <a:gd name="connsiteY0" fmla="*/ 46861 h 94449"/>
                  <a:gd name="connsiteX1" fmla="*/ 3743 w 67463"/>
                  <a:gd name="connsiteY1" fmla="*/ 9081 h 94449"/>
                  <a:gd name="connsiteX2" fmla="*/ 8465 w 67463"/>
                  <a:gd name="connsiteY2" fmla="*/ 3684 h 94449"/>
                  <a:gd name="connsiteX3" fmla="*/ 42197 w 67463"/>
                  <a:gd name="connsiteY3" fmla="*/ 4359 h 94449"/>
                  <a:gd name="connsiteX4" fmla="*/ 63111 w 67463"/>
                  <a:gd name="connsiteY4" fmla="*/ 20550 h 94449"/>
                  <a:gd name="connsiteX5" fmla="*/ 55690 w 67463"/>
                  <a:gd name="connsiteY5" fmla="*/ 50234 h 94449"/>
                  <a:gd name="connsiteX6" fmla="*/ 53666 w 67463"/>
                  <a:gd name="connsiteY6" fmla="*/ 63727 h 94449"/>
                  <a:gd name="connsiteX7" fmla="*/ 65809 w 67463"/>
                  <a:gd name="connsiteY7" fmla="*/ 85315 h 94449"/>
                  <a:gd name="connsiteX8" fmla="*/ 63111 w 67463"/>
                  <a:gd name="connsiteY8" fmla="*/ 91387 h 94449"/>
                  <a:gd name="connsiteX9" fmla="*/ 48943 w 67463"/>
                  <a:gd name="connsiteY9" fmla="*/ 83291 h 94449"/>
                  <a:gd name="connsiteX10" fmla="*/ 38824 w 67463"/>
                  <a:gd name="connsiteY10" fmla="*/ 65076 h 94449"/>
                  <a:gd name="connsiteX11" fmla="*/ 28704 w 67463"/>
                  <a:gd name="connsiteY11" fmla="*/ 59004 h 94449"/>
                  <a:gd name="connsiteX12" fmla="*/ 18585 w 67463"/>
                  <a:gd name="connsiteY12" fmla="*/ 69798 h 94449"/>
                  <a:gd name="connsiteX13" fmla="*/ 18585 w 67463"/>
                  <a:gd name="connsiteY13" fmla="*/ 82616 h 94449"/>
                  <a:gd name="connsiteX14" fmla="*/ 9140 w 67463"/>
                  <a:gd name="connsiteY14" fmla="*/ 92061 h 94449"/>
                  <a:gd name="connsiteX15" fmla="*/ 3743 w 67463"/>
                  <a:gd name="connsiteY15" fmla="*/ 85990 h 94449"/>
                  <a:gd name="connsiteX16" fmla="*/ 3743 w 67463"/>
                  <a:gd name="connsiteY16" fmla="*/ 46861 h 94449"/>
                  <a:gd name="connsiteX17" fmla="*/ 3743 w 67463"/>
                  <a:gd name="connsiteY17" fmla="*/ 46861 h 94449"/>
                  <a:gd name="connsiteX18" fmla="*/ 18585 w 67463"/>
                  <a:gd name="connsiteY18" fmla="*/ 29320 h 94449"/>
                  <a:gd name="connsiteX19" fmla="*/ 28030 w 67463"/>
                  <a:gd name="connsiteY19" fmla="*/ 44162 h 94449"/>
                  <a:gd name="connsiteX20" fmla="*/ 49618 w 67463"/>
                  <a:gd name="connsiteY20" fmla="*/ 29320 h 94449"/>
                  <a:gd name="connsiteX21" fmla="*/ 30728 w 67463"/>
                  <a:gd name="connsiteY21" fmla="*/ 15153 h 94449"/>
                  <a:gd name="connsiteX22" fmla="*/ 18585 w 67463"/>
                  <a:gd name="connsiteY22" fmla="*/ 29320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463" h="94449">
                    <a:moveTo>
                      <a:pt x="3743" y="46861"/>
                    </a:moveTo>
                    <a:cubicBezTo>
                      <a:pt x="3743" y="34043"/>
                      <a:pt x="3743" y="21225"/>
                      <a:pt x="3743" y="9081"/>
                    </a:cubicBezTo>
                    <a:cubicBezTo>
                      <a:pt x="3743" y="5708"/>
                      <a:pt x="3743" y="3009"/>
                      <a:pt x="8465" y="3684"/>
                    </a:cubicBezTo>
                    <a:cubicBezTo>
                      <a:pt x="19934" y="4359"/>
                      <a:pt x="30728" y="3009"/>
                      <a:pt x="42197" y="4359"/>
                    </a:cubicBezTo>
                    <a:cubicBezTo>
                      <a:pt x="52317" y="5708"/>
                      <a:pt x="60412" y="9756"/>
                      <a:pt x="63111" y="20550"/>
                    </a:cubicBezTo>
                    <a:cubicBezTo>
                      <a:pt x="65809" y="31344"/>
                      <a:pt x="65135" y="42138"/>
                      <a:pt x="55690" y="50234"/>
                    </a:cubicBezTo>
                    <a:cubicBezTo>
                      <a:pt x="50293" y="54956"/>
                      <a:pt x="50293" y="58330"/>
                      <a:pt x="53666" y="63727"/>
                    </a:cubicBezTo>
                    <a:cubicBezTo>
                      <a:pt x="58388" y="70473"/>
                      <a:pt x="61761" y="78569"/>
                      <a:pt x="65809" y="85315"/>
                    </a:cubicBezTo>
                    <a:cubicBezTo>
                      <a:pt x="67833" y="89363"/>
                      <a:pt x="69183" y="91387"/>
                      <a:pt x="63111" y="91387"/>
                    </a:cubicBezTo>
                    <a:cubicBezTo>
                      <a:pt x="56364" y="92061"/>
                      <a:pt x="52317" y="90037"/>
                      <a:pt x="48943" y="83291"/>
                    </a:cubicBezTo>
                    <a:cubicBezTo>
                      <a:pt x="46245" y="77219"/>
                      <a:pt x="41522" y="71148"/>
                      <a:pt x="38824" y="65076"/>
                    </a:cubicBezTo>
                    <a:cubicBezTo>
                      <a:pt x="36800" y="61028"/>
                      <a:pt x="34101" y="59004"/>
                      <a:pt x="28704" y="59004"/>
                    </a:cubicBezTo>
                    <a:cubicBezTo>
                      <a:pt x="18585" y="59004"/>
                      <a:pt x="18585" y="59004"/>
                      <a:pt x="18585" y="69798"/>
                    </a:cubicBezTo>
                    <a:cubicBezTo>
                      <a:pt x="18585" y="73846"/>
                      <a:pt x="17910" y="78569"/>
                      <a:pt x="18585" y="82616"/>
                    </a:cubicBezTo>
                    <a:cubicBezTo>
                      <a:pt x="19934" y="90037"/>
                      <a:pt x="16561" y="92061"/>
                      <a:pt x="9140" y="92061"/>
                    </a:cubicBezTo>
                    <a:cubicBezTo>
                      <a:pt x="4417" y="92061"/>
                      <a:pt x="3068" y="90037"/>
                      <a:pt x="3743" y="85990"/>
                    </a:cubicBezTo>
                    <a:cubicBezTo>
                      <a:pt x="3743" y="72497"/>
                      <a:pt x="3743" y="59679"/>
                      <a:pt x="3743" y="46861"/>
                    </a:cubicBezTo>
                    <a:cubicBezTo>
                      <a:pt x="3743" y="46861"/>
                      <a:pt x="3743" y="46861"/>
                      <a:pt x="3743" y="46861"/>
                    </a:cubicBezTo>
                    <a:close/>
                    <a:moveTo>
                      <a:pt x="18585" y="29320"/>
                    </a:moveTo>
                    <a:cubicBezTo>
                      <a:pt x="18585" y="45511"/>
                      <a:pt x="16561" y="44162"/>
                      <a:pt x="28030" y="44162"/>
                    </a:cubicBezTo>
                    <a:cubicBezTo>
                      <a:pt x="44221" y="44162"/>
                      <a:pt x="49618" y="40114"/>
                      <a:pt x="49618" y="29320"/>
                    </a:cubicBezTo>
                    <a:cubicBezTo>
                      <a:pt x="49618" y="19201"/>
                      <a:pt x="43546" y="15153"/>
                      <a:pt x="30728" y="15153"/>
                    </a:cubicBezTo>
                    <a:cubicBezTo>
                      <a:pt x="15886" y="15153"/>
                      <a:pt x="18585" y="13804"/>
                      <a:pt x="18585" y="29320"/>
                    </a:cubicBezTo>
                    <a:close/>
                  </a:path>
                </a:pathLst>
              </a:custGeom>
              <a:solidFill>
                <a:schemeClr val="accent3"/>
              </a:solidFill>
              <a:ln w="6739" cap="flat">
                <a:noFill/>
                <a:prstDash val="solid"/>
                <a:miter/>
              </a:ln>
            </p:spPr>
            <p:txBody>
              <a:bodyPr rtlCol="0" anchor="ctr"/>
              <a:lstStyle/>
              <a:p>
                <a:pPr algn="ctr"/>
                <a:endParaRPr lang="fr-FR"/>
              </a:p>
            </p:txBody>
          </p:sp>
          <p:sp>
            <p:nvSpPr>
              <p:cNvPr id="27" name="Forme libre : forme 37">
                <a:extLst>
                  <a:ext uri="{FF2B5EF4-FFF2-40B4-BE49-F238E27FC236}">
                    <a16:creationId xmlns:a16="http://schemas.microsoft.com/office/drawing/2014/main" id="{F8FAA5F9-C714-4276-AFEA-8267145FD230}"/>
                  </a:ext>
                </a:extLst>
              </p:cNvPr>
              <p:cNvSpPr/>
              <p:nvPr/>
            </p:nvSpPr>
            <p:spPr>
              <a:xfrm>
                <a:off x="2863223" y="5272120"/>
                <a:ext cx="87412" cy="122375"/>
              </a:xfrm>
              <a:custGeom>
                <a:avLst/>
                <a:gdLst>
                  <a:gd name="connsiteX0" fmla="*/ 3635 w 67463"/>
                  <a:gd name="connsiteY0" fmla="*/ 47431 h 94449"/>
                  <a:gd name="connsiteX1" fmla="*/ 3635 w 67463"/>
                  <a:gd name="connsiteY1" fmla="*/ 11001 h 94449"/>
                  <a:gd name="connsiteX2" fmla="*/ 11056 w 67463"/>
                  <a:gd name="connsiteY2" fmla="*/ 3580 h 94449"/>
                  <a:gd name="connsiteX3" fmla="*/ 42764 w 67463"/>
                  <a:gd name="connsiteY3" fmla="*/ 4255 h 94449"/>
                  <a:gd name="connsiteX4" fmla="*/ 63678 w 67463"/>
                  <a:gd name="connsiteY4" fmla="*/ 20446 h 94449"/>
                  <a:gd name="connsiteX5" fmla="*/ 56257 w 67463"/>
                  <a:gd name="connsiteY5" fmla="*/ 50130 h 94449"/>
                  <a:gd name="connsiteX6" fmla="*/ 54233 w 67463"/>
                  <a:gd name="connsiteY6" fmla="*/ 62948 h 94449"/>
                  <a:gd name="connsiteX7" fmla="*/ 67051 w 67463"/>
                  <a:gd name="connsiteY7" fmla="*/ 85886 h 94449"/>
                  <a:gd name="connsiteX8" fmla="*/ 64352 w 67463"/>
                  <a:gd name="connsiteY8" fmla="*/ 91283 h 94449"/>
                  <a:gd name="connsiteX9" fmla="*/ 49510 w 67463"/>
                  <a:gd name="connsiteY9" fmla="*/ 83187 h 94449"/>
                  <a:gd name="connsiteX10" fmla="*/ 38716 w 67463"/>
                  <a:gd name="connsiteY10" fmla="*/ 64297 h 94449"/>
                  <a:gd name="connsiteX11" fmla="*/ 31295 w 67463"/>
                  <a:gd name="connsiteY11" fmla="*/ 58900 h 94449"/>
                  <a:gd name="connsiteX12" fmla="*/ 18477 w 67463"/>
                  <a:gd name="connsiteY12" fmla="*/ 70369 h 94449"/>
                  <a:gd name="connsiteX13" fmla="*/ 18477 w 67463"/>
                  <a:gd name="connsiteY13" fmla="*/ 82512 h 94449"/>
                  <a:gd name="connsiteX14" fmla="*/ 6334 w 67463"/>
                  <a:gd name="connsiteY14" fmla="*/ 91283 h 94449"/>
                  <a:gd name="connsiteX15" fmla="*/ 3635 w 67463"/>
                  <a:gd name="connsiteY15" fmla="*/ 85886 h 94449"/>
                  <a:gd name="connsiteX16" fmla="*/ 3635 w 67463"/>
                  <a:gd name="connsiteY16" fmla="*/ 47431 h 94449"/>
                  <a:gd name="connsiteX17" fmla="*/ 3635 w 67463"/>
                  <a:gd name="connsiteY17" fmla="*/ 47431 h 94449"/>
                  <a:gd name="connsiteX18" fmla="*/ 18477 w 67463"/>
                  <a:gd name="connsiteY18" fmla="*/ 29216 h 94449"/>
                  <a:gd name="connsiteX19" fmla="*/ 32644 w 67463"/>
                  <a:gd name="connsiteY19" fmla="*/ 44058 h 94449"/>
                  <a:gd name="connsiteX20" fmla="*/ 48836 w 67463"/>
                  <a:gd name="connsiteY20" fmla="*/ 29216 h 94449"/>
                  <a:gd name="connsiteX21" fmla="*/ 33319 w 67463"/>
                  <a:gd name="connsiteY21" fmla="*/ 15049 h 94449"/>
                  <a:gd name="connsiteX22" fmla="*/ 18477 w 67463"/>
                  <a:gd name="connsiteY22" fmla="*/ 29216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463" h="94449">
                    <a:moveTo>
                      <a:pt x="3635" y="47431"/>
                    </a:moveTo>
                    <a:cubicBezTo>
                      <a:pt x="3635" y="35288"/>
                      <a:pt x="3635" y="23144"/>
                      <a:pt x="3635" y="11001"/>
                    </a:cubicBezTo>
                    <a:cubicBezTo>
                      <a:pt x="3635" y="4929"/>
                      <a:pt x="5659" y="3580"/>
                      <a:pt x="11056" y="3580"/>
                    </a:cubicBezTo>
                    <a:cubicBezTo>
                      <a:pt x="21850" y="4255"/>
                      <a:pt x="31970" y="2905"/>
                      <a:pt x="42764" y="4255"/>
                    </a:cubicBezTo>
                    <a:cubicBezTo>
                      <a:pt x="52883" y="5604"/>
                      <a:pt x="60979" y="10326"/>
                      <a:pt x="63678" y="20446"/>
                    </a:cubicBezTo>
                    <a:cubicBezTo>
                      <a:pt x="66376" y="31240"/>
                      <a:pt x="65702" y="42709"/>
                      <a:pt x="56257" y="50130"/>
                    </a:cubicBezTo>
                    <a:cubicBezTo>
                      <a:pt x="50859" y="54178"/>
                      <a:pt x="51534" y="57551"/>
                      <a:pt x="54233" y="62948"/>
                    </a:cubicBezTo>
                    <a:cubicBezTo>
                      <a:pt x="58955" y="70369"/>
                      <a:pt x="63003" y="78465"/>
                      <a:pt x="67051" y="85886"/>
                    </a:cubicBezTo>
                    <a:cubicBezTo>
                      <a:pt x="69075" y="89933"/>
                      <a:pt x="68400" y="90608"/>
                      <a:pt x="64352" y="91283"/>
                    </a:cubicBezTo>
                    <a:cubicBezTo>
                      <a:pt x="57606" y="91957"/>
                      <a:pt x="52883" y="90608"/>
                      <a:pt x="49510" y="83187"/>
                    </a:cubicBezTo>
                    <a:cubicBezTo>
                      <a:pt x="46812" y="76441"/>
                      <a:pt x="42089" y="70369"/>
                      <a:pt x="38716" y="64297"/>
                    </a:cubicBezTo>
                    <a:cubicBezTo>
                      <a:pt x="37367" y="61599"/>
                      <a:pt x="35343" y="58900"/>
                      <a:pt x="31295" y="58900"/>
                    </a:cubicBezTo>
                    <a:cubicBezTo>
                      <a:pt x="19152" y="58225"/>
                      <a:pt x="18477" y="58900"/>
                      <a:pt x="18477" y="70369"/>
                    </a:cubicBezTo>
                    <a:cubicBezTo>
                      <a:pt x="18477" y="74417"/>
                      <a:pt x="18477" y="78465"/>
                      <a:pt x="18477" y="82512"/>
                    </a:cubicBezTo>
                    <a:cubicBezTo>
                      <a:pt x="18477" y="91283"/>
                      <a:pt x="15104" y="93307"/>
                      <a:pt x="6334" y="91283"/>
                    </a:cubicBezTo>
                    <a:cubicBezTo>
                      <a:pt x="2960" y="90608"/>
                      <a:pt x="3635" y="87909"/>
                      <a:pt x="3635" y="85886"/>
                    </a:cubicBezTo>
                    <a:cubicBezTo>
                      <a:pt x="3635" y="73067"/>
                      <a:pt x="3635" y="60249"/>
                      <a:pt x="3635" y="47431"/>
                    </a:cubicBezTo>
                    <a:cubicBezTo>
                      <a:pt x="3635" y="47431"/>
                      <a:pt x="3635" y="47431"/>
                      <a:pt x="3635" y="47431"/>
                    </a:cubicBezTo>
                    <a:close/>
                    <a:moveTo>
                      <a:pt x="18477" y="29216"/>
                    </a:moveTo>
                    <a:cubicBezTo>
                      <a:pt x="18477" y="44733"/>
                      <a:pt x="18477" y="44733"/>
                      <a:pt x="32644" y="44058"/>
                    </a:cubicBezTo>
                    <a:cubicBezTo>
                      <a:pt x="43439" y="44058"/>
                      <a:pt x="48836" y="38661"/>
                      <a:pt x="48836" y="29216"/>
                    </a:cubicBezTo>
                    <a:cubicBezTo>
                      <a:pt x="48836" y="20446"/>
                      <a:pt x="43439" y="15049"/>
                      <a:pt x="33319" y="15049"/>
                    </a:cubicBezTo>
                    <a:cubicBezTo>
                      <a:pt x="18477" y="14374"/>
                      <a:pt x="18477" y="14374"/>
                      <a:pt x="18477" y="29216"/>
                    </a:cubicBezTo>
                    <a:close/>
                  </a:path>
                </a:pathLst>
              </a:custGeom>
              <a:solidFill>
                <a:schemeClr val="accent3"/>
              </a:solidFill>
              <a:ln w="6739" cap="flat">
                <a:noFill/>
                <a:prstDash val="solid"/>
                <a:miter/>
              </a:ln>
            </p:spPr>
            <p:txBody>
              <a:bodyPr rtlCol="0" anchor="ctr"/>
              <a:lstStyle/>
              <a:p>
                <a:pPr algn="ctr"/>
                <a:endParaRPr lang="fr-FR"/>
              </a:p>
            </p:txBody>
          </p:sp>
          <p:sp>
            <p:nvSpPr>
              <p:cNvPr id="28" name="Forme libre : forme 41">
                <a:extLst>
                  <a:ext uri="{FF2B5EF4-FFF2-40B4-BE49-F238E27FC236}">
                    <a16:creationId xmlns:a16="http://schemas.microsoft.com/office/drawing/2014/main" id="{B270F77B-8148-43E7-9B88-A0B082D05635}"/>
                  </a:ext>
                </a:extLst>
              </p:cNvPr>
              <p:cNvSpPr/>
              <p:nvPr/>
            </p:nvSpPr>
            <p:spPr>
              <a:xfrm>
                <a:off x="3064340" y="5270343"/>
                <a:ext cx="96152" cy="122375"/>
              </a:xfrm>
              <a:custGeom>
                <a:avLst/>
                <a:gdLst>
                  <a:gd name="connsiteX0" fmla="*/ 3580 w 74209"/>
                  <a:gd name="connsiteY0" fmla="*/ 48128 h 94449"/>
                  <a:gd name="connsiteX1" fmla="*/ 3580 w 74209"/>
                  <a:gd name="connsiteY1" fmla="*/ 10349 h 94449"/>
                  <a:gd name="connsiteX2" fmla="*/ 11001 w 74209"/>
                  <a:gd name="connsiteY2" fmla="*/ 4277 h 94449"/>
                  <a:gd name="connsiteX3" fmla="*/ 18422 w 74209"/>
                  <a:gd name="connsiteY3" fmla="*/ 10349 h 94449"/>
                  <a:gd name="connsiteX4" fmla="*/ 18422 w 74209"/>
                  <a:gd name="connsiteY4" fmla="*/ 31937 h 94449"/>
                  <a:gd name="connsiteX5" fmla="*/ 24494 w 74209"/>
                  <a:gd name="connsiteY5" fmla="*/ 38009 h 94449"/>
                  <a:gd name="connsiteX6" fmla="*/ 56876 w 74209"/>
                  <a:gd name="connsiteY6" fmla="*/ 38009 h 94449"/>
                  <a:gd name="connsiteX7" fmla="*/ 62273 w 74209"/>
                  <a:gd name="connsiteY7" fmla="*/ 32612 h 94449"/>
                  <a:gd name="connsiteX8" fmla="*/ 62273 w 74209"/>
                  <a:gd name="connsiteY8" fmla="*/ 8999 h 94449"/>
                  <a:gd name="connsiteX9" fmla="*/ 69694 w 74209"/>
                  <a:gd name="connsiteY9" fmla="*/ 3602 h 94449"/>
                  <a:gd name="connsiteX10" fmla="*/ 77115 w 74209"/>
                  <a:gd name="connsiteY10" fmla="*/ 8999 h 94449"/>
                  <a:gd name="connsiteX11" fmla="*/ 77115 w 74209"/>
                  <a:gd name="connsiteY11" fmla="*/ 85908 h 94449"/>
                  <a:gd name="connsiteX12" fmla="*/ 69020 w 74209"/>
                  <a:gd name="connsiteY12" fmla="*/ 91305 h 94449"/>
                  <a:gd name="connsiteX13" fmla="*/ 62273 w 74209"/>
                  <a:gd name="connsiteY13" fmla="*/ 85233 h 94449"/>
                  <a:gd name="connsiteX14" fmla="*/ 62273 w 74209"/>
                  <a:gd name="connsiteY14" fmla="*/ 57573 h 94449"/>
                  <a:gd name="connsiteX15" fmla="*/ 56876 w 74209"/>
                  <a:gd name="connsiteY15" fmla="*/ 52176 h 94449"/>
                  <a:gd name="connsiteX16" fmla="*/ 23819 w 74209"/>
                  <a:gd name="connsiteY16" fmla="*/ 52176 h 94449"/>
                  <a:gd name="connsiteX17" fmla="*/ 19097 w 74209"/>
                  <a:gd name="connsiteY17" fmla="*/ 57573 h 94449"/>
                  <a:gd name="connsiteX18" fmla="*/ 19097 w 74209"/>
                  <a:gd name="connsiteY18" fmla="*/ 85908 h 94449"/>
                  <a:gd name="connsiteX19" fmla="*/ 11001 w 74209"/>
                  <a:gd name="connsiteY19" fmla="*/ 91305 h 94449"/>
                  <a:gd name="connsiteX20" fmla="*/ 4255 w 74209"/>
                  <a:gd name="connsiteY20" fmla="*/ 85908 h 94449"/>
                  <a:gd name="connsiteX21" fmla="*/ 3580 w 74209"/>
                  <a:gd name="connsiteY21" fmla="*/ 48128 h 94449"/>
                  <a:gd name="connsiteX22" fmla="*/ 3580 w 74209"/>
                  <a:gd name="connsiteY22" fmla="*/ 48128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209" h="94449">
                    <a:moveTo>
                      <a:pt x="3580" y="48128"/>
                    </a:moveTo>
                    <a:cubicBezTo>
                      <a:pt x="3580" y="35310"/>
                      <a:pt x="4255" y="22492"/>
                      <a:pt x="3580" y="10349"/>
                    </a:cubicBezTo>
                    <a:cubicBezTo>
                      <a:pt x="3580" y="3602"/>
                      <a:pt x="6953" y="4277"/>
                      <a:pt x="11001" y="4277"/>
                    </a:cubicBezTo>
                    <a:cubicBezTo>
                      <a:pt x="15723" y="4277"/>
                      <a:pt x="19097" y="4277"/>
                      <a:pt x="18422" y="10349"/>
                    </a:cubicBezTo>
                    <a:cubicBezTo>
                      <a:pt x="17747" y="17770"/>
                      <a:pt x="18422" y="25191"/>
                      <a:pt x="18422" y="31937"/>
                    </a:cubicBezTo>
                    <a:cubicBezTo>
                      <a:pt x="18422" y="35985"/>
                      <a:pt x="19097" y="38009"/>
                      <a:pt x="24494" y="38009"/>
                    </a:cubicBezTo>
                    <a:cubicBezTo>
                      <a:pt x="35288" y="37334"/>
                      <a:pt x="46082" y="38009"/>
                      <a:pt x="56876" y="38009"/>
                    </a:cubicBezTo>
                    <a:cubicBezTo>
                      <a:pt x="60924" y="38009"/>
                      <a:pt x="62948" y="36659"/>
                      <a:pt x="62273" y="32612"/>
                    </a:cubicBezTo>
                    <a:cubicBezTo>
                      <a:pt x="62273" y="24516"/>
                      <a:pt x="62273" y="17095"/>
                      <a:pt x="62273" y="8999"/>
                    </a:cubicBezTo>
                    <a:cubicBezTo>
                      <a:pt x="62273" y="2928"/>
                      <a:pt x="66321" y="4277"/>
                      <a:pt x="69694" y="3602"/>
                    </a:cubicBezTo>
                    <a:cubicBezTo>
                      <a:pt x="73067" y="3602"/>
                      <a:pt x="77115" y="2928"/>
                      <a:pt x="77115" y="8999"/>
                    </a:cubicBezTo>
                    <a:cubicBezTo>
                      <a:pt x="77115" y="34635"/>
                      <a:pt x="77115" y="60272"/>
                      <a:pt x="77115" y="85908"/>
                    </a:cubicBezTo>
                    <a:cubicBezTo>
                      <a:pt x="77115" y="92654"/>
                      <a:pt x="72393" y="90630"/>
                      <a:pt x="69020" y="91305"/>
                    </a:cubicBezTo>
                    <a:cubicBezTo>
                      <a:pt x="64972" y="91980"/>
                      <a:pt x="61599" y="91305"/>
                      <a:pt x="62273" y="85233"/>
                    </a:cubicBezTo>
                    <a:cubicBezTo>
                      <a:pt x="62948" y="75788"/>
                      <a:pt x="62273" y="67018"/>
                      <a:pt x="62273" y="57573"/>
                    </a:cubicBezTo>
                    <a:cubicBezTo>
                      <a:pt x="62273" y="53525"/>
                      <a:pt x="60924" y="52176"/>
                      <a:pt x="56876" y="52176"/>
                    </a:cubicBezTo>
                    <a:cubicBezTo>
                      <a:pt x="46082" y="52176"/>
                      <a:pt x="34613" y="52176"/>
                      <a:pt x="23819" y="52176"/>
                    </a:cubicBezTo>
                    <a:cubicBezTo>
                      <a:pt x="19771" y="52176"/>
                      <a:pt x="18422" y="53525"/>
                      <a:pt x="19097" y="57573"/>
                    </a:cubicBezTo>
                    <a:cubicBezTo>
                      <a:pt x="19097" y="67018"/>
                      <a:pt x="19097" y="76463"/>
                      <a:pt x="19097" y="85908"/>
                    </a:cubicBezTo>
                    <a:cubicBezTo>
                      <a:pt x="19771" y="92654"/>
                      <a:pt x="15049" y="91305"/>
                      <a:pt x="11001" y="91305"/>
                    </a:cubicBezTo>
                    <a:cubicBezTo>
                      <a:pt x="6953" y="91305"/>
                      <a:pt x="3580" y="91980"/>
                      <a:pt x="4255" y="85908"/>
                    </a:cubicBezTo>
                    <a:cubicBezTo>
                      <a:pt x="4255" y="73764"/>
                      <a:pt x="4255" y="60946"/>
                      <a:pt x="3580" y="48128"/>
                    </a:cubicBezTo>
                    <a:cubicBezTo>
                      <a:pt x="4255" y="48128"/>
                      <a:pt x="3580" y="48128"/>
                      <a:pt x="3580" y="48128"/>
                    </a:cubicBezTo>
                    <a:close/>
                  </a:path>
                </a:pathLst>
              </a:custGeom>
              <a:solidFill>
                <a:schemeClr val="accent3"/>
              </a:solidFill>
              <a:ln w="6739" cap="flat">
                <a:noFill/>
                <a:prstDash val="solid"/>
                <a:miter/>
              </a:ln>
            </p:spPr>
            <p:txBody>
              <a:bodyPr rtlCol="0" anchor="ctr"/>
              <a:lstStyle/>
              <a:p>
                <a:pPr algn="ctr"/>
                <a:endParaRPr lang="fr-FR"/>
              </a:p>
            </p:txBody>
          </p:sp>
          <p:sp>
            <p:nvSpPr>
              <p:cNvPr id="29" name="Forme libre : forme 42">
                <a:extLst>
                  <a:ext uri="{FF2B5EF4-FFF2-40B4-BE49-F238E27FC236}">
                    <a16:creationId xmlns:a16="http://schemas.microsoft.com/office/drawing/2014/main" id="{47FC9DFB-2059-4D54-BC65-2AAED6E08B1A}"/>
                  </a:ext>
                </a:extLst>
              </p:cNvPr>
              <p:cNvSpPr/>
              <p:nvPr/>
            </p:nvSpPr>
            <p:spPr>
              <a:xfrm>
                <a:off x="2650012" y="5273726"/>
                <a:ext cx="104893" cy="122375"/>
              </a:xfrm>
              <a:custGeom>
                <a:avLst/>
                <a:gdLst>
                  <a:gd name="connsiteX0" fmla="*/ 76441 w 80956"/>
                  <a:gd name="connsiteY0" fmla="*/ 47541 h 94449"/>
                  <a:gd name="connsiteX1" fmla="*/ 76441 w 80956"/>
                  <a:gd name="connsiteY1" fmla="*/ 83972 h 94449"/>
                  <a:gd name="connsiteX2" fmla="*/ 69020 w 80956"/>
                  <a:gd name="connsiteY2" fmla="*/ 91393 h 94449"/>
                  <a:gd name="connsiteX3" fmla="*/ 61599 w 80956"/>
                  <a:gd name="connsiteY3" fmla="*/ 84646 h 94449"/>
                  <a:gd name="connsiteX4" fmla="*/ 61599 w 80956"/>
                  <a:gd name="connsiteY4" fmla="*/ 57661 h 94449"/>
                  <a:gd name="connsiteX5" fmla="*/ 56202 w 80956"/>
                  <a:gd name="connsiteY5" fmla="*/ 52264 h 94449"/>
                  <a:gd name="connsiteX6" fmla="*/ 23819 w 80956"/>
                  <a:gd name="connsiteY6" fmla="*/ 52264 h 94449"/>
                  <a:gd name="connsiteX7" fmla="*/ 18422 w 80956"/>
                  <a:gd name="connsiteY7" fmla="*/ 58336 h 94449"/>
                  <a:gd name="connsiteX8" fmla="*/ 18422 w 80956"/>
                  <a:gd name="connsiteY8" fmla="*/ 85996 h 94449"/>
                  <a:gd name="connsiteX9" fmla="*/ 11001 w 80956"/>
                  <a:gd name="connsiteY9" fmla="*/ 91393 h 94449"/>
                  <a:gd name="connsiteX10" fmla="*/ 3580 w 80956"/>
                  <a:gd name="connsiteY10" fmla="*/ 86670 h 94449"/>
                  <a:gd name="connsiteX11" fmla="*/ 3580 w 80956"/>
                  <a:gd name="connsiteY11" fmla="*/ 9762 h 94449"/>
                  <a:gd name="connsiteX12" fmla="*/ 11001 w 80956"/>
                  <a:gd name="connsiteY12" fmla="*/ 4365 h 94449"/>
                  <a:gd name="connsiteX13" fmla="*/ 19097 w 80956"/>
                  <a:gd name="connsiteY13" fmla="*/ 9762 h 94449"/>
                  <a:gd name="connsiteX14" fmla="*/ 19097 w 80956"/>
                  <a:gd name="connsiteY14" fmla="*/ 31350 h 94449"/>
                  <a:gd name="connsiteX15" fmla="*/ 25168 w 80956"/>
                  <a:gd name="connsiteY15" fmla="*/ 38097 h 94449"/>
                  <a:gd name="connsiteX16" fmla="*/ 56876 w 80956"/>
                  <a:gd name="connsiteY16" fmla="*/ 38097 h 94449"/>
                  <a:gd name="connsiteX17" fmla="*/ 62948 w 80956"/>
                  <a:gd name="connsiteY17" fmla="*/ 32025 h 94449"/>
                  <a:gd name="connsiteX18" fmla="*/ 62948 w 80956"/>
                  <a:gd name="connsiteY18" fmla="*/ 9087 h 94449"/>
                  <a:gd name="connsiteX19" fmla="*/ 70369 w 80956"/>
                  <a:gd name="connsiteY19" fmla="*/ 3690 h 94449"/>
                  <a:gd name="connsiteX20" fmla="*/ 77790 w 80956"/>
                  <a:gd name="connsiteY20" fmla="*/ 9087 h 94449"/>
                  <a:gd name="connsiteX21" fmla="*/ 76441 w 80956"/>
                  <a:gd name="connsiteY21" fmla="*/ 47541 h 94449"/>
                  <a:gd name="connsiteX22" fmla="*/ 76441 w 80956"/>
                  <a:gd name="connsiteY22" fmla="*/ 4754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956" h="94449">
                    <a:moveTo>
                      <a:pt x="76441" y="47541"/>
                    </a:moveTo>
                    <a:cubicBezTo>
                      <a:pt x="76441" y="59685"/>
                      <a:pt x="76441" y="71828"/>
                      <a:pt x="76441" y="83972"/>
                    </a:cubicBezTo>
                    <a:cubicBezTo>
                      <a:pt x="76441" y="90044"/>
                      <a:pt x="74417" y="91393"/>
                      <a:pt x="69020" y="91393"/>
                    </a:cubicBezTo>
                    <a:cubicBezTo>
                      <a:pt x="63622" y="91393"/>
                      <a:pt x="60924" y="90718"/>
                      <a:pt x="61599" y="84646"/>
                    </a:cubicBezTo>
                    <a:cubicBezTo>
                      <a:pt x="62273" y="75876"/>
                      <a:pt x="61599" y="67106"/>
                      <a:pt x="61599" y="57661"/>
                    </a:cubicBezTo>
                    <a:cubicBezTo>
                      <a:pt x="61599" y="53613"/>
                      <a:pt x="60249" y="52264"/>
                      <a:pt x="56202" y="52264"/>
                    </a:cubicBezTo>
                    <a:cubicBezTo>
                      <a:pt x="45407" y="52264"/>
                      <a:pt x="34613" y="52939"/>
                      <a:pt x="23819" y="52264"/>
                    </a:cubicBezTo>
                    <a:cubicBezTo>
                      <a:pt x="19097" y="52264"/>
                      <a:pt x="17747" y="54288"/>
                      <a:pt x="18422" y="58336"/>
                    </a:cubicBezTo>
                    <a:cubicBezTo>
                      <a:pt x="18422" y="67781"/>
                      <a:pt x="18422" y="76551"/>
                      <a:pt x="18422" y="85996"/>
                    </a:cubicBezTo>
                    <a:cubicBezTo>
                      <a:pt x="18422" y="92067"/>
                      <a:pt x="14374" y="91393"/>
                      <a:pt x="11001" y="91393"/>
                    </a:cubicBezTo>
                    <a:cubicBezTo>
                      <a:pt x="7628" y="91393"/>
                      <a:pt x="3580" y="92742"/>
                      <a:pt x="3580" y="86670"/>
                    </a:cubicBezTo>
                    <a:cubicBezTo>
                      <a:pt x="3580" y="61034"/>
                      <a:pt x="3580" y="35398"/>
                      <a:pt x="3580" y="9762"/>
                    </a:cubicBezTo>
                    <a:cubicBezTo>
                      <a:pt x="3580" y="3690"/>
                      <a:pt x="6953" y="4365"/>
                      <a:pt x="11001" y="4365"/>
                    </a:cubicBezTo>
                    <a:cubicBezTo>
                      <a:pt x="15049" y="4365"/>
                      <a:pt x="19097" y="3690"/>
                      <a:pt x="19097" y="9762"/>
                    </a:cubicBezTo>
                    <a:cubicBezTo>
                      <a:pt x="18422" y="17183"/>
                      <a:pt x="19097" y="24604"/>
                      <a:pt x="19097" y="31350"/>
                    </a:cubicBezTo>
                    <a:cubicBezTo>
                      <a:pt x="19097" y="36073"/>
                      <a:pt x="20446" y="38097"/>
                      <a:pt x="25168" y="38097"/>
                    </a:cubicBezTo>
                    <a:cubicBezTo>
                      <a:pt x="35962" y="37422"/>
                      <a:pt x="46082" y="37422"/>
                      <a:pt x="56876" y="38097"/>
                    </a:cubicBezTo>
                    <a:cubicBezTo>
                      <a:pt x="61599" y="38097"/>
                      <a:pt x="62948" y="36747"/>
                      <a:pt x="62948" y="32025"/>
                    </a:cubicBezTo>
                    <a:cubicBezTo>
                      <a:pt x="62948" y="24604"/>
                      <a:pt x="62948" y="17183"/>
                      <a:pt x="62948" y="9087"/>
                    </a:cubicBezTo>
                    <a:cubicBezTo>
                      <a:pt x="62273" y="3015"/>
                      <a:pt x="66321" y="3690"/>
                      <a:pt x="70369" y="3690"/>
                    </a:cubicBezTo>
                    <a:cubicBezTo>
                      <a:pt x="73742" y="3690"/>
                      <a:pt x="77790" y="2341"/>
                      <a:pt x="77790" y="9087"/>
                    </a:cubicBezTo>
                    <a:cubicBezTo>
                      <a:pt x="75766" y="21231"/>
                      <a:pt x="75766" y="34049"/>
                      <a:pt x="76441" y="47541"/>
                    </a:cubicBezTo>
                    <a:cubicBezTo>
                      <a:pt x="76441" y="47541"/>
                      <a:pt x="76441" y="47541"/>
                      <a:pt x="76441" y="47541"/>
                    </a:cubicBezTo>
                    <a:close/>
                  </a:path>
                </a:pathLst>
              </a:custGeom>
              <a:solidFill>
                <a:schemeClr val="accent3"/>
              </a:solidFill>
              <a:ln w="6739" cap="flat">
                <a:noFill/>
                <a:prstDash val="solid"/>
                <a:miter/>
              </a:ln>
            </p:spPr>
            <p:txBody>
              <a:bodyPr rtlCol="0" anchor="ctr"/>
              <a:lstStyle/>
              <a:p>
                <a:pPr algn="ctr"/>
                <a:endParaRPr lang="fr-FR"/>
              </a:p>
            </p:txBody>
          </p:sp>
          <p:sp>
            <p:nvSpPr>
              <p:cNvPr id="30" name="Forme libre : forme 44">
                <a:extLst>
                  <a:ext uri="{FF2B5EF4-FFF2-40B4-BE49-F238E27FC236}">
                    <a16:creationId xmlns:a16="http://schemas.microsoft.com/office/drawing/2014/main" id="{0FAD7162-239F-47BC-B0EA-22A54A4088A3}"/>
                  </a:ext>
                </a:extLst>
              </p:cNvPr>
              <p:cNvSpPr/>
              <p:nvPr/>
            </p:nvSpPr>
            <p:spPr>
              <a:xfrm>
                <a:off x="2770639" y="5272995"/>
                <a:ext cx="78670" cy="113635"/>
              </a:xfrm>
              <a:custGeom>
                <a:avLst/>
                <a:gdLst>
                  <a:gd name="connsiteX0" fmla="*/ 3580 w 60717"/>
                  <a:gd name="connsiteY0" fmla="*/ 47431 h 87702"/>
                  <a:gd name="connsiteX1" fmla="*/ 3580 w 60717"/>
                  <a:gd name="connsiteY1" fmla="*/ 10326 h 87702"/>
                  <a:gd name="connsiteX2" fmla="*/ 10326 w 60717"/>
                  <a:gd name="connsiteY2" fmla="*/ 3580 h 87702"/>
                  <a:gd name="connsiteX3" fmla="*/ 53503 w 60717"/>
                  <a:gd name="connsiteY3" fmla="*/ 3580 h 87702"/>
                  <a:gd name="connsiteX4" fmla="*/ 59575 w 60717"/>
                  <a:gd name="connsiteY4" fmla="*/ 11001 h 87702"/>
                  <a:gd name="connsiteX5" fmla="*/ 53503 w 60717"/>
                  <a:gd name="connsiteY5" fmla="*/ 18422 h 87702"/>
                  <a:gd name="connsiteX6" fmla="*/ 25168 w 60717"/>
                  <a:gd name="connsiteY6" fmla="*/ 18422 h 87702"/>
                  <a:gd name="connsiteX7" fmla="*/ 19771 w 60717"/>
                  <a:gd name="connsiteY7" fmla="*/ 23819 h 87702"/>
                  <a:gd name="connsiteX8" fmla="*/ 33939 w 60717"/>
                  <a:gd name="connsiteY8" fmla="*/ 38661 h 87702"/>
                  <a:gd name="connsiteX9" fmla="*/ 42034 w 60717"/>
                  <a:gd name="connsiteY9" fmla="*/ 38661 h 87702"/>
                  <a:gd name="connsiteX10" fmla="*/ 51479 w 60717"/>
                  <a:gd name="connsiteY10" fmla="*/ 50130 h 87702"/>
                  <a:gd name="connsiteX11" fmla="*/ 46082 w 60717"/>
                  <a:gd name="connsiteY11" fmla="*/ 53503 h 87702"/>
                  <a:gd name="connsiteX12" fmla="*/ 26517 w 60717"/>
                  <a:gd name="connsiteY12" fmla="*/ 53503 h 87702"/>
                  <a:gd name="connsiteX13" fmla="*/ 19771 w 60717"/>
                  <a:gd name="connsiteY13" fmla="*/ 59575 h 87702"/>
                  <a:gd name="connsiteX14" fmla="*/ 35288 w 60717"/>
                  <a:gd name="connsiteY14" fmla="*/ 75766 h 87702"/>
                  <a:gd name="connsiteX15" fmla="*/ 55527 w 60717"/>
                  <a:gd name="connsiteY15" fmla="*/ 75766 h 87702"/>
                  <a:gd name="connsiteX16" fmla="*/ 61599 w 60717"/>
                  <a:gd name="connsiteY16" fmla="*/ 82512 h 87702"/>
                  <a:gd name="connsiteX17" fmla="*/ 56202 w 60717"/>
                  <a:gd name="connsiteY17" fmla="*/ 90608 h 87702"/>
                  <a:gd name="connsiteX18" fmla="*/ 10326 w 60717"/>
                  <a:gd name="connsiteY18" fmla="*/ 90608 h 87702"/>
                  <a:gd name="connsiteX19" fmla="*/ 5604 w 60717"/>
                  <a:gd name="connsiteY19" fmla="*/ 84536 h 87702"/>
                  <a:gd name="connsiteX20" fmla="*/ 3580 w 60717"/>
                  <a:gd name="connsiteY20" fmla="*/ 47431 h 87702"/>
                  <a:gd name="connsiteX21" fmla="*/ 3580 w 60717"/>
                  <a:gd name="connsiteY21" fmla="*/ 47431 h 8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87702">
                    <a:moveTo>
                      <a:pt x="3580" y="47431"/>
                    </a:moveTo>
                    <a:cubicBezTo>
                      <a:pt x="3580" y="35288"/>
                      <a:pt x="3580" y="22470"/>
                      <a:pt x="3580" y="10326"/>
                    </a:cubicBezTo>
                    <a:cubicBezTo>
                      <a:pt x="3580" y="5604"/>
                      <a:pt x="4929" y="3580"/>
                      <a:pt x="10326" y="3580"/>
                    </a:cubicBezTo>
                    <a:cubicBezTo>
                      <a:pt x="24494" y="3580"/>
                      <a:pt x="38661" y="3580"/>
                      <a:pt x="53503" y="3580"/>
                    </a:cubicBezTo>
                    <a:cubicBezTo>
                      <a:pt x="59575" y="3580"/>
                      <a:pt x="59575" y="6953"/>
                      <a:pt x="59575" y="11001"/>
                    </a:cubicBezTo>
                    <a:cubicBezTo>
                      <a:pt x="59575" y="15723"/>
                      <a:pt x="58900" y="18422"/>
                      <a:pt x="53503" y="18422"/>
                    </a:cubicBezTo>
                    <a:cubicBezTo>
                      <a:pt x="44058" y="17747"/>
                      <a:pt x="34613" y="18422"/>
                      <a:pt x="25168" y="18422"/>
                    </a:cubicBezTo>
                    <a:cubicBezTo>
                      <a:pt x="21120" y="18422"/>
                      <a:pt x="19771" y="19771"/>
                      <a:pt x="19771" y="23819"/>
                    </a:cubicBezTo>
                    <a:cubicBezTo>
                      <a:pt x="19771" y="42709"/>
                      <a:pt x="18422" y="38661"/>
                      <a:pt x="33939" y="38661"/>
                    </a:cubicBezTo>
                    <a:cubicBezTo>
                      <a:pt x="36637" y="38661"/>
                      <a:pt x="39336" y="38661"/>
                      <a:pt x="42034" y="38661"/>
                    </a:cubicBezTo>
                    <a:cubicBezTo>
                      <a:pt x="50804" y="38661"/>
                      <a:pt x="52828" y="41360"/>
                      <a:pt x="51479" y="50130"/>
                    </a:cubicBezTo>
                    <a:cubicBezTo>
                      <a:pt x="50804" y="53503"/>
                      <a:pt x="48781" y="53503"/>
                      <a:pt x="46082" y="53503"/>
                    </a:cubicBezTo>
                    <a:cubicBezTo>
                      <a:pt x="39336" y="53503"/>
                      <a:pt x="33264" y="53503"/>
                      <a:pt x="26517" y="53503"/>
                    </a:cubicBezTo>
                    <a:cubicBezTo>
                      <a:pt x="21795" y="53503"/>
                      <a:pt x="19771" y="54852"/>
                      <a:pt x="19771" y="59575"/>
                    </a:cubicBezTo>
                    <a:cubicBezTo>
                      <a:pt x="20446" y="79139"/>
                      <a:pt x="17747" y="75091"/>
                      <a:pt x="35288" y="75766"/>
                    </a:cubicBezTo>
                    <a:cubicBezTo>
                      <a:pt x="42034" y="75766"/>
                      <a:pt x="48781" y="75766"/>
                      <a:pt x="55527" y="75766"/>
                    </a:cubicBezTo>
                    <a:cubicBezTo>
                      <a:pt x="60924" y="75766"/>
                      <a:pt x="62273" y="77790"/>
                      <a:pt x="61599" y="82512"/>
                    </a:cubicBezTo>
                    <a:cubicBezTo>
                      <a:pt x="61599" y="86560"/>
                      <a:pt x="62948" y="90608"/>
                      <a:pt x="56202" y="90608"/>
                    </a:cubicBezTo>
                    <a:cubicBezTo>
                      <a:pt x="40685" y="90608"/>
                      <a:pt x="25168" y="90608"/>
                      <a:pt x="10326" y="90608"/>
                    </a:cubicBezTo>
                    <a:cubicBezTo>
                      <a:pt x="5604" y="90608"/>
                      <a:pt x="5604" y="87909"/>
                      <a:pt x="5604" y="84536"/>
                    </a:cubicBezTo>
                    <a:cubicBezTo>
                      <a:pt x="4254" y="72393"/>
                      <a:pt x="4254" y="59575"/>
                      <a:pt x="3580" y="47431"/>
                    </a:cubicBezTo>
                    <a:cubicBezTo>
                      <a:pt x="4254" y="47431"/>
                      <a:pt x="3580" y="47431"/>
                      <a:pt x="3580" y="47431"/>
                    </a:cubicBezTo>
                    <a:close/>
                  </a:path>
                </a:pathLst>
              </a:custGeom>
              <a:solidFill>
                <a:schemeClr val="accent3"/>
              </a:solidFill>
              <a:ln w="6739" cap="flat">
                <a:noFill/>
                <a:prstDash val="solid"/>
                <a:miter/>
              </a:ln>
            </p:spPr>
            <p:txBody>
              <a:bodyPr rtlCol="0" anchor="ctr"/>
              <a:lstStyle/>
              <a:p>
                <a:pPr algn="ctr"/>
                <a:endParaRPr lang="fr-FR"/>
              </a:p>
            </p:txBody>
          </p:sp>
          <p:sp>
            <p:nvSpPr>
              <p:cNvPr id="31" name="Forme libre : forme 50">
                <a:extLst>
                  <a:ext uri="{FF2B5EF4-FFF2-40B4-BE49-F238E27FC236}">
                    <a16:creationId xmlns:a16="http://schemas.microsoft.com/office/drawing/2014/main" id="{E23D56C4-04BA-49E1-B734-58F402DB156F}"/>
                  </a:ext>
                </a:extLst>
              </p:cNvPr>
              <p:cNvSpPr/>
              <p:nvPr/>
            </p:nvSpPr>
            <p:spPr>
              <a:xfrm>
                <a:off x="4073807" y="5266479"/>
                <a:ext cx="96152" cy="122375"/>
              </a:xfrm>
              <a:custGeom>
                <a:avLst/>
                <a:gdLst>
                  <a:gd name="connsiteX0" fmla="*/ 76543 w 74209"/>
                  <a:gd name="connsiteY0" fmla="*/ 37618 h 94449"/>
                  <a:gd name="connsiteX1" fmla="*/ 75194 w 74209"/>
                  <a:gd name="connsiteY1" fmla="*/ 65953 h 94449"/>
                  <a:gd name="connsiteX2" fmla="*/ 38763 w 74209"/>
                  <a:gd name="connsiteY2" fmla="*/ 92938 h 94449"/>
                  <a:gd name="connsiteX3" fmla="*/ 5032 w 74209"/>
                  <a:gd name="connsiteY3" fmla="*/ 64604 h 94449"/>
                  <a:gd name="connsiteX4" fmla="*/ 3682 w 74209"/>
                  <a:gd name="connsiteY4" fmla="*/ 7934 h 94449"/>
                  <a:gd name="connsiteX5" fmla="*/ 11778 w 74209"/>
                  <a:gd name="connsiteY5" fmla="*/ 3886 h 94449"/>
                  <a:gd name="connsiteX6" fmla="*/ 17850 w 74209"/>
                  <a:gd name="connsiteY6" fmla="*/ 8609 h 94449"/>
                  <a:gd name="connsiteX7" fmla="*/ 17850 w 74209"/>
                  <a:gd name="connsiteY7" fmla="*/ 45039 h 94449"/>
                  <a:gd name="connsiteX8" fmla="*/ 19199 w 74209"/>
                  <a:gd name="connsiteY8" fmla="*/ 61230 h 94449"/>
                  <a:gd name="connsiteX9" fmla="*/ 39438 w 74209"/>
                  <a:gd name="connsiteY9" fmla="*/ 78096 h 94449"/>
                  <a:gd name="connsiteX10" fmla="*/ 59677 w 74209"/>
                  <a:gd name="connsiteY10" fmla="*/ 61230 h 94449"/>
                  <a:gd name="connsiteX11" fmla="*/ 61026 w 74209"/>
                  <a:gd name="connsiteY11" fmla="*/ 43690 h 94449"/>
                  <a:gd name="connsiteX12" fmla="*/ 61026 w 74209"/>
                  <a:gd name="connsiteY12" fmla="*/ 9958 h 94449"/>
                  <a:gd name="connsiteX13" fmla="*/ 68447 w 74209"/>
                  <a:gd name="connsiteY13" fmla="*/ 3886 h 94449"/>
                  <a:gd name="connsiteX14" fmla="*/ 75868 w 74209"/>
                  <a:gd name="connsiteY14" fmla="*/ 9958 h 94449"/>
                  <a:gd name="connsiteX15" fmla="*/ 76543 w 74209"/>
                  <a:gd name="connsiteY15" fmla="*/ 37618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09" h="94449">
                    <a:moveTo>
                      <a:pt x="76543" y="37618"/>
                    </a:moveTo>
                    <a:cubicBezTo>
                      <a:pt x="75868" y="45039"/>
                      <a:pt x="77892" y="55159"/>
                      <a:pt x="75194" y="65953"/>
                    </a:cubicBezTo>
                    <a:cubicBezTo>
                      <a:pt x="71146" y="84168"/>
                      <a:pt x="59002" y="93613"/>
                      <a:pt x="38763" y="92938"/>
                    </a:cubicBezTo>
                    <a:cubicBezTo>
                      <a:pt x="19873" y="92938"/>
                      <a:pt x="7730" y="82819"/>
                      <a:pt x="5032" y="64604"/>
                    </a:cubicBezTo>
                    <a:cubicBezTo>
                      <a:pt x="2333" y="45714"/>
                      <a:pt x="4357" y="26824"/>
                      <a:pt x="3682" y="7934"/>
                    </a:cubicBezTo>
                    <a:cubicBezTo>
                      <a:pt x="3682" y="1188"/>
                      <a:pt x="9079" y="4561"/>
                      <a:pt x="11778" y="3886"/>
                    </a:cubicBezTo>
                    <a:cubicBezTo>
                      <a:pt x="15151" y="3212"/>
                      <a:pt x="17850" y="3212"/>
                      <a:pt x="17850" y="8609"/>
                    </a:cubicBezTo>
                    <a:cubicBezTo>
                      <a:pt x="17850" y="20752"/>
                      <a:pt x="17850" y="32896"/>
                      <a:pt x="17850" y="45039"/>
                    </a:cubicBezTo>
                    <a:cubicBezTo>
                      <a:pt x="17850" y="50436"/>
                      <a:pt x="18524" y="55833"/>
                      <a:pt x="19199" y="61230"/>
                    </a:cubicBezTo>
                    <a:cubicBezTo>
                      <a:pt x="21223" y="72699"/>
                      <a:pt x="27969" y="78096"/>
                      <a:pt x="39438" y="78096"/>
                    </a:cubicBezTo>
                    <a:cubicBezTo>
                      <a:pt x="50232" y="78096"/>
                      <a:pt x="57653" y="72025"/>
                      <a:pt x="59677" y="61230"/>
                    </a:cubicBezTo>
                    <a:cubicBezTo>
                      <a:pt x="61026" y="55159"/>
                      <a:pt x="61026" y="49762"/>
                      <a:pt x="61026" y="43690"/>
                    </a:cubicBezTo>
                    <a:cubicBezTo>
                      <a:pt x="61026" y="32221"/>
                      <a:pt x="61026" y="20752"/>
                      <a:pt x="61026" y="9958"/>
                    </a:cubicBezTo>
                    <a:cubicBezTo>
                      <a:pt x="61026" y="3212"/>
                      <a:pt x="64399" y="3886"/>
                      <a:pt x="68447" y="3886"/>
                    </a:cubicBezTo>
                    <a:cubicBezTo>
                      <a:pt x="73170" y="3886"/>
                      <a:pt x="76543" y="3886"/>
                      <a:pt x="75868" y="9958"/>
                    </a:cubicBezTo>
                    <a:cubicBezTo>
                      <a:pt x="75868" y="18054"/>
                      <a:pt x="76543" y="26149"/>
                      <a:pt x="76543" y="37618"/>
                    </a:cubicBezTo>
                    <a:close/>
                  </a:path>
                </a:pathLst>
              </a:custGeom>
              <a:solidFill>
                <a:schemeClr val="accent3"/>
              </a:solidFill>
              <a:ln w="6739" cap="flat">
                <a:noFill/>
                <a:prstDash val="solid"/>
                <a:miter/>
              </a:ln>
            </p:spPr>
            <p:txBody>
              <a:bodyPr rtlCol="0" anchor="ctr"/>
              <a:lstStyle/>
              <a:p>
                <a:pPr algn="ctr"/>
                <a:endParaRPr lang="fr-FR"/>
              </a:p>
            </p:txBody>
          </p:sp>
          <p:sp>
            <p:nvSpPr>
              <p:cNvPr id="32" name="Forme libre : forme 51">
                <a:extLst>
                  <a:ext uri="{FF2B5EF4-FFF2-40B4-BE49-F238E27FC236}">
                    <a16:creationId xmlns:a16="http://schemas.microsoft.com/office/drawing/2014/main" id="{4D293160-836F-48D2-82A9-75FEF32B2979}"/>
                  </a:ext>
                </a:extLst>
              </p:cNvPr>
              <p:cNvSpPr/>
              <p:nvPr/>
            </p:nvSpPr>
            <p:spPr>
              <a:xfrm>
                <a:off x="4310824" y="5266002"/>
                <a:ext cx="78670" cy="122375"/>
              </a:xfrm>
              <a:custGeom>
                <a:avLst/>
                <a:gdLst>
                  <a:gd name="connsiteX0" fmla="*/ 3580 w 60717"/>
                  <a:gd name="connsiteY0" fmla="*/ 47431 h 94449"/>
                  <a:gd name="connsiteX1" fmla="*/ 3580 w 60717"/>
                  <a:gd name="connsiteY1" fmla="*/ 10326 h 94449"/>
                  <a:gd name="connsiteX2" fmla="*/ 9652 w 60717"/>
                  <a:gd name="connsiteY2" fmla="*/ 3580 h 94449"/>
                  <a:gd name="connsiteX3" fmla="*/ 52828 w 60717"/>
                  <a:gd name="connsiteY3" fmla="*/ 3580 h 94449"/>
                  <a:gd name="connsiteX4" fmla="*/ 58900 w 60717"/>
                  <a:gd name="connsiteY4" fmla="*/ 11001 h 94449"/>
                  <a:gd name="connsiteX5" fmla="*/ 52828 w 60717"/>
                  <a:gd name="connsiteY5" fmla="*/ 18422 h 94449"/>
                  <a:gd name="connsiteX6" fmla="*/ 24494 w 60717"/>
                  <a:gd name="connsiteY6" fmla="*/ 18422 h 94449"/>
                  <a:gd name="connsiteX7" fmla="*/ 18422 w 60717"/>
                  <a:gd name="connsiteY7" fmla="*/ 23819 h 94449"/>
                  <a:gd name="connsiteX8" fmla="*/ 32589 w 60717"/>
                  <a:gd name="connsiteY8" fmla="*/ 39336 h 94449"/>
                  <a:gd name="connsiteX9" fmla="*/ 40685 w 60717"/>
                  <a:gd name="connsiteY9" fmla="*/ 39336 h 94449"/>
                  <a:gd name="connsiteX10" fmla="*/ 49455 w 60717"/>
                  <a:gd name="connsiteY10" fmla="*/ 48781 h 94449"/>
                  <a:gd name="connsiteX11" fmla="*/ 44058 w 60717"/>
                  <a:gd name="connsiteY11" fmla="*/ 53503 h 94449"/>
                  <a:gd name="connsiteX12" fmla="*/ 24494 w 60717"/>
                  <a:gd name="connsiteY12" fmla="*/ 53503 h 94449"/>
                  <a:gd name="connsiteX13" fmla="*/ 18422 w 60717"/>
                  <a:gd name="connsiteY13" fmla="*/ 59575 h 94449"/>
                  <a:gd name="connsiteX14" fmla="*/ 34613 w 60717"/>
                  <a:gd name="connsiteY14" fmla="*/ 76441 h 94449"/>
                  <a:gd name="connsiteX15" fmla="*/ 52154 w 60717"/>
                  <a:gd name="connsiteY15" fmla="*/ 76441 h 94449"/>
                  <a:gd name="connsiteX16" fmla="*/ 60249 w 60717"/>
                  <a:gd name="connsiteY16" fmla="*/ 83862 h 94449"/>
                  <a:gd name="connsiteX17" fmla="*/ 52154 w 60717"/>
                  <a:gd name="connsiteY17" fmla="*/ 91283 h 94449"/>
                  <a:gd name="connsiteX18" fmla="*/ 11001 w 60717"/>
                  <a:gd name="connsiteY18" fmla="*/ 91957 h 94449"/>
                  <a:gd name="connsiteX19" fmla="*/ 3580 w 60717"/>
                  <a:gd name="connsiteY19" fmla="*/ 83862 h 94449"/>
                  <a:gd name="connsiteX20" fmla="*/ 3580 w 60717"/>
                  <a:gd name="connsiteY20" fmla="*/ 47431 h 94449"/>
                  <a:gd name="connsiteX21" fmla="*/ 3580 w 60717"/>
                  <a:gd name="connsiteY21" fmla="*/ 47431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94449">
                    <a:moveTo>
                      <a:pt x="3580" y="47431"/>
                    </a:moveTo>
                    <a:cubicBezTo>
                      <a:pt x="3580" y="35288"/>
                      <a:pt x="3580" y="22470"/>
                      <a:pt x="3580" y="10326"/>
                    </a:cubicBezTo>
                    <a:cubicBezTo>
                      <a:pt x="3580" y="5604"/>
                      <a:pt x="4255" y="3580"/>
                      <a:pt x="9652" y="3580"/>
                    </a:cubicBezTo>
                    <a:cubicBezTo>
                      <a:pt x="23819" y="3580"/>
                      <a:pt x="37986" y="3580"/>
                      <a:pt x="52828" y="3580"/>
                    </a:cubicBezTo>
                    <a:cubicBezTo>
                      <a:pt x="58900" y="3580"/>
                      <a:pt x="58900" y="6953"/>
                      <a:pt x="58900" y="11001"/>
                    </a:cubicBezTo>
                    <a:cubicBezTo>
                      <a:pt x="58900" y="15723"/>
                      <a:pt x="58900" y="18422"/>
                      <a:pt x="52828" y="18422"/>
                    </a:cubicBezTo>
                    <a:cubicBezTo>
                      <a:pt x="43383" y="17747"/>
                      <a:pt x="33939" y="18422"/>
                      <a:pt x="24494" y="18422"/>
                    </a:cubicBezTo>
                    <a:cubicBezTo>
                      <a:pt x="20446" y="18422"/>
                      <a:pt x="19096" y="19771"/>
                      <a:pt x="18422" y="23819"/>
                    </a:cubicBezTo>
                    <a:cubicBezTo>
                      <a:pt x="17747" y="39336"/>
                      <a:pt x="17747" y="39336"/>
                      <a:pt x="32589" y="39336"/>
                    </a:cubicBezTo>
                    <a:cubicBezTo>
                      <a:pt x="35288" y="39336"/>
                      <a:pt x="37986" y="40010"/>
                      <a:pt x="40685" y="39336"/>
                    </a:cubicBezTo>
                    <a:cubicBezTo>
                      <a:pt x="48781" y="37986"/>
                      <a:pt x="50130" y="42709"/>
                      <a:pt x="49455" y="48781"/>
                    </a:cubicBezTo>
                    <a:cubicBezTo>
                      <a:pt x="49455" y="52828"/>
                      <a:pt x="47431" y="53503"/>
                      <a:pt x="44058" y="53503"/>
                    </a:cubicBezTo>
                    <a:cubicBezTo>
                      <a:pt x="37312" y="53503"/>
                      <a:pt x="31240" y="53503"/>
                      <a:pt x="24494" y="53503"/>
                    </a:cubicBezTo>
                    <a:cubicBezTo>
                      <a:pt x="20446" y="53503"/>
                      <a:pt x="18422" y="54178"/>
                      <a:pt x="18422" y="59575"/>
                    </a:cubicBezTo>
                    <a:cubicBezTo>
                      <a:pt x="17747" y="76441"/>
                      <a:pt x="17747" y="76441"/>
                      <a:pt x="34613" y="76441"/>
                    </a:cubicBezTo>
                    <a:cubicBezTo>
                      <a:pt x="40685" y="76441"/>
                      <a:pt x="46757" y="76441"/>
                      <a:pt x="52154" y="76441"/>
                    </a:cubicBezTo>
                    <a:cubicBezTo>
                      <a:pt x="58225" y="75766"/>
                      <a:pt x="60249" y="77790"/>
                      <a:pt x="60249" y="83862"/>
                    </a:cubicBezTo>
                    <a:cubicBezTo>
                      <a:pt x="60249" y="90608"/>
                      <a:pt x="57551" y="91283"/>
                      <a:pt x="52154" y="91283"/>
                    </a:cubicBezTo>
                    <a:cubicBezTo>
                      <a:pt x="38661" y="91283"/>
                      <a:pt x="24494" y="91283"/>
                      <a:pt x="11001" y="91957"/>
                    </a:cubicBezTo>
                    <a:cubicBezTo>
                      <a:pt x="4929" y="91957"/>
                      <a:pt x="3580" y="89933"/>
                      <a:pt x="3580" y="83862"/>
                    </a:cubicBezTo>
                    <a:cubicBezTo>
                      <a:pt x="4255" y="71718"/>
                      <a:pt x="3580" y="59575"/>
                      <a:pt x="3580" y="47431"/>
                    </a:cubicBezTo>
                    <a:cubicBezTo>
                      <a:pt x="3580" y="47431"/>
                      <a:pt x="3580" y="47431"/>
                      <a:pt x="3580" y="47431"/>
                    </a:cubicBezTo>
                    <a:close/>
                  </a:path>
                </a:pathLst>
              </a:custGeom>
              <a:solidFill>
                <a:schemeClr val="accent3"/>
              </a:solidFill>
              <a:ln w="6739" cap="flat">
                <a:noFill/>
                <a:prstDash val="solid"/>
                <a:miter/>
              </a:ln>
            </p:spPr>
            <p:txBody>
              <a:bodyPr rtlCol="0" anchor="ctr"/>
              <a:lstStyle/>
              <a:p>
                <a:pPr algn="ctr"/>
                <a:endParaRPr lang="fr-FR"/>
              </a:p>
            </p:txBody>
          </p:sp>
          <p:sp>
            <p:nvSpPr>
              <p:cNvPr id="33" name="Forme libre : forme 53">
                <a:extLst>
                  <a:ext uri="{FF2B5EF4-FFF2-40B4-BE49-F238E27FC236}">
                    <a16:creationId xmlns:a16="http://schemas.microsoft.com/office/drawing/2014/main" id="{3A9BDC43-B47A-435B-955D-FD4BAA78B626}"/>
                  </a:ext>
                </a:extLst>
              </p:cNvPr>
              <p:cNvSpPr/>
              <p:nvPr/>
            </p:nvSpPr>
            <p:spPr>
              <a:xfrm>
                <a:off x="3892999" y="5267750"/>
                <a:ext cx="78670" cy="113635"/>
              </a:xfrm>
              <a:custGeom>
                <a:avLst/>
                <a:gdLst>
                  <a:gd name="connsiteX0" fmla="*/ 3580 w 60717"/>
                  <a:gd name="connsiteY0" fmla="*/ 47431 h 87702"/>
                  <a:gd name="connsiteX1" fmla="*/ 3580 w 60717"/>
                  <a:gd name="connsiteY1" fmla="*/ 10326 h 87702"/>
                  <a:gd name="connsiteX2" fmla="*/ 9652 w 60717"/>
                  <a:gd name="connsiteY2" fmla="*/ 3580 h 87702"/>
                  <a:gd name="connsiteX3" fmla="*/ 52828 w 60717"/>
                  <a:gd name="connsiteY3" fmla="*/ 3580 h 87702"/>
                  <a:gd name="connsiteX4" fmla="*/ 58900 w 60717"/>
                  <a:gd name="connsiteY4" fmla="*/ 11001 h 87702"/>
                  <a:gd name="connsiteX5" fmla="*/ 52828 w 60717"/>
                  <a:gd name="connsiteY5" fmla="*/ 18422 h 87702"/>
                  <a:gd name="connsiteX6" fmla="*/ 25843 w 60717"/>
                  <a:gd name="connsiteY6" fmla="*/ 18422 h 87702"/>
                  <a:gd name="connsiteX7" fmla="*/ 18422 w 60717"/>
                  <a:gd name="connsiteY7" fmla="*/ 25168 h 87702"/>
                  <a:gd name="connsiteX8" fmla="*/ 32589 w 60717"/>
                  <a:gd name="connsiteY8" fmla="*/ 39336 h 87702"/>
                  <a:gd name="connsiteX9" fmla="*/ 41359 w 60717"/>
                  <a:gd name="connsiteY9" fmla="*/ 39336 h 87702"/>
                  <a:gd name="connsiteX10" fmla="*/ 50130 w 60717"/>
                  <a:gd name="connsiteY10" fmla="*/ 48781 h 87702"/>
                  <a:gd name="connsiteX11" fmla="*/ 44733 w 60717"/>
                  <a:gd name="connsiteY11" fmla="*/ 53503 h 87702"/>
                  <a:gd name="connsiteX12" fmla="*/ 23819 w 60717"/>
                  <a:gd name="connsiteY12" fmla="*/ 53503 h 87702"/>
                  <a:gd name="connsiteX13" fmla="*/ 18422 w 60717"/>
                  <a:gd name="connsiteY13" fmla="*/ 58225 h 87702"/>
                  <a:gd name="connsiteX14" fmla="*/ 34613 w 60717"/>
                  <a:gd name="connsiteY14" fmla="*/ 75766 h 87702"/>
                  <a:gd name="connsiteX15" fmla="*/ 53503 w 60717"/>
                  <a:gd name="connsiteY15" fmla="*/ 75766 h 87702"/>
                  <a:gd name="connsiteX16" fmla="*/ 60924 w 60717"/>
                  <a:gd name="connsiteY16" fmla="*/ 83187 h 87702"/>
                  <a:gd name="connsiteX17" fmla="*/ 54178 w 60717"/>
                  <a:gd name="connsiteY17" fmla="*/ 90608 h 87702"/>
                  <a:gd name="connsiteX18" fmla="*/ 10326 w 60717"/>
                  <a:gd name="connsiteY18" fmla="*/ 90608 h 87702"/>
                  <a:gd name="connsiteX19" fmla="*/ 4254 w 60717"/>
                  <a:gd name="connsiteY19" fmla="*/ 84536 h 87702"/>
                  <a:gd name="connsiteX20" fmla="*/ 3580 w 60717"/>
                  <a:gd name="connsiteY20" fmla="*/ 47431 h 87702"/>
                  <a:gd name="connsiteX21" fmla="*/ 3580 w 60717"/>
                  <a:gd name="connsiteY21" fmla="*/ 47431 h 8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87702">
                    <a:moveTo>
                      <a:pt x="3580" y="47431"/>
                    </a:moveTo>
                    <a:cubicBezTo>
                      <a:pt x="3580" y="35288"/>
                      <a:pt x="3580" y="22470"/>
                      <a:pt x="3580" y="10326"/>
                    </a:cubicBezTo>
                    <a:cubicBezTo>
                      <a:pt x="3580" y="5604"/>
                      <a:pt x="4929" y="3580"/>
                      <a:pt x="9652" y="3580"/>
                    </a:cubicBezTo>
                    <a:cubicBezTo>
                      <a:pt x="23819" y="3580"/>
                      <a:pt x="37986" y="3580"/>
                      <a:pt x="52828" y="3580"/>
                    </a:cubicBezTo>
                    <a:cubicBezTo>
                      <a:pt x="58900" y="3580"/>
                      <a:pt x="58900" y="6953"/>
                      <a:pt x="58900" y="11001"/>
                    </a:cubicBezTo>
                    <a:cubicBezTo>
                      <a:pt x="58900" y="15723"/>
                      <a:pt x="58900" y="18422"/>
                      <a:pt x="52828" y="18422"/>
                    </a:cubicBezTo>
                    <a:cubicBezTo>
                      <a:pt x="44058" y="17747"/>
                      <a:pt x="35288" y="18422"/>
                      <a:pt x="25843" y="18422"/>
                    </a:cubicBezTo>
                    <a:cubicBezTo>
                      <a:pt x="20446" y="18422"/>
                      <a:pt x="18422" y="19771"/>
                      <a:pt x="18422" y="25168"/>
                    </a:cubicBezTo>
                    <a:cubicBezTo>
                      <a:pt x="18422" y="39336"/>
                      <a:pt x="18422" y="39336"/>
                      <a:pt x="32589" y="39336"/>
                    </a:cubicBezTo>
                    <a:cubicBezTo>
                      <a:pt x="35288" y="39336"/>
                      <a:pt x="38661" y="40010"/>
                      <a:pt x="41359" y="39336"/>
                    </a:cubicBezTo>
                    <a:cubicBezTo>
                      <a:pt x="49455" y="37986"/>
                      <a:pt x="50804" y="42709"/>
                      <a:pt x="50130" y="48781"/>
                    </a:cubicBezTo>
                    <a:cubicBezTo>
                      <a:pt x="50130" y="52828"/>
                      <a:pt x="48106" y="53503"/>
                      <a:pt x="44733" y="53503"/>
                    </a:cubicBezTo>
                    <a:cubicBezTo>
                      <a:pt x="37986" y="53503"/>
                      <a:pt x="30565" y="53503"/>
                      <a:pt x="23819" y="53503"/>
                    </a:cubicBezTo>
                    <a:cubicBezTo>
                      <a:pt x="20446" y="53503"/>
                      <a:pt x="18422" y="54852"/>
                      <a:pt x="18422" y="58225"/>
                    </a:cubicBezTo>
                    <a:cubicBezTo>
                      <a:pt x="17073" y="75766"/>
                      <a:pt x="17073" y="75766"/>
                      <a:pt x="34613" y="75766"/>
                    </a:cubicBezTo>
                    <a:cubicBezTo>
                      <a:pt x="40685" y="75766"/>
                      <a:pt x="46757" y="76441"/>
                      <a:pt x="53503" y="75766"/>
                    </a:cubicBezTo>
                    <a:cubicBezTo>
                      <a:pt x="59575" y="75091"/>
                      <a:pt x="60924" y="77790"/>
                      <a:pt x="60924" y="83187"/>
                    </a:cubicBezTo>
                    <a:cubicBezTo>
                      <a:pt x="60924" y="88584"/>
                      <a:pt x="59575" y="90608"/>
                      <a:pt x="54178" y="90608"/>
                    </a:cubicBezTo>
                    <a:cubicBezTo>
                      <a:pt x="39336" y="89933"/>
                      <a:pt x="25168" y="90608"/>
                      <a:pt x="10326" y="90608"/>
                    </a:cubicBezTo>
                    <a:cubicBezTo>
                      <a:pt x="5604" y="90608"/>
                      <a:pt x="4254" y="89259"/>
                      <a:pt x="4254" y="84536"/>
                    </a:cubicBezTo>
                    <a:cubicBezTo>
                      <a:pt x="4254" y="72393"/>
                      <a:pt x="4254" y="60249"/>
                      <a:pt x="3580" y="47431"/>
                    </a:cubicBezTo>
                    <a:cubicBezTo>
                      <a:pt x="4254" y="47431"/>
                      <a:pt x="3580" y="47431"/>
                      <a:pt x="3580" y="47431"/>
                    </a:cubicBezTo>
                    <a:close/>
                  </a:path>
                </a:pathLst>
              </a:custGeom>
              <a:solidFill>
                <a:schemeClr val="accent3"/>
              </a:solidFill>
              <a:ln w="6739" cap="flat">
                <a:noFill/>
                <a:prstDash val="solid"/>
                <a:miter/>
              </a:ln>
            </p:spPr>
            <p:txBody>
              <a:bodyPr rtlCol="0" anchor="ctr"/>
              <a:lstStyle/>
              <a:p>
                <a:pPr algn="ctr"/>
                <a:endParaRPr lang="fr-FR"/>
              </a:p>
            </p:txBody>
          </p:sp>
          <p:sp>
            <p:nvSpPr>
              <p:cNvPr id="34" name="Forme libre : forme 57">
                <a:extLst>
                  <a:ext uri="{FF2B5EF4-FFF2-40B4-BE49-F238E27FC236}">
                    <a16:creationId xmlns:a16="http://schemas.microsoft.com/office/drawing/2014/main" id="{1CD8A767-6CD1-4DFF-A43E-C07BB172B753}"/>
                  </a:ext>
                </a:extLst>
              </p:cNvPr>
              <p:cNvSpPr/>
              <p:nvPr/>
            </p:nvSpPr>
            <p:spPr>
              <a:xfrm>
                <a:off x="2457707" y="5273868"/>
                <a:ext cx="78670" cy="122375"/>
              </a:xfrm>
              <a:custGeom>
                <a:avLst/>
                <a:gdLst>
                  <a:gd name="connsiteX0" fmla="*/ 4255 w 60717"/>
                  <a:gd name="connsiteY0" fmla="*/ 46757 h 94449"/>
                  <a:gd name="connsiteX1" fmla="*/ 4255 w 60717"/>
                  <a:gd name="connsiteY1" fmla="*/ 9652 h 94449"/>
                  <a:gd name="connsiteX2" fmla="*/ 10326 w 60717"/>
                  <a:gd name="connsiteY2" fmla="*/ 3580 h 94449"/>
                  <a:gd name="connsiteX3" fmla="*/ 54178 w 60717"/>
                  <a:gd name="connsiteY3" fmla="*/ 3580 h 94449"/>
                  <a:gd name="connsiteX4" fmla="*/ 59575 w 60717"/>
                  <a:gd name="connsiteY4" fmla="*/ 11676 h 94449"/>
                  <a:gd name="connsiteX5" fmla="*/ 53503 w 60717"/>
                  <a:gd name="connsiteY5" fmla="*/ 18422 h 94449"/>
                  <a:gd name="connsiteX6" fmla="*/ 25843 w 60717"/>
                  <a:gd name="connsiteY6" fmla="*/ 18422 h 94449"/>
                  <a:gd name="connsiteX7" fmla="*/ 18422 w 60717"/>
                  <a:gd name="connsiteY7" fmla="*/ 25168 h 94449"/>
                  <a:gd name="connsiteX8" fmla="*/ 32589 w 60717"/>
                  <a:gd name="connsiteY8" fmla="*/ 39336 h 94449"/>
                  <a:gd name="connsiteX9" fmla="*/ 40685 w 60717"/>
                  <a:gd name="connsiteY9" fmla="*/ 39336 h 94449"/>
                  <a:gd name="connsiteX10" fmla="*/ 49455 w 60717"/>
                  <a:gd name="connsiteY10" fmla="*/ 48106 h 94449"/>
                  <a:gd name="connsiteX11" fmla="*/ 43383 w 60717"/>
                  <a:gd name="connsiteY11" fmla="*/ 54178 h 94449"/>
                  <a:gd name="connsiteX12" fmla="*/ 23144 w 60717"/>
                  <a:gd name="connsiteY12" fmla="*/ 54178 h 94449"/>
                  <a:gd name="connsiteX13" fmla="*/ 18422 w 60717"/>
                  <a:gd name="connsiteY13" fmla="*/ 58900 h 94449"/>
                  <a:gd name="connsiteX14" fmla="*/ 18422 w 60717"/>
                  <a:gd name="connsiteY14" fmla="*/ 60249 h 94449"/>
                  <a:gd name="connsiteX15" fmla="*/ 33939 w 60717"/>
                  <a:gd name="connsiteY15" fmla="*/ 76441 h 94449"/>
                  <a:gd name="connsiteX16" fmla="*/ 54852 w 60717"/>
                  <a:gd name="connsiteY16" fmla="*/ 76441 h 94449"/>
                  <a:gd name="connsiteX17" fmla="*/ 59575 w 60717"/>
                  <a:gd name="connsiteY17" fmla="*/ 84536 h 94449"/>
                  <a:gd name="connsiteX18" fmla="*/ 54852 w 60717"/>
                  <a:gd name="connsiteY18" fmla="*/ 91283 h 94449"/>
                  <a:gd name="connsiteX19" fmla="*/ 8977 w 60717"/>
                  <a:gd name="connsiteY19" fmla="*/ 91283 h 94449"/>
                  <a:gd name="connsiteX20" fmla="*/ 3580 w 60717"/>
                  <a:gd name="connsiteY20" fmla="*/ 85886 h 94449"/>
                  <a:gd name="connsiteX21" fmla="*/ 4255 w 60717"/>
                  <a:gd name="connsiteY21" fmla="*/ 46757 h 94449"/>
                  <a:gd name="connsiteX22" fmla="*/ 4255 w 60717"/>
                  <a:gd name="connsiteY22" fmla="*/ 46757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717" h="94449">
                    <a:moveTo>
                      <a:pt x="4255" y="46757"/>
                    </a:moveTo>
                    <a:cubicBezTo>
                      <a:pt x="4255" y="34613"/>
                      <a:pt x="4255" y="21795"/>
                      <a:pt x="4255" y="9652"/>
                    </a:cubicBezTo>
                    <a:cubicBezTo>
                      <a:pt x="4255" y="4929"/>
                      <a:pt x="5604" y="3580"/>
                      <a:pt x="10326" y="3580"/>
                    </a:cubicBezTo>
                    <a:cubicBezTo>
                      <a:pt x="25168" y="3580"/>
                      <a:pt x="39336" y="3580"/>
                      <a:pt x="54178" y="3580"/>
                    </a:cubicBezTo>
                    <a:cubicBezTo>
                      <a:pt x="60924" y="3580"/>
                      <a:pt x="59575" y="7628"/>
                      <a:pt x="59575" y="11676"/>
                    </a:cubicBezTo>
                    <a:cubicBezTo>
                      <a:pt x="59575" y="15723"/>
                      <a:pt x="59575" y="19097"/>
                      <a:pt x="53503" y="18422"/>
                    </a:cubicBezTo>
                    <a:cubicBezTo>
                      <a:pt x="44058" y="17747"/>
                      <a:pt x="35288" y="18422"/>
                      <a:pt x="25843" y="18422"/>
                    </a:cubicBezTo>
                    <a:cubicBezTo>
                      <a:pt x="21120" y="18422"/>
                      <a:pt x="18422" y="19097"/>
                      <a:pt x="18422" y="25168"/>
                    </a:cubicBezTo>
                    <a:cubicBezTo>
                      <a:pt x="18422" y="40010"/>
                      <a:pt x="18422" y="40010"/>
                      <a:pt x="32589" y="39336"/>
                    </a:cubicBezTo>
                    <a:cubicBezTo>
                      <a:pt x="35288" y="39336"/>
                      <a:pt x="37986" y="39336"/>
                      <a:pt x="40685" y="39336"/>
                    </a:cubicBezTo>
                    <a:cubicBezTo>
                      <a:pt x="48106" y="37986"/>
                      <a:pt x="50130" y="41360"/>
                      <a:pt x="49455" y="48106"/>
                    </a:cubicBezTo>
                    <a:cubicBezTo>
                      <a:pt x="49455" y="52828"/>
                      <a:pt x="47431" y="54178"/>
                      <a:pt x="43383" y="54178"/>
                    </a:cubicBezTo>
                    <a:cubicBezTo>
                      <a:pt x="36637" y="54178"/>
                      <a:pt x="29891" y="54178"/>
                      <a:pt x="23144" y="54178"/>
                    </a:cubicBezTo>
                    <a:cubicBezTo>
                      <a:pt x="19771" y="54178"/>
                      <a:pt x="18422" y="55527"/>
                      <a:pt x="18422" y="58900"/>
                    </a:cubicBezTo>
                    <a:cubicBezTo>
                      <a:pt x="18422" y="59575"/>
                      <a:pt x="18422" y="60249"/>
                      <a:pt x="18422" y="60249"/>
                    </a:cubicBezTo>
                    <a:cubicBezTo>
                      <a:pt x="17747" y="76441"/>
                      <a:pt x="17747" y="76441"/>
                      <a:pt x="33939" y="76441"/>
                    </a:cubicBezTo>
                    <a:cubicBezTo>
                      <a:pt x="40685" y="76441"/>
                      <a:pt x="48106" y="76441"/>
                      <a:pt x="54852" y="76441"/>
                    </a:cubicBezTo>
                    <a:cubicBezTo>
                      <a:pt x="61599" y="76441"/>
                      <a:pt x="59575" y="81163"/>
                      <a:pt x="59575" y="84536"/>
                    </a:cubicBezTo>
                    <a:cubicBezTo>
                      <a:pt x="59575" y="87909"/>
                      <a:pt x="60249" y="91283"/>
                      <a:pt x="54852" y="91283"/>
                    </a:cubicBezTo>
                    <a:cubicBezTo>
                      <a:pt x="39336" y="91283"/>
                      <a:pt x="23819" y="91283"/>
                      <a:pt x="8977" y="91283"/>
                    </a:cubicBezTo>
                    <a:cubicBezTo>
                      <a:pt x="4929" y="91283"/>
                      <a:pt x="3580" y="89933"/>
                      <a:pt x="3580" y="85886"/>
                    </a:cubicBezTo>
                    <a:cubicBezTo>
                      <a:pt x="4255" y="73067"/>
                      <a:pt x="4255" y="59575"/>
                      <a:pt x="4255" y="46757"/>
                    </a:cubicBezTo>
                    <a:cubicBezTo>
                      <a:pt x="4255" y="46757"/>
                      <a:pt x="4255" y="46757"/>
                      <a:pt x="4255" y="46757"/>
                    </a:cubicBezTo>
                    <a:close/>
                  </a:path>
                </a:pathLst>
              </a:custGeom>
              <a:solidFill>
                <a:schemeClr val="accent3"/>
              </a:solidFill>
              <a:ln w="6739" cap="flat">
                <a:noFill/>
                <a:prstDash val="solid"/>
                <a:miter/>
              </a:ln>
            </p:spPr>
            <p:txBody>
              <a:bodyPr rtlCol="0" anchor="ctr"/>
              <a:lstStyle/>
              <a:p>
                <a:pPr algn="ctr"/>
                <a:endParaRPr lang="fr-FR"/>
              </a:p>
            </p:txBody>
          </p:sp>
          <p:sp>
            <p:nvSpPr>
              <p:cNvPr id="35" name="Forme libre : forme 58">
                <a:extLst>
                  <a:ext uri="{FF2B5EF4-FFF2-40B4-BE49-F238E27FC236}">
                    <a16:creationId xmlns:a16="http://schemas.microsoft.com/office/drawing/2014/main" id="{99C7DE79-093E-4040-9EBA-5AAD80C99F82}"/>
                  </a:ext>
                </a:extLst>
              </p:cNvPr>
              <p:cNvSpPr/>
              <p:nvPr/>
            </p:nvSpPr>
            <p:spPr>
              <a:xfrm>
                <a:off x="3186715" y="5271246"/>
                <a:ext cx="78670" cy="122375"/>
              </a:xfrm>
              <a:custGeom>
                <a:avLst/>
                <a:gdLst>
                  <a:gd name="connsiteX0" fmla="*/ 3580 w 60717"/>
                  <a:gd name="connsiteY0" fmla="*/ 46757 h 94449"/>
                  <a:gd name="connsiteX1" fmla="*/ 3580 w 60717"/>
                  <a:gd name="connsiteY1" fmla="*/ 9652 h 94449"/>
                  <a:gd name="connsiteX2" fmla="*/ 9652 w 60717"/>
                  <a:gd name="connsiteY2" fmla="*/ 3580 h 94449"/>
                  <a:gd name="connsiteX3" fmla="*/ 53503 w 60717"/>
                  <a:gd name="connsiteY3" fmla="*/ 3580 h 94449"/>
                  <a:gd name="connsiteX4" fmla="*/ 59575 w 60717"/>
                  <a:gd name="connsiteY4" fmla="*/ 11676 h 94449"/>
                  <a:gd name="connsiteX5" fmla="*/ 53503 w 60717"/>
                  <a:gd name="connsiteY5" fmla="*/ 18422 h 94449"/>
                  <a:gd name="connsiteX6" fmla="*/ 25843 w 60717"/>
                  <a:gd name="connsiteY6" fmla="*/ 18422 h 94449"/>
                  <a:gd name="connsiteX7" fmla="*/ 19097 w 60717"/>
                  <a:gd name="connsiteY7" fmla="*/ 25168 h 94449"/>
                  <a:gd name="connsiteX8" fmla="*/ 32589 w 60717"/>
                  <a:gd name="connsiteY8" fmla="*/ 39336 h 94449"/>
                  <a:gd name="connsiteX9" fmla="*/ 41360 w 60717"/>
                  <a:gd name="connsiteY9" fmla="*/ 39336 h 94449"/>
                  <a:gd name="connsiteX10" fmla="*/ 50130 w 60717"/>
                  <a:gd name="connsiteY10" fmla="*/ 48781 h 94449"/>
                  <a:gd name="connsiteX11" fmla="*/ 44733 w 60717"/>
                  <a:gd name="connsiteY11" fmla="*/ 54178 h 94449"/>
                  <a:gd name="connsiteX12" fmla="*/ 24494 w 60717"/>
                  <a:gd name="connsiteY12" fmla="*/ 54178 h 94449"/>
                  <a:gd name="connsiteX13" fmla="*/ 19097 w 60717"/>
                  <a:gd name="connsiteY13" fmla="*/ 58900 h 94449"/>
                  <a:gd name="connsiteX14" fmla="*/ 35288 w 60717"/>
                  <a:gd name="connsiteY14" fmla="*/ 76441 h 94449"/>
                  <a:gd name="connsiteX15" fmla="*/ 52154 w 60717"/>
                  <a:gd name="connsiteY15" fmla="*/ 76441 h 94449"/>
                  <a:gd name="connsiteX16" fmla="*/ 60924 w 60717"/>
                  <a:gd name="connsiteY16" fmla="*/ 83187 h 94449"/>
                  <a:gd name="connsiteX17" fmla="*/ 52828 w 60717"/>
                  <a:gd name="connsiteY17" fmla="*/ 91283 h 94449"/>
                  <a:gd name="connsiteX18" fmla="*/ 11001 w 60717"/>
                  <a:gd name="connsiteY18" fmla="*/ 91283 h 94449"/>
                  <a:gd name="connsiteX19" fmla="*/ 4929 w 60717"/>
                  <a:gd name="connsiteY19" fmla="*/ 85211 h 94449"/>
                  <a:gd name="connsiteX20" fmla="*/ 3580 w 60717"/>
                  <a:gd name="connsiteY20" fmla="*/ 46757 h 94449"/>
                  <a:gd name="connsiteX21" fmla="*/ 3580 w 60717"/>
                  <a:gd name="connsiteY21" fmla="*/ 46757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17" h="94449">
                    <a:moveTo>
                      <a:pt x="3580" y="46757"/>
                    </a:moveTo>
                    <a:cubicBezTo>
                      <a:pt x="3580" y="34613"/>
                      <a:pt x="3580" y="21795"/>
                      <a:pt x="3580" y="9652"/>
                    </a:cubicBezTo>
                    <a:cubicBezTo>
                      <a:pt x="3580" y="4929"/>
                      <a:pt x="4929" y="3580"/>
                      <a:pt x="9652" y="3580"/>
                    </a:cubicBezTo>
                    <a:cubicBezTo>
                      <a:pt x="24494" y="3580"/>
                      <a:pt x="38661" y="3580"/>
                      <a:pt x="53503" y="3580"/>
                    </a:cubicBezTo>
                    <a:cubicBezTo>
                      <a:pt x="60249" y="3580"/>
                      <a:pt x="58900" y="7628"/>
                      <a:pt x="59575" y="11676"/>
                    </a:cubicBezTo>
                    <a:cubicBezTo>
                      <a:pt x="59575" y="15723"/>
                      <a:pt x="59575" y="19097"/>
                      <a:pt x="53503" y="18422"/>
                    </a:cubicBezTo>
                    <a:cubicBezTo>
                      <a:pt x="44058" y="17747"/>
                      <a:pt x="35288" y="18422"/>
                      <a:pt x="25843" y="18422"/>
                    </a:cubicBezTo>
                    <a:cubicBezTo>
                      <a:pt x="20446" y="18422"/>
                      <a:pt x="19097" y="19771"/>
                      <a:pt x="19097" y="25168"/>
                    </a:cubicBezTo>
                    <a:cubicBezTo>
                      <a:pt x="19097" y="39336"/>
                      <a:pt x="19097" y="39336"/>
                      <a:pt x="32589" y="39336"/>
                    </a:cubicBezTo>
                    <a:cubicBezTo>
                      <a:pt x="35288" y="39336"/>
                      <a:pt x="38661" y="40010"/>
                      <a:pt x="41360" y="39336"/>
                    </a:cubicBezTo>
                    <a:cubicBezTo>
                      <a:pt x="48781" y="37986"/>
                      <a:pt x="50804" y="42034"/>
                      <a:pt x="50130" y="48781"/>
                    </a:cubicBezTo>
                    <a:cubicBezTo>
                      <a:pt x="50130" y="52828"/>
                      <a:pt x="48781" y="54852"/>
                      <a:pt x="44733" y="54178"/>
                    </a:cubicBezTo>
                    <a:cubicBezTo>
                      <a:pt x="37986" y="54178"/>
                      <a:pt x="31240" y="54178"/>
                      <a:pt x="24494" y="54178"/>
                    </a:cubicBezTo>
                    <a:cubicBezTo>
                      <a:pt x="21120" y="54178"/>
                      <a:pt x="19097" y="55527"/>
                      <a:pt x="19097" y="58900"/>
                    </a:cubicBezTo>
                    <a:cubicBezTo>
                      <a:pt x="17747" y="76441"/>
                      <a:pt x="17747" y="76441"/>
                      <a:pt x="35288" y="76441"/>
                    </a:cubicBezTo>
                    <a:cubicBezTo>
                      <a:pt x="40685" y="76441"/>
                      <a:pt x="46757" y="76441"/>
                      <a:pt x="52154" y="76441"/>
                    </a:cubicBezTo>
                    <a:cubicBezTo>
                      <a:pt x="56876" y="76441"/>
                      <a:pt x="60924" y="75766"/>
                      <a:pt x="60924" y="83187"/>
                    </a:cubicBezTo>
                    <a:cubicBezTo>
                      <a:pt x="60924" y="89933"/>
                      <a:pt x="58900" y="91283"/>
                      <a:pt x="52828" y="91283"/>
                    </a:cubicBezTo>
                    <a:cubicBezTo>
                      <a:pt x="38661" y="90608"/>
                      <a:pt x="24494" y="91283"/>
                      <a:pt x="11001" y="91283"/>
                    </a:cubicBezTo>
                    <a:cubicBezTo>
                      <a:pt x="6279" y="91283"/>
                      <a:pt x="4255" y="89933"/>
                      <a:pt x="4929" y="85211"/>
                    </a:cubicBezTo>
                    <a:cubicBezTo>
                      <a:pt x="3580" y="72393"/>
                      <a:pt x="3580" y="59575"/>
                      <a:pt x="3580" y="46757"/>
                    </a:cubicBezTo>
                    <a:cubicBezTo>
                      <a:pt x="3580" y="46757"/>
                      <a:pt x="3580" y="46757"/>
                      <a:pt x="3580" y="46757"/>
                    </a:cubicBezTo>
                    <a:close/>
                  </a:path>
                </a:pathLst>
              </a:custGeom>
              <a:solidFill>
                <a:schemeClr val="accent3"/>
              </a:solidFill>
              <a:ln w="6739" cap="flat">
                <a:noFill/>
                <a:prstDash val="solid"/>
                <a:miter/>
              </a:ln>
            </p:spPr>
            <p:txBody>
              <a:bodyPr rtlCol="0" anchor="ctr"/>
              <a:lstStyle/>
              <a:p>
                <a:pPr algn="ctr"/>
                <a:endParaRPr lang="fr-FR"/>
              </a:p>
            </p:txBody>
          </p:sp>
          <p:sp>
            <p:nvSpPr>
              <p:cNvPr id="36" name="Forme libre : forme 64">
                <a:extLst>
                  <a:ext uri="{FF2B5EF4-FFF2-40B4-BE49-F238E27FC236}">
                    <a16:creationId xmlns:a16="http://schemas.microsoft.com/office/drawing/2014/main" id="{58014911-2D63-4309-89E9-EDB1B1DFA286}"/>
                  </a:ext>
                </a:extLst>
              </p:cNvPr>
              <p:cNvSpPr/>
              <p:nvPr/>
            </p:nvSpPr>
            <p:spPr>
              <a:xfrm>
                <a:off x="2957683" y="5269212"/>
                <a:ext cx="96152" cy="122375"/>
              </a:xfrm>
              <a:custGeom>
                <a:avLst/>
                <a:gdLst>
                  <a:gd name="connsiteX0" fmla="*/ 3592 w 74209"/>
                  <a:gd name="connsiteY0" fmla="*/ 49002 h 94449"/>
                  <a:gd name="connsiteX1" fmla="*/ 65658 w 74209"/>
                  <a:gd name="connsiteY1" fmla="*/ 6500 h 94449"/>
                  <a:gd name="connsiteX2" fmla="*/ 69706 w 74209"/>
                  <a:gd name="connsiteY2" fmla="*/ 19992 h 94449"/>
                  <a:gd name="connsiteX3" fmla="*/ 62285 w 74209"/>
                  <a:gd name="connsiteY3" fmla="*/ 20667 h 94449"/>
                  <a:gd name="connsiteX4" fmla="*/ 58238 w 74209"/>
                  <a:gd name="connsiteY4" fmla="*/ 19992 h 94449"/>
                  <a:gd name="connsiteX5" fmla="*/ 25855 w 74209"/>
                  <a:gd name="connsiteY5" fmla="*/ 28088 h 94449"/>
                  <a:gd name="connsiteX6" fmla="*/ 22482 w 74209"/>
                  <a:gd name="connsiteY6" fmla="*/ 65193 h 94449"/>
                  <a:gd name="connsiteX7" fmla="*/ 50142 w 74209"/>
                  <a:gd name="connsiteY7" fmla="*/ 80035 h 94449"/>
                  <a:gd name="connsiteX8" fmla="*/ 60261 w 74209"/>
                  <a:gd name="connsiteY8" fmla="*/ 78011 h 94449"/>
                  <a:gd name="connsiteX9" fmla="*/ 69706 w 74209"/>
                  <a:gd name="connsiteY9" fmla="*/ 78686 h 94449"/>
                  <a:gd name="connsiteX10" fmla="*/ 63635 w 74209"/>
                  <a:gd name="connsiteY10" fmla="*/ 92853 h 94449"/>
                  <a:gd name="connsiteX11" fmla="*/ 3592 w 74209"/>
                  <a:gd name="connsiteY11" fmla="*/ 49002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09" h="94449">
                    <a:moveTo>
                      <a:pt x="3592" y="49002"/>
                    </a:moveTo>
                    <a:cubicBezTo>
                      <a:pt x="2917" y="15945"/>
                      <a:pt x="30577" y="-4294"/>
                      <a:pt x="65658" y="6500"/>
                    </a:cubicBezTo>
                    <a:cubicBezTo>
                      <a:pt x="73754" y="9198"/>
                      <a:pt x="69706" y="15270"/>
                      <a:pt x="69706" y="19992"/>
                    </a:cubicBezTo>
                    <a:cubicBezTo>
                      <a:pt x="69032" y="24715"/>
                      <a:pt x="64984" y="20667"/>
                      <a:pt x="62285" y="20667"/>
                    </a:cubicBezTo>
                    <a:cubicBezTo>
                      <a:pt x="60936" y="20667"/>
                      <a:pt x="59587" y="19992"/>
                      <a:pt x="58238" y="19992"/>
                    </a:cubicBezTo>
                    <a:cubicBezTo>
                      <a:pt x="46094" y="17294"/>
                      <a:pt x="33951" y="16619"/>
                      <a:pt x="25855" y="28088"/>
                    </a:cubicBezTo>
                    <a:cubicBezTo>
                      <a:pt x="17085" y="39557"/>
                      <a:pt x="17759" y="52375"/>
                      <a:pt x="22482" y="65193"/>
                    </a:cubicBezTo>
                    <a:cubicBezTo>
                      <a:pt x="26530" y="75987"/>
                      <a:pt x="37324" y="81384"/>
                      <a:pt x="50142" y="80035"/>
                    </a:cubicBezTo>
                    <a:cubicBezTo>
                      <a:pt x="53515" y="79361"/>
                      <a:pt x="56888" y="78686"/>
                      <a:pt x="60261" y="78011"/>
                    </a:cubicBezTo>
                    <a:cubicBezTo>
                      <a:pt x="63635" y="78011"/>
                      <a:pt x="67682" y="72614"/>
                      <a:pt x="69706" y="78686"/>
                    </a:cubicBezTo>
                    <a:cubicBezTo>
                      <a:pt x="73080" y="86782"/>
                      <a:pt x="71056" y="90829"/>
                      <a:pt x="63635" y="92853"/>
                    </a:cubicBezTo>
                    <a:cubicBezTo>
                      <a:pt x="30577" y="102298"/>
                      <a:pt x="3592" y="82734"/>
                      <a:pt x="3592" y="49002"/>
                    </a:cubicBezTo>
                    <a:close/>
                  </a:path>
                </a:pathLst>
              </a:custGeom>
              <a:solidFill>
                <a:schemeClr val="accent3"/>
              </a:solidFill>
              <a:ln w="6739" cap="flat">
                <a:noFill/>
                <a:prstDash val="solid"/>
                <a:miter/>
              </a:ln>
            </p:spPr>
            <p:txBody>
              <a:bodyPr rtlCol="0" anchor="ctr"/>
              <a:lstStyle/>
              <a:p>
                <a:pPr algn="ctr"/>
                <a:endParaRPr lang="fr-FR"/>
              </a:p>
            </p:txBody>
          </p:sp>
          <p:sp>
            <p:nvSpPr>
              <p:cNvPr id="37" name="Forme libre : forme 65">
                <a:extLst>
                  <a:ext uri="{FF2B5EF4-FFF2-40B4-BE49-F238E27FC236}">
                    <a16:creationId xmlns:a16="http://schemas.microsoft.com/office/drawing/2014/main" id="{DE4ADBFD-1DC3-4824-B015-225073F1BC21}"/>
                  </a:ext>
                </a:extLst>
              </p:cNvPr>
              <p:cNvSpPr/>
              <p:nvPr/>
            </p:nvSpPr>
            <p:spPr>
              <a:xfrm>
                <a:off x="2542496" y="5271427"/>
                <a:ext cx="96152" cy="122375"/>
              </a:xfrm>
              <a:custGeom>
                <a:avLst/>
                <a:gdLst>
                  <a:gd name="connsiteX0" fmla="*/ 3580 w 74209"/>
                  <a:gd name="connsiteY0" fmla="*/ 48640 h 94449"/>
                  <a:gd name="connsiteX1" fmla="*/ 65646 w 74209"/>
                  <a:gd name="connsiteY1" fmla="*/ 6813 h 94449"/>
                  <a:gd name="connsiteX2" fmla="*/ 69694 w 74209"/>
                  <a:gd name="connsiteY2" fmla="*/ 19631 h 94449"/>
                  <a:gd name="connsiteX3" fmla="*/ 62273 w 74209"/>
                  <a:gd name="connsiteY3" fmla="*/ 20980 h 94449"/>
                  <a:gd name="connsiteX4" fmla="*/ 58900 w 74209"/>
                  <a:gd name="connsiteY4" fmla="*/ 20306 h 94449"/>
                  <a:gd name="connsiteX5" fmla="*/ 25843 w 74209"/>
                  <a:gd name="connsiteY5" fmla="*/ 27052 h 94449"/>
                  <a:gd name="connsiteX6" fmla="*/ 21120 w 74209"/>
                  <a:gd name="connsiteY6" fmla="*/ 64157 h 94449"/>
                  <a:gd name="connsiteX7" fmla="*/ 50130 w 74209"/>
                  <a:gd name="connsiteY7" fmla="*/ 80348 h 94449"/>
                  <a:gd name="connsiteX8" fmla="*/ 59575 w 74209"/>
                  <a:gd name="connsiteY8" fmla="*/ 78324 h 94449"/>
                  <a:gd name="connsiteX9" fmla="*/ 69020 w 74209"/>
                  <a:gd name="connsiteY9" fmla="*/ 78999 h 94449"/>
                  <a:gd name="connsiteX10" fmla="*/ 62273 w 74209"/>
                  <a:gd name="connsiteY10" fmla="*/ 92492 h 94449"/>
                  <a:gd name="connsiteX11" fmla="*/ 3580 w 74209"/>
                  <a:gd name="connsiteY11" fmla="*/ 48640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09" h="94449">
                    <a:moveTo>
                      <a:pt x="3580" y="48640"/>
                    </a:moveTo>
                    <a:cubicBezTo>
                      <a:pt x="3580" y="15583"/>
                      <a:pt x="31240" y="-4656"/>
                      <a:pt x="65646" y="6813"/>
                    </a:cubicBezTo>
                    <a:cubicBezTo>
                      <a:pt x="73742" y="9512"/>
                      <a:pt x="69694" y="14909"/>
                      <a:pt x="69694" y="19631"/>
                    </a:cubicBezTo>
                    <a:cubicBezTo>
                      <a:pt x="69020" y="25703"/>
                      <a:pt x="64972" y="20980"/>
                      <a:pt x="62273" y="20980"/>
                    </a:cubicBezTo>
                    <a:cubicBezTo>
                      <a:pt x="61599" y="20980"/>
                      <a:pt x="60249" y="20306"/>
                      <a:pt x="58900" y="20306"/>
                    </a:cubicBezTo>
                    <a:cubicBezTo>
                      <a:pt x="46757" y="17607"/>
                      <a:pt x="35288" y="16258"/>
                      <a:pt x="25843" y="27052"/>
                    </a:cubicBezTo>
                    <a:cubicBezTo>
                      <a:pt x="16398" y="37846"/>
                      <a:pt x="17073" y="51339"/>
                      <a:pt x="21120" y="64157"/>
                    </a:cubicBezTo>
                    <a:cubicBezTo>
                      <a:pt x="24494" y="75626"/>
                      <a:pt x="36637" y="81698"/>
                      <a:pt x="50130" y="80348"/>
                    </a:cubicBezTo>
                    <a:cubicBezTo>
                      <a:pt x="53503" y="79674"/>
                      <a:pt x="56202" y="78324"/>
                      <a:pt x="59575" y="78324"/>
                    </a:cubicBezTo>
                    <a:cubicBezTo>
                      <a:pt x="62948" y="78324"/>
                      <a:pt x="66996" y="72253"/>
                      <a:pt x="69020" y="78999"/>
                    </a:cubicBezTo>
                    <a:cubicBezTo>
                      <a:pt x="71718" y="88444"/>
                      <a:pt x="70369" y="90468"/>
                      <a:pt x="62273" y="92492"/>
                    </a:cubicBezTo>
                    <a:cubicBezTo>
                      <a:pt x="29891" y="101937"/>
                      <a:pt x="3580" y="82372"/>
                      <a:pt x="3580" y="48640"/>
                    </a:cubicBezTo>
                    <a:close/>
                  </a:path>
                </a:pathLst>
              </a:custGeom>
              <a:solidFill>
                <a:schemeClr val="accent3"/>
              </a:solidFill>
              <a:ln w="6739" cap="flat">
                <a:noFill/>
                <a:prstDash val="solid"/>
                <a:miter/>
              </a:ln>
            </p:spPr>
            <p:txBody>
              <a:bodyPr rtlCol="0" anchor="ctr"/>
              <a:lstStyle/>
              <a:p>
                <a:pPr algn="ctr"/>
                <a:endParaRPr lang="fr-FR"/>
              </a:p>
            </p:txBody>
          </p:sp>
          <p:sp>
            <p:nvSpPr>
              <p:cNvPr id="38" name="Forme libre : forme 69">
                <a:extLst>
                  <a:ext uri="{FF2B5EF4-FFF2-40B4-BE49-F238E27FC236}">
                    <a16:creationId xmlns:a16="http://schemas.microsoft.com/office/drawing/2014/main" id="{812D61FD-3EE3-4FFB-A814-0CD2CE6FF1E9}"/>
                  </a:ext>
                </a:extLst>
              </p:cNvPr>
              <p:cNvSpPr/>
              <p:nvPr/>
            </p:nvSpPr>
            <p:spPr>
              <a:xfrm>
                <a:off x="3976755" y="5266002"/>
                <a:ext cx="87412" cy="122375"/>
              </a:xfrm>
              <a:custGeom>
                <a:avLst/>
                <a:gdLst>
                  <a:gd name="connsiteX0" fmla="*/ 35409 w 67463"/>
                  <a:gd name="connsiteY0" fmla="*/ 4929 h 94449"/>
                  <a:gd name="connsiteX1" fmla="*/ 62395 w 67463"/>
                  <a:gd name="connsiteY1" fmla="*/ 4929 h 94449"/>
                  <a:gd name="connsiteX2" fmla="*/ 67792 w 67463"/>
                  <a:gd name="connsiteY2" fmla="*/ 12350 h 94449"/>
                  <a:gd name="connsiteX3" fmla="*/ 62395 w 67463"/>
                  <a:gd name="connsiteY3" fmla="*/ 19771 h 94449"/>
                  <a:gd name="connsiteX4" fmla="*/ 44180 w 67463"/>
                  <a:gd name="connsiteY4" fmla="*/ 21120 h 94449"/>
                  <a:gd name="connsiteX5" fmla="*/ 43505 w 67463"/>
                  <a:gd name="connsiteY5" fmla="*/ 40010 h 94449"/>
                  <a:gd name="connsiteX6" fmla="*/ 43505 w 67463"/>
                  <a:gd name="connsiteY6" fmla="*/ 85886 h 94449"/>
                  <a:gd name="connsiteX7" fmla="*/ 36084 w 67463"/>
                  <a:gd name="connsiteY7" fmla="*/ 91957 h 94449"/>
                  <a:gd name="connsiteX8" fmla="*/ 28663 w 67463"/>
                  <a:gd name="connsiteY8" fmla="*/ 85886 h 94449"/>
                  <a:gd name="connsiteX9" fmla="*/ 28663 w 67463"/>
                  <a:gd name="connsiteY9" fmla="*/ 25843 h 94449"/>
                  <a:gd name="connsiteX10" fmla="*/ 21242 w 67463"/>
                  <a:gd name="connsiteY10" fmla="*/ 18422 h 94449"/>
                  <a:gd name="connsiteX11" fmla="*/ 12472 w 67463"/>
                  <a:gd name="connsiteY11" fmla="*/ 18422 h 94449"/>
                  <a:gd name="connsiteX12" fmla="*/ 3702 w 67463"/>
                  <a:gd name="connsiteY12" fmla="*/ 9652 h 94449"/>
                  <a:gd name="connsiteX13" fmla="*/ 9773 w 67463"/>
                  <a:gd name="connsiteY13" fmla="*/ 3580 h 94449"/>
                  <a:gd name="connsiteX14" fmla="*/ 35409 w 67463"/>
                  <a:gd name="connsiteY14" fmla="*/ 4929 h 94449"/>
                  <a:gd name="connsiteX15" fmla="*/ 35409 w 67463"/>
                  <a:gd name="connsiteY15" fmla="*/ 4929 h 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63" h="94449">
                    <a:moveTo>
                      <a:pt x="35409" y="4929"/>
                    </a:moveTo>
                    <a:cubicBezTo>
                      <a:pt x="44180" y="4929"/>
                      <a:pt x="52950" y="4929"/>
                      <a:pt x="62395" y="4929"/>
                    </a:cubicBezTo>
                    <a:cubicBezTo>
                      <a:pt x="68467" y="4929"/>
                      <a:pt x="67792" y="8977"/>
                      <a:pt x="67792" y="12350"/>
                    </a:cubicBezTo>
                    <a:cubicBezTo>
                      <a:pt x="67792" y="16398"/>
                      <a:pt x="68467" y="19771"/>
                      <a:pt x="62395" y="19771"/>
                    </a:cubicBezTo>
                    <a:cubicBezTo>
                      <a:pt x="56323" y="19771"/>
                      <a:pt x="47553" y="16398"/>
                      <a:pt x="44180" y="21120"/>
                    </a:cubicBezTo>
                    <a:cubicBezTo>
                      <a:pt x="40807" y="25843"/>
                      <a:pt x="43505" y="33939"/>
                      <a:pt x="43505" y="40010"/>
                    </a:cubicBezTo>
                    <a:cubicBezTo>
                      <a:pt x="43505" y="55527"/>
                      <a:pt x="43505" y="71044"/>
                      <a:pt x="43505" y="85886"/>
                    </a:cubicBezTo>
                    <a:cubicBezTo>
                      <a:pt x="43505" y="92632"/>
                      <a:pt x="40132" y="91957"/>
                      <a:pt x="36084" y="91957"/>
                    </a:cubicBezTo>
                    <a:cubicBezTo>
                      <a:pt x="32036" y="91957"/>
                      <a:pt x="28663" y="92632"/>
                      <a:pt x="28663" y="85886"/>
                    </a:cubicBezTo>
                    <a:cubicBezTo>
                      <a:pt x="28663" y="65646"/>
                      <a:pt x="27988" y="46082"/>
                      <a:pt x="28663" y="25843"/>
                    </a:cubicBezTo>
                    <a:cubicBezTo>
                      <a:pt x="28663" y="19771"/>
                      <a:pt x="26639" y="17747"/>
                      <a:pt x="21242" y="18422"/>
                    </a:cubicBezTo>
                    <a:cubicBezTo>
                      <a:pt x="18544" y="19097"/>
                      <a:pt x="15170" y="18422"/>
                      <a:pt x="12472" y="18422"/>
                    </a:cubicBezTo>
                    <a:cubicBezTo>
                      <a:pt x="5051" y="19771"/>
                      <a:pt x="3027" y="16398"/>
                      <a:pt x="3702" y="9652"/>
                    </a:cubicBezTo>
                    <a:cubicBezTo>
                      <a:pt x="3702" y="4929"/>
                      <a:pt x="5726" y="3580"/>
                      <a:pt x="9773" y="3580"/>
                    </a:cubicBezTo>
                    <a:cubicBezTo>
                      <a:pt x="17869" y="4929"/>
                      <a:pt x="26639" y="4929"/>
                      <a:pt x="35409" y="4929"/>
                    </a:cubicBezTo>
                    <a:cubicBezTo>
                      <a:pt x="35409" y="4929"/>
                      <a:pt x="35409" y="4929"/>
                      <a:pt x="35409" y="4929"/>
                    </a:cubicBezTo>
                    <a:close/>
                  </a:path>
                </a:pathLst>
              </a:custGeom>
              <a:solidFill>
                <a:schemeClr val="accent3"/>
              </a:solidFill>
              <a:ln w="6739" cap="flat">
                <a:noFill/>
                <a:prstDash val="solid"/>
                <a:miter/>
              </a:ln>
            </p:spPr>
            <p:txBody>
              <a:bodyPr rtlCol="0" anchor="ctr"/>
              <a:lstStyle/>
              <a:p>
                <a:pPr algn="ctr"/>
                <a:endParaRPr lang="fr-FR"/>
              </a:p>
            </p:txBody>
          </p:sp>
          <p:sp>
            <p:nvSpPr>
              <p:cNvPr id="39" name="Forme libre : forme 79">
                <a:extLst>
                  <a:ext uri="{FF2B5EF4-FFF2-40B4-BE49-F238E27FC236}">
                    <a16:creationId xmlns:a16="http://schemas.microsoft.com/office/drawing/2014/main" id="{37D00F23-656D-481E-9F88-230621E76845}"/>
                  </a:ext>
                </a:extLst>
              </p:cNvPr>
              <p:cNvSpPr/>
              <p:nvPr/>
            </p:nvSpPr>
            <p:spPr>
              <a:xfrm>
                <a:off x="3908417" y="5228803"/>
                <a:ext cx="34964" cy="26223"/>
              </a:xfrm>
              <a:custGeom>
                <a:avLst/>
                <a:gdLst>
                  <a:gd name="connsiteX0" fmla="*/ 27436 w 26985"/>
                  <a:gd name="connsiteY0" fmla="*/ 8677 h 20239"/>
                  <a:gd name="connsiteX1" fmla="*/ 22713 w 26985"/>
                  <a:gd name="connsiteY1" fmla="*/ 15424 h 20239"/>
                  <a:gd name="connsiteX2" fmla="*/ 9895 w 26985"/>
                  <a:gd name="connsiteY2" fmla="*/ 19471 h 20239"/>
                  <a:gd name="connsiteX3" fmla="*/ 3823 w 26985"/>
                  <a:gd name="connsiteY3" fmla="*/ 18797 h 20239"/>
                  <a:gd name="connsiteX4" fmla="*/ 6522 w 26985"/>
                  <a:gd name="connsiteY4" fmla="*/ 12050 h 20239"/>
                  <a:gd name="connsiteX5" fmla="*/ 21364 w 26985"/>
                  <a:gd name="connsiteY5" fmla="*/ 4629 h 20239"/>
                  <a:gd name="connsiteX6" fmla="*/ 27436 w 26985"/>
                  <a:gd name="connsiteY6" fmla="*/ 8677 h 2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85" h="20239">
                    <a:moveTo>
                      <a:pt x="27436" y="8677"/>
                    </a:moveTo>
                    <a:cubicBezTo>
                      <a:pt x="28110" y="12725"/>
                      <a:pt x="26761" y="14749"/>
                      <a:pt x="22713" y="15424"/>
                    </a:cubicBezTo>
                    <a:cubicBezTo>
                      <a:pt x="18665" y="16773"/>
                      <a:pt x="13943" y="18797"/>
                      <a:pt x="9895" y="19471"/>
                    </a:cubicBezTo>
                    <a:cubicBezTo>
                      <a:pt x="7871" y="20146"/>
                      <a:pt x="5173" y="22845"/>
                      <a:pt x="3823" y="18797"/>
                    </a:cubicBezTo>
                    <a:cubicBezTo>
                      <a:pt x="3149" y="16098"/>
                      <a:pt x="3823" y="13400"/>
                      <a:pt x="6522" y="12050"/>
                    </a:cubicBezTo>
                    <a:cubicBezTo>
                      <a:pt x="11244" y="9352"/>
                      <a:pt x="16641" y="7328"/>
                      <a:pt x="21364" y="4629"/>
                    </a:cubicBezTo>
                    <a:cubicBezTo>
                      <a:pt x="26086" y="2605"/>
                      <a:pt x="28110" y="3280"/>
                      <a:pt x="27436" y="8677"/>
                    </a:cubicBezTo>
                    <a:close/>
                  </a:path>
                </a:pathLst>
              </a:custGeom>
              <a:solidFill>
                <a:schemeClr val="accent3"/>
              </a:solidFill>
              <a:ln w="6739" cap="flat">
                <a:noFill/>
                <a:prstDash val="solid"/>
                <a:miter/>
              </a:ln>
            </p:spPr>
            <p:txBody>
              <a:bodyPr rtlCol="0" anchor="ctr"/>
              <a:lstStyle/>
              <a:p>
                <a:pPr algn="ctr"/>
                <a:endParaRPr lang="fr-FR"/>
              </a:p>
            </p:txBody>
          </p:sp>
        </p:grpSp>
      </p:grpSp>
      <p:pic>
        <p:nvPicPr>
          <p:cNvPr id="96" name="Image 95">
            <a:extLst>
              <a:ext uri="{FF2B5EF4-FFF2-40B4-BE49-F238E27FC236}">
                <a16:creationId xmlns:a16="http://schemas.microsoft.com/office/drawing/2014/main" id="{BE10E0EA-CA65-48DD-AF2A-3C050DBFCD6D}"/>
              </a:ext>
            </a:extLst>
          </p:cNvPr>
          <p:cNvPicPr>
            <a:picLocks noChangeAspect="1"/>
          </p:cNvPicPr>
          <p:nvPr/>
        </p:nvPicPr>
        <p:blipFill rotWithShape="1">
          <a:blip r:embed="rId2">
            <a:extLst>
              <a:ext uri="{28A0092B-C50C-407E-A947-70E740481C1C}">
                <a14:useLocalDpi xmlns:a14="http://schemas.microsoft.com/office/drawing/2010/main" val="0"/>
              </a:ext>
            </a:extLst>
          </a:blip>
          <a:srcRect l="32314" t="14419" r="39896" b="80074"/>
          <a:stretch/>
        </p:blipFill>
        <p:spPr>
          <a:xfrm>
            <a:off x="7264725" y="1966945"/>
            <a:ext cx="3098051" cy="764110"/>
          </a:xfrm>
          <a:prstGeom prst="rect">
            <a:avLst/>
          </a:prstGeom>
        </p:spPr>
      </p:pic>
      <p:pic>
        <p:nvPicPr>
          <p:cNvPr id="97" name="Image 96">
            <a:extLst>
              <a:ext uri="{FF2B5EF4-FFF2-40B4-BE49-F238E27FC236}">
                <a16:creationId xmlns:a16="http://schemas.microsoft.com/office/drawing/2014/main" id="{3B1CE364-8A25-4567-8E4E-40EFE2355A0F}"/>
              </a:ext>
            </a:extLst>
          </p:cNvPr>
          <p:cNvPicPr>
            <a:picLocks noChangeAspect="1"/>
          </p:cNvPicPr>
          <p:nvPr/>
        </p:nvPicPr>
        <p:blipFill rotWithShape="1">
          <a:blip r:embed="rId3"/>
          <a:srcRect l="12569" t="10362" r="66246" b="11398"/>
          <a:stretch/>
        </p:blipFill>
        <p:spPr>
          <a:xfrm>
            <a:off x="1829224" y="2986419"/>
            <a:ext cx="1774299" cy="2466805"/>
          </a:xfrm>
          <a:prstGeom prst="rect">
            <a:avLst/>
          </a:prstGeom>
        </p:spPr>
      </p:pic>
      <p:pic>
        <p:nvPicPr>
          <p:cNvPr id="4" name="Image 3">
            <a:extLst>
              <a:ext uri="{FF2B5EF4-FFF2-40B4-BE49-F238E27FC236}">
                <a16:creationId xmlns:a16="http://schemas.microsoft.com/office/drawing/2014/main" id="{BD002E08-A94D-41D6-AC22-5AAE71877D51}"/>
              </a:ext>
            </a:extLst>
          </p:cNvPr>
          <p:cNvPicPr>
            <a:picLocks noChangeAspect="1"/>
          </p:cNvPicPr>
          <p:nvPr/>
        </p:nvPicPr>
        <p:blipFill rotWithShape="1">
          <a:blip r:embed="rId4"/>
          <a:srcRect l="61217" t="10097" r="15204" b="26668"/>
          <a:stretch/>
        </p:blipFill>
        <p:spPr>
          <a:xfrm>
            <a:off x="7394600" y="2978298"/>
            <a:ext cx="2874768" cy="2902466"/>
          </a:xfrm>
          <a:prstGeom prst="rect">
            <a:avLst/>
          </a:prstGeom>
        </p:spPr>
      </p:pic>
      <p:pic>
        <p:nvPicPr>
          <p:cNvPr id="6" name="Image 5">
            <a:extLst>
              <a:ext uri="{FF2B5EF4-FFF2-40B4-BE49-F238E27FC236}">
                <a16:creationId xmlns:a16="http://schemas.microsoft.com/office/drawing/2014/main" id="{F70EE95E-F572-4ECF-A0B0-8AD25D98315C}"/>
              </a:ext>
            </a:extLst>
          </p:cNvPr>
          <p:cNvPicPr>
            <a:picLocks noChangeAspect="1"/>
          </p:cNvPicPr>
          <p:nvPr/>
        </p:nvPicPr>
        <p:blipFill rotWithShape="1">
          <a:blip r:embed="rId5"/>
          <a:srcRect l="64836" t="11731" r="18332" b="26919"/>
          <a:stretch/>
        </p:blipFill>
        <p:spPr>
          <a:xfrm>
            <a:off x="3880264" y="2986419"/>
            <a:ext cx="1778147" cy="2439901"/>
          </a:xfrm>
          <a:prstGeom prst="rect">
            <a:avLst/>
          </a:prstGeom>
        </p:spPr>
      </p:pic>
    </p:spTree>
    <p:extLst>
      <p:ext uri="{BB962C8B-B14F-4D97-AF65-F5344CB8AC3E}">
        <p14:creationId xmlns:p14="http://schemas.microsoft.com/office/powerpoint/2010/main" val="3676172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76C9A46-E4C6-40D7-9A3F-C388AC6594AF}"/>
              </a:ext>
            </a:extLst>
          </p:cNvPr>
          <p:cNvSpPr>
            <a:spLocks noGrp="1"/>
          </p:cNvSpPr>
          <p:nvPr>
            <p:ph type="sldNum" sz="quarter" idx="12"/>
          </p:nvPr>
        </p:nvSpPr>
        <p:spPr>
          <a:xfrm>
            <a:off x="11149119" y="6210110"/>
            <a:ext cx="573660" cy="365125"/>
          </a:xfrm>
        </p:spPr>
        <p:txBody>
          <a:bodyPr/>
          <a:lstStyle/>
          <a:p>
            <a:fld id="{1B657BA9-EC5E-40D7-BBDA-32C61981E3FD}" type="slidenum">
              <a:rPr lang="fr-FR" smtClean="0"/>
              <a:t>25</a:t>
            </a:fld>
            <a:endParaRPr lang="fr-FR"/>
          </a:p>
        </p:txBody>
      </p:sp>
      <p:sp>
        <p:nvSpPr>
          <p:cNvPr id="8" name="Titre 5">
            <a:extLst>
              <a:ext uri="{FF2B5EF4-FFF2-40B4-BE49-F238E27FC236}">
                <a16:creationId xmlns:a16="http://schemas.microsoft.com/office/drawing/2014/main" id="{A0499A93-F034-448E-927C-6736B1FDEACD}"/>
              </a:ext>
            </a:extLst>
          </p:cNvPr>
          <p:cNvSpPr txBox="1">
            <a:spLocks/>
          </p:cNvSpPr>
          <p:nvPr/>
        </p:nvSpPr>
        <p:spPr>
          <a:xfrm>
            <a:off x="3317967" y="282765"/>
            <a:ext cx="8676471" cy="480131"/>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dirty="0"/>
              <a:t>Observatoire des Vulnérabilités 2021</a:t>
            </a:r>
          </a:p>
        </p:txBody>
      </p:sp>
      <p:sp>
        <p:nvSpPr>
          <p:cNvPr id="14" name="Freeform 5">
            <a:extLst>
              <a:ext uri="{FF2B5EF4-FFF2-40B4-BE49-F238E27FC236}">
                <a16:creationId xmlns:a16="http://schemas.microsoft.com/office/drawing/2014/main" id="{F9C219B0-E6E4-4124-B7AC-D66029D0705C}"/>
              </a:ext>
            </a:extLst>
          </p:cNvPr>
          <p:cNvSpPr>
            <a:spLocks/>
          </p:cNvSpPr>
          <p:nvPr/>
        </p:nvSpPr>
        <p:spPr bwMode="auto">
          <a:xfrm rot="18900000" flipH="1" flipV="1">
            <a:off x="13673" y="1405317"/>
            <a:ext cx="3675543" cy="3530844"/>
          </a:xfrm>
          <a:custGeom>
            <a:avLst/>
            <a:gdLst>
              <a:gd name="T0" fmla="*/ 1924 w 1944"/>
              <a:gd name="T1" fmla="*/ 935 h 1720"/>
              <a:gd name="T2" fmla="*/ 1703 w 1944"/>
              <a:gd name="T3" fmla="*/ 1584 h 1720"/>
              <a:gd name="T4" fmla="*/ 998 w 1944"/>
              <a:gd name="T5" fmla="*/ 1662 h 1720"/>
              <a:gd name="T6" fmla="*/ 246 w 1944"/>
              <a:gd name="T7" fmla="*/ 1346 h 1720"/>
              <a:gd name="T8" fmla="*/ 56 w 1944"/>
              <a:gd name="T9" fmla="*/ 950 h 1720"/>
              <a:gd name="T10" fmla="*/ 434 w 1944"/>
              <a:gd name="T11" fmla="*/ 511 h 1720"/>
              <a:gd name="T12" fmla="*/ 1037 w 1944"/>
              <a:gd name="T13" fmla="*/ 100 h 1720"/>
              <a:gd name="T14" fmla="*/ 1623 w 1944"/>
              <a:gd name="T15" fmla="*/ 191 h 1720"/>
              <a:gd name="T16" fmla="*/ 1924 w 1944"/>
              <a:gd name="T17" fmla="*/ 935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4" h="1720">
                <a:moveTo>
                  <a:pt x="1924" y="935"/>
                </a:moveTo>
                <a:cubicBezTo>
                  <a:pt x="1944" y="1230"/>
                  <a:pt x="1865" y="1463"/>
                  <a:pt x="1703" y="1584"/>
                </a:cubicBezTo>
                <a:cubicBezTo>
                  <a:pt x="1541" y="1708"/>
                  <a:pt x="1296" y="1720"/>
                  <a:pt x="998" y="1662"/>
                </a:cubicBezTo>
                <a:cubicBezTo>
                  <a:pt x="703" y="1601"/>
                  <a:pt x="421" y="1470"/>
                  <a:pt x="246" y="1346"/>
                </a:cubicBezTo>
                <a:cubicBezTo>
                  <a:pt x="69" y="1217"/>
                  <a:pt x="0" y="1094"/>
                  <a:pt x="56" y="950"/>
                </a:cubicBezTo>
                <a:cubicBezTo>
                  <a:pt x="109" y="811"/>
                  <a:pt x="259" y="665"/>
                  <a:pt x="434" y="511"/>
                </a:cubicBezTo>
                <a:cubicBezTo>
                  <a:pt x="612" y="359"/>
                  <a:pt x="816" y="198"/>
                  <a:pt x="1037" y="100"/>
                </a:cubicBezTo>
                <a:cubicBezTo>
                  <a:pt x="1256" y="0"/>
                  <a:pt x="1461" y="30"/>
                  <a:pt x="1623" y="191"/>
                </a:cubicBezTo>
                <a:cubicBezTo>
                  <a:pt x="1784" y="347"/>
                  <a:pt x="1903" y="634"/>
                  <a:pt x="1924" y="935"/>
                </a:cubicBezTo>
                <a:close/>
              </a:path>
            </a:pathLst>
          </a:cu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path path="circle">
              <a:fillToRect l="50000" t="50000" r="50000" b="50000"/>
            </a:path>
            <a:tileRect/>
          </a:gradFill>
          <a:ln w="3175" cap="flat">
            <a:noFill/>
            <a:prstDash val="solid"/>
            <a:miter lim="800000"/>
            <a:headEnd/>
            <a:tailEnd/>
          </a:ln>
          <a:scene3d>
            <a:camera prst="orthographicFront">
              <a:rot lat="0" lon="0" rev="18900000"/>
            </a:camera>
            <a:lightRig rig="threePt" dir="t"/>
          </a:scene3d>
        </p:spPr>
        <p:txBody>
          <a:bodyPr vert="horz" wrap="square" lIns="91440" tIns="45720" rIns="91440" bIns="45720" numCol="1" anchor="t" anchorCtr="0" compatLnSpc="1">
            <a:prstTxWarp prst="textNoShape">
              <a:avLst/>
            </a:prstTxWarp>
          </a:bodyPr>
          <a:lstStyle/>
          <a:p>
            <a:endParaRPr lang="fr-FR">
              <a:solidFill>
                <a:schemeClr val="tx2">
                  <a:lumMod val="75000"/>
                </a:schemeClr>
              </a:solidFill>
            </a:endParaRPr>
          </a:p>
        </p:txBody>
      </p:sp>
      <p:sp>
        <p:nvSpPr>
          <p:cNvPr id="15" name="Espace réservé du contenu 7">
            <a:extLst>
              <a:ext uri="{FF2B5EF4-FFF2-40B4-BE49-F238E27FC236}">
                <a16:creationId xmlns:a16="http://schemas.microsoft.com/office/drawing/2014/main" id="{36245B32-3A54-490D-86CA-002813AF0533}"/>
              </a:ext>
            </a:extLst>
          </p:cNvPr>
          <p:cNvSpPr txBox="1">
            <a:spLocks/>
          </p:cNvSpPr>
          <p:nvPr/>
        </p:nvSpPr>
        <p:spPr bwMode="auto">
          <a:xfrm>
            <a:off x="3829914" y="1284561"/>
            <a:ext cx="8164524" cy="4434021"/>
          </a:xfrm>
          <a:prstGeom prst="roundRect">
            <a:avLst/>
          </a:prstGeom>
          <a:noFill/>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vert="horz" lIns="91440" tIns="45720" rIns="91440" bIns="45720" numCol="1" rtlCol="0" anchor="t" anchorCtr="0" compatLnSpc="1">
            <a:prstTxWarp prst="textNoShape">
              <a:avLst/>
            </a:prstTxWarp>
            <a:normAutofit fontScale="92500" lnSpcReduction="10000"/>
          </a:bodyPr>
          <a:lstStyle>
            <a:lvl1pPr marL="0" indent="0" algn="l" defTabSz="1042988" rtl="0" eaLnBrk="0" fontAlgn="base" hangingPunct="0">
              <a:spcBef>
                <a:spcPts val="600"/>
              </a:spcBef>
              <a:spcAft>
                <a:spcPct val="0"/>
              </a:spcAft>
              <a:buSzPct val="140000"/>
              <a:buNone/>
              <a:defRPr sz="2000" b="1">
                <a:solidFill>
                  <a:schemeClr val="tx1"/>
                </a:solidFill>
                <a:latin typeface="Verdana" pitchFamily="34" charset="0"/>
                <a:ea typeface="+mn-ea"/>
                <a:cs typeface="+mn-cs"/>
              </a:defRPr>
            </a:lvl1pPr>
            <a:lvl2pPr marL="358775" indent="-325438" algn="l" defTabSz="1042988" rtl="0" eaLnBrk="0" fontAlgn="base" hangingPunct="0">
              <a:spcBef>
                <a:spcPct val="50000"/>
              </a:spcBef>
              <a:spcAft>
                <a:spcPct val="0"/>
              </a:spcAft>
              <a:buFont typeface="Wingdings" pitchFamily="2" charset="2"/>
              <a:buChar char="Ø"/>
              <a:defRPr sz="1800" b="1">
                <a:solidFill>
                  <a:srgbClr val="009EE0"/>
                </a:solidFill>
                <a:latin typeface="Verdana" pitchFamily="34" charset="0"/>
                <a:cs typeface="+mn-cs"/>
              </a:defRPr>
            </a:lvl2pPr>
            <a:lvl3pPr marL="720000" indent="-142875" algn="l" defTabSz="1042988" rtl="0" eaLnBrk="0" fontAlgn="base" hangingPunct="0">
              <a:spcBef>
                <a:spcPct val="60000"/>
              </a:spcBef>
              <a:spcAft>
                <a:spcPct val="0"/>
              </a:spcAft>
              <a:buBlip>
                <a:blip r:embed="rId2"/>
              </a:buBlip>
              <a:defRPr sz="1600">
                <a:solidFill>
                  <a:schemeClr val="tx1"/>
                </a:solidFill>
                <a:latin typeface="Verdana" pitchFamily="34" charset="0"/>
                <a:cs typeface="+mn-cs"/>
              </a:defRPr>
            </a:lvl3pPr>
            <a:lvl4pPr marL="1080000" indent="-179388" algn="l" defTabSz="1042988" rtl="0" eaLnBrk="0" fontAlgn="base" hangingPunct="0">
              <a:spcBef>
                <a:spcPct val="60000"/>
              </a:spcBef>
              <a:spcAft>
                <a:spcPct val="0"/>
              </a:spcAft>
              <a:buFont typeface="Arial" charset="0"/>
              <a:buBlip>
                <a:blip r:embed="rId3"/>
              </a:buBlip>
              <a:defRPr sz="1400">
                <a:solidFill>
                  <a:srgbClr val="7F7F7F"/>
                </a:solidFill>
                <a:latin typeface="Verdana" pitchFamily="34" charset="0"/>
                <a:cs typeface="+mn-cs"/>
              </a:defRPr>
            </a:lvl4pPr>
            <a:lvl5pPr marL="1798638" indent="-258763" algn="l" defTabSz="1042988" rtl="0" eaLnBrk="0" fontAlgn="base" hangingPunct="0">
              <a:lnSpc>
                <a:spcPct val="180000"/>
              </a:lnSpc>
              <a:spcBef>
                <a:spcPct val="20000"/>
              </a:spcBef>
              <a:spcAft>
                <a:spcPct val="10000"/>
              </a:spcAft>
              <a:buSzPct val="150000"/>
              <a:buFont typeface="Arial" charset="0"/>
              <a:buBlip>
                <a:blip r:embed="rId4"/>
              </a:buBlip>
              <a:defRPr sz="1800" i="1">
                <a:solidFill>
                  <a:schemeClr val="bg2"/>
                </a:solidFill>
                <a:latin typeface="Verdana" pitchFamily="34" charset="0"/>
                <a:cs typeface="+mn-cs"/>
              </a:defRPr>
            </a:lvl5pPr>
            <a:lvl6pPr marL="2801938" indent="-258763" algn="l" defTabSz="1042988" rtl="0" fontAlgn="base">
              <a:lnSpc>
                <a:spcPct val="180000"/>
              </a:lnSpc>
              <a:spcBef>
                <a:spcPct val="20000"/>
              </a:spcBef>
              <a:spcAft>
                <a:spcPct val="10000"/>
              </a:spcAft>
              <a:buSzPct val="150000"/>
              <a:buFont typeface="Arial" charset="0"/>
              <a:buBlip>
                <a:blip r:embed="rId4"/>
              </a:buBlip>
              <a:defRPr sz="1800" i="1">
                <a:solidFill>
                  <a:schemeClr val="bg2"/>
                </a:solidFill>
                <a:latin typeface="+mn-lt"/>
                <a:cs typeface="+mn-cs"/>
              </a:defRPr>
            </a:lvl6pPr>
            <a:lvl7pPr marL="3259138" indent="-258763" algn="l" defTabSz="1042988" rtl="0" fontAlgn="base">
              <a:lnSpc>
                <a:spcPct val="180000"/>
              </a:lnSpc>
              <a:spcBef>
                <a:spcPct val="20000"/>
              </a:spcBef>
              <a:spcAft>
                <a:spcPct val="10000"/>
              </a:spcAft>
              <a:buSzPct val="150000"/>
              <a:buFont typeface="Arial" charset="0"/>
              <a:buBlip>
                <a:blip r:embed="rId4"/>
              </a:buBlip>
              <a:defRPr sz="1800" i="1">
                <a:solidFill>
                  <a:schemeClr val="bg2"/>
                </a:solidFill>
                <a:latin typeface="+mn-lt"/>
                <a:cs typeface="+mn-cs"/>
              </a:defRPr>
            </a:lvl7pPr>
            <a:lvl8pPr marL="3716338" indent="-258763" algn="l" defTabSz="1042988" rtl="0" fontAlgn="base">
              <a:lnSpc>
                <a:spcPct val="180000"/>
              </a:lnSpc>
              <a:spcBef>
                <a:spcPct val="20000"/>
              </a:spcBef>
              <a:spcAft>
                <a:spcPct val="10000"/>
              </a:spcAft>
              <a:buSzPct val="150000"/>
              <a:buFont typeface="Arial" charset="0"/>
              <a:buBlip>
                <a:blip r:embed="rId4"/>
              </a:buBlip>
              <a:defRPr sz="1800" i="1">
                <a:solidFill>
                  <a:schemeClr val="bg2"/>
                </a:solidFill>
                <a:latin typeface="+mn-lt"/>
                <a:cs typeface="+mn-cs"/>
              </a:defRPr>
            </a:lvl8pPr>
            <a:lvl9pPr marL="4173538" indent="-258763" algn="l" defTabSz="1042988" rtl="0" fontAlgn="base">
              <a:lnSpc>
                <a:spcPct val="180000"/>
              </a:lnSpc>
              <a:spcBef>
                <a:spcPct val="20000"/>
              </a:spcBef>
              <a:spcAft>
                <a:spcPct val="10000"/>
              </a:spcAft>
              <a:buSzPct val="150000"/>
              <a:buFont typeface="Arial" charset="0"/>
              <a:buBlip>
                <a:blip r:embed="rId4"/>
              </a:buBlip>
              <a:defRPr sz="1800" i="1">
                <a:solidFill>
                  <a:schemeClr val="bg2"/>
                </a:solidFill>
                <a:latin typeface="+mn-lt"/>
                <a:cs typeface="+mn-cs"/>
              </a:defRPr>
            </a:lvl9pPr>
          </a:lstStyle>
          <a:p>
            <a:pPr marL="130175" lvl="1" indent="0" defTabSz="914400" eaLnBrk="1" hangingPunct="1">
              <a:lnSpc>
                <a:spcPct val="90000"/>
              </a:lnSpc>
              <a:buNone/>
            </a:pPr>
            <a:r>
              <a:rPr lang="fr-FR" sz="1400" dirty="0">
                <a:solidFill>
                  <a:schemeClr val="tx2"/>
                </a:solidFill>
                <a:latin typeface="+mn-lt"/>
              </a:rPr>
              <a:t>METHODOLOGIE </a:t>
            </a:r>
          </a:p>
          <a:p>
            <a:pPr lvl="1" indent="-228600" defTabSz="914400" eaLnBrk="1" hangingPunct="1">
              <a:lnSpc>
                <a:spcPct val="90000"/>
              </a:lnSpc>
              <a:buFont typeface="Arial" panose="020B0604020202020204" pitchFamily="34" charset="0"/>
              <a:buChar char="•"/>
            </a:pPr>
            <a:r>
              <a:rPr lang="fr-FR" sz="1400" dirty="0">
                <a:solidFill>
                  <a:schemeClr val="tx2"/>
                </a:solidFill>
                <a:latin typeface="+mn-lt"/>
              </a:rPr>
              <a:t>Enquête réalisée en ligne auprès d’un échantillon représentatif de la population des résidants de tout le territoire français (France métropolitaine, Corse et DOM-TOM) de 15 ans et plus de  </a:t>
            </a:r>
            <a:r>
              <a:rPr lang="fr-FR" sz="1400" dirty="0">
                <a:solidFill>
                  <a:schemeClr val="accent5"/>
                </a:solidFill>
                <a:latin typeface="+mn-lt"/>
              </a:rPr>
              <a:t>3 000 interviewés </a:t>
            </a:r>
            <a:r>
              <a:rPr lang="fr-FR" sz="1400" dirty="0">
                <a:solidFill>
                  <a:schemeClr val="tx2"/>
                </a:solidFill>
                <a:latin typeface="+mn-lt"/>
              </a:rPr>
              <a:t>à chaque vague, </a:t>
            </a:r>
            <a:r>
              <a:rPr lang="fr-FR" sz="800" dirty="0">
                <a:solidFill>
                  <a:schemeClr val="tx2"/>
                </a:solidFill>
                <a:latin typeface="+mn-lt"/>
              </a:rPr>
              <a:t>Les vagues avant 2015 étaient menées en face-à-face sur un échantillon de 2000 personnes et sur un champ plus restreint : les individus de 18 ans et plus, résidant en France métropolitaine, hors Corse</a:t>
            </a:r>
            <a:endParaRPr lang="fr-FR" sz="800" dirty="0">
              <a:solidFill>
                <a:schemeClr val="tx2"/>
              </a:solidFill>
              <a:latin typeface="+mn-lt"/>
              <a:cs typeface="Arial"/>
            </a:endParaRPr>
          </a:p>
          <a:p>
            <a:pPr lvl="1" indent="-228600" defTabSz="914400" eaLnBrk="1" hangingPunct="1">
              <a:lnSpc>
                <a:spcPct val="90000"/>
              </a:lnSpc>
              <a:buFont typeface="Arial" panose="020B0604020202020204" pitchFamily="34" charset="0"/>
              <a:buChar char="•"/>
            </a:pPr>
            <a:r>
              <a:rPr lang="fr-FR" sz="1400" dirty="0">
                <a:solidFill>
                  <a:schemeClr val="tx2"/>
                </a:solidFill>
                <a:latin typeface="+mn-lt"/>
              </a:rPr>
              <a:t>Méthode des quotas : </a:t>
            </a:r>
          </a:p>
          <a:p>
            <a:pPr marL="719455" lvl="2" indent="-228600" defTabSz="914400" eaLnBrk="1" hangingPunct="1">
              <a:lnSpc>
                <a:spcPct val="90000"/>
              </a:lnSpc>
              <a:buFont typeface="Arial" panose="020B0604020202020204" pitchFamily="34" charset="0"/>
              <a:buChar char="•"/>
            </a:pPr>
            <a:r>
              <a:rPr lang="fr-FR" sz="1400" dirty="0">
                <a:solidFill>
                  <a:schemeClr val="tx2"/>
                </a:solidFill>
                <a:latin typeface="+mn-lt"/>
              </a:rPr>
              <a:t>1) quotas : ZEAT, taille d’agglomération, âge, sexe, catégorie socio-professionnelle et type d’habitat </a:t>
            </a:r>
            <a:endParaRPr lang="fr-FR" sz="1400" dirty="0">
              <a:solidFill>
                <a:schemeClr val="tx2"/>
              </a:solidFill>
              <a:latin typeface="+mn-lt"/>
              <a:cs typeface="Arial"/>
            </a:endParaRPr>
          </a:p>
          <a:p>
            <a:pPr marL="719455" lvl="2" indent="-228600" defTabSz="914400" eaLnBrk="1" hangingPunct="1">
              <a:lnSpc>
                <a:spcPct val="90000"/>
              </a:lnSpc>
              <a:buFont typeface="Arial" panose="020B0604020202020204" pitchFamily="34" charset="0"/>
              <a:buChar char="•"/>
            </a:pPr>
            <a:r>
              <a:rPr lang="fr-FR" sz="1400" dirty="0">
                <a:solidFill>
                  <a:schemeClr val="tx2"/>
                </a:solidFill>
                <a:latin typeface="+mn-lt"/>
              </a:rPr>
              <a:t>2) redressement, notamment sur la variable croisée âge x diplôme</a:t>
            </a:r>
            <a:endParaRPr lang="fr-FR" sz="1400" dirty="0">
              <a:solidFill>
                <a:schemeClr val="tx2"/>
              </a:solidFill>
              <a:latin typeface="+mn-lt"/>
              <a:cs typeface="Arial"/>
            </a:endParaRPr>
          </a:p>
          <a:p>
            <a:pPr lvl="1" indent="-228600" defTabSz="914400" eaLnBrk="1" hangingPunct="1">
              <a:lnSpc>
                <a:spcPct val="90000"/>
              </a:lnSpc>
              <a:buFont typeface="Arial" panose="020B0604020202020204" pitchFamily="34" charset="0"/>
              <a:buChar char="•"/>
            </a:pPr>
            <a:r>
              <a:rPr lang="fr-FR" sz="1400" dirty="0">
                <a:solidFill>
                  <a:schemeClr val="accent5"/>
                </a:solidFill>
                <a:latin typeface="+mn-lt"/>
              </a:rPr>
              <a:t>43 années d’historique</a:t>
            </a:r>
          </a:p>
          <a:p>
            <a:pPr lvl="1" indent="-228600" defTabSz="914400" eaLnBrk="1" hangingPunct="1">
              <a:lnSpc>
                <a:spcPct val="90000"/>
              </a:lnSpc>
              <a:buFont typeface="Arial" panose="020B0604020202020204" pitchFamily="34" charset="0"/>
              <a:buChar char="•"/>
            </a:pPr>
            <a:r>
              <a:rPr lang="fr-FR" sz="1400" dirty="0">
                <a:solidFill>
                  <a:schemeClr val="tx2"/>
                </a:solidFill>
                <a:latin typeface="+mn-lt"/>
              </a:rPr>
              <a:t>Des questions propres à chaque client et d’autres mutualisées </a:t>
            </a:r>
          </a:p>
          <a:p>
            <a:pPr marL="719455" lvl="2" indent="-228600" defTabSz="914400" eaLnBrk="1" hangingPunct="1">
              <a:lnSpc>
                <a:spcPct val="90000"/>
              </a:lnSpc>
              <a:buFont typeface="Arial" panose="020B0604020202020204" pitchFamily="34" charset="0"/>
              <a:buChar char="•"/>
            </a:pPr>
            <a:r>
              <a:rPr lang="fr-FR" sz="1400" dirty="0">
                <a:solidFill>
                  <a:schemeClr val="tx2"/>
                </a:solidFill>
                <a:latin typeface="+mn-lt"/>
              </a:rPr>
              <a:t>Une vingtaine de critères </a:t>
            </a:r>
            <a:r>
              <a:rPr lang="fr-FR" sz="1400" b="1" dirty="0">
                <a:solidFill>
                  <a:schemeClr val="tx2"/>
                </a:solidFill>
                <a:latin typeface="+mn-lt"/>
              </a:rPr>
              <a:t>sociodémographiques</a:t>
            </a:r>
            <a:endParaRPr lang="fr-FR" sz="1400" b="1" dirty="0">
              <a:solidFill>
                <a:schemeClr val="tx2"/>
              </a:solidFill>
              <a:latin typeface="+mn-lt"/>
              <a:cs typeface="Arial"/>
            </a:endParaRPr>
          </a:p>
          <a:p>
            <a:pPr marL="719455" lvl="2" indent="-228600" defTabSz="914400" eaLnBrk="1" hangingPunct="1">
              <a:lnSpc>
                <a:spcPct val="90000"/>
              </a:lnSpc>
              <a:buFont typeface="Arial" panose="020B0604020202020204" pitchFamily="34" charset="0"/>
              <a:buChar char="•"/>
            </a:pPr>
            <a:r>
              <a:rPr lang="fr-FR" sz="1400" dirty="0">
                <a:solidFill>
                  <a:schemeClr val="accent5"/>
                </a:solidFill>
                <a:latin typeface="+mn-lt"/>
              </a:rPr>
              <a:t>De très nombreuses questions sur les </a:t>
            </a:r>
            <a:r>
              <a:rPr lang="fr-FR" sz="1400" b="1" dirty="0">
                <a:solidFill>
                  <a:schemeClr val="accent5"/>
                </a:solidFill>
                <a:latin typeface="+mn-lt"/>
              </a:rPr>
              <a:t>modes de vie et les opinions </a:t>
            </a:r>
            <a:r>
              <a:rPr lang="fr-FR" sz="1400" dirty="0">
                <a:solidFill>
                  <a:schemeClr val="tx2"/>
                </a:solidFill>
                <a:latin typeface="+mn-lt"/>
              </a:rPr>
              <a:t>de la population, portant sur la santé, les inquiétudes, les préoccupations, la famille, l’environnement, les loisirs, les pratiques culturelles, le moral économique, l’opinion sur le fonctionnement de la société, les politiques sociales, etc.</a:t>
            </a:r>
            <a:endParaRPr lang="fr-FR" sz="1400" dirty="0">
              <a:solidFill>
                <a:schemeClr val="tx2"/>
              </a:solidFill>
              <a:latin typeface="+mn-lt"/>
              <a:cs typeface="Arial"/>
            </a:endParaRPr>
          </a:p>
          <a:p>
            <a:pPr marL="719455" lvl="2" indent="-228600" defTabSz="914400" eaLnBrk="1" hangingPunct="1">
              <a:lnSpc>
                <a:spcPct val="90000"/>
              </a:lnSpc>
              <a:buFont typeface="Arial" panose="020B0604020202020204" pitchFamily="34" charset="0"/>
              <a:buChar char="•"/>
            </a:pPr>
            <a:r>
              <a:rPr lang="fr-FR" sz="1400" b="1" dirty="0">
                <a:solidFill>
                  <a:schemeClr val="tx2"/>
                </a:solidFill>
                <a:latin typeface="+mn-lt"/>
              </a:rPr>
              <a:t>Des questions spécifiques pour suivre l’impact de l’épidémie de la covid-19</a:t>
            </a:r>
            <a:endParaRPr lang="fr-FR" sz="1400" b="1" dirty="0">
              <a:solidFill>
                <a:schemeClr val="tx2"/>
              </a:solidFill>
              <a:latin typeface="+mn-lt"/>
              <a:cs typeface="Arial"/>
            </a:endParaRPr>
          </a:p>
          <a:p>
            <a:pPr lvl="2" indent="-228600" defTabSz="914400" eaLnBrk="1" hangingPunct="1">
              <a:lnSpc>
                <a:spcPct val="90000"/>
              </a:lnSpc>
              <a:buFont typeface="Arial" panose="020B0604020202020204" pitchFamily="34" charset="0"/>
              <a:buChar char="•"/>
            </a:pPr>
            <a:r>
              <a:rPr lang="fr-FR" sz="1400" b="1" dirty="0">
                <a:solidFill>
                  <a:schemeClr val="accent5"/>
                </a:solidFill>
                <a:latin typeface="+mn-lt"/>
              </a:rPr>
              <a:t>Des questions posées dans le cadre de l’Observatoire des vulnérabilités</a:t>
            </a:r>
          </a:p>
        </p:txBody>
      </p:sp>
      <p:sp>
        <p:nvSpPr>
          <p:cNvPr id="16" name="Titre 1">
            <a:extLst>
              <a:ext uri="{FF2B5EF4-FFF2-40B4-BE49-F238E27FC236}">
                <a16:creationId xmlns:a16="http://schemas.microsoft.com/office/drawing/2014/main" id="{3DDCCCE9-2171-48FD-9402-19A4EDCEFCE4}"/>
              </a:ext>
            </a:extLst>
          </p:cNvPr>
          <p:cNvSpPr txBox="1">
            <a:spLocks/>
          </p:cNvSpPr>
          <p:nvPr/>
        </p:nvSpPr>
        <p:spPr>
          <a:xfrm>
            <a:off x="349977" y="1139418"/>
            <a:ext cx="3240506" cy="4064628"/>
          </a:xfrm>
          <a:prstGeom prst="rect">
            <a:avLst/>
          </a:prstGeom>
        </p:spPr>
        <p:txBody>
          <a:bodyPr vert="horz" wrap="square" lIns="91440" tIns="45720" rIns="91440" bIns="45720" rtlCol="0" anchor="ctr">
            <a:norm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pPr algn="l"/>
            <a:r>
              <a:rPr lang="fr-FR" sz="2800" dirty="0">
                <a:solidFill>
                  <a:schemeClr val="tx2">
                    <a:lumMod val="75000"/>
                  </a:schemeClr>
                </a:solidFill>
                <a:latin typeface="+mj-lt"/>
                <a:ea typeface="+mj-ea"/>
                <a:cs typeface="+mj-cs"/>
              </a:rPr>
              <a:t>L’enquête Conditions de vie et aspirations – chaque année depuis 1978 </a:t>
            </a:r>
          </a:p>
          <a:p>
            <a:pPr algn="l"/>
            <a:endParaRPr lang="fr-FR" sz="2800" dirty="0">
              <a:solidFill>
                <a:schemeClr val="tx2">
                  <a:lumMod val="75000"/>
                </a:schemeClr>
              </a:solidFill>
              <a:latin typeface="+mj-lt"/>
              <a:ea typeface="+mj-ea"/>
              <a:cs typeface="+mj-cs"/>
            </a:endParaRPr>
          </a:p>
        </p:txBody>
      </p:sp>
    </p:spTree>
    <p:extLst>
      <p:ext uri="{BB962C8B-B14F-4D97-AF65-F5344CB8AC3E}">
        <p14:creationId xmlns:p14="http://schemas.microsoft.com/office/powerpoint/2010/main" val="4074938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76C9A46-E4C6-40D7-9A3F-C388AC6594AF}"/>
              </a:ext>
            </a:extLst>
          </p:cNvPr>
          <p:cNvSpPr>
            <a:spLocks noGrp="1"/>
          </p:cNvSpPr>
          <p:nvPr>
            <p:ph type="sldNum" sz="quarter" idx="12"/>
          </p:nvPr>
        </p:nvSpPr>
        <p:spPr>
          <a:xfrm>
            <a:off x="11149119" y="6210110"/>
            <a:ext cx="573660" cy="365125"/>
          </a:xfrm>
        </p:spPr>
        <p:txBody>
          <a:bodyPr/>
          <a:lstStyle/>
          <a:p>
            <a:fld id="{1B657BA9-EC5E-40D7-BBDA-32C61981E3FD}" type="slidenum">
              <a:rPr lang="fr-FR" smtClean="0"/>
              <a:t>26</a:t>
            </a:fld>
            <a:endParaRPr lang="fr-FR"/>
          </a:p>
        </p:txBody>
      </p:sp>
      <p:sp>
        <p:nvSpPr>
          <p:cNvPr id="8" name="Titre 5">
            <a:extLst>
              <a:ext uri="{FF2B5EF4-FFF2-40B4-BE49-F238E27FC236}">
                <a16:creationId xmlns:a16="http://schemas.microsoft.com/office/drawing/2014/main" id="{A0499A93-F034-448E-927C-6736B1FDEACD}"/>
              </a:ext>
            </a:extLst>
          </p:cNvPr>
          <p:cNvSpPr txBox="1">
            <a:spLocks/>
          </p:cNvSpPr>
          <p:nvPr/>
        </p:nvSpPr>
        <p:spPr>
          <a:xfrm>
            <a:off x="1532152" y="150760"/>
            <a:ext cx="9849393" cy="480131"/>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dirty="0">
                <a:solidFill>
                  <a:schemeClr val="tx1"/>
                </a:solidFill>
                <a:latin typeface="+mj-lt"/>
                <a:ea typeface="+mj-ea"/>
                <a:cs typeface="+mj-cs"/>
              </a:rPr>
              <a:t>Deux approches de mesure </a:t>
            </a:r>
            <a:endParaRPr lang="fr-FR" sz="2800" dirty="0">
              <a:solidFill>
                <a:srgbClr val="31849B"/>
              </a:solidFill>
            </a:endParaRPr>
          </a:p>
        </p:txBody>
      </p:sp>
      <p:pic>
        <p:nvPicPr>
          <p:cNvPr id="10" name="Image 9" descr="Une image contenant texte, graphiques vectoriels&#10;&#10;Description générée automatiquement">
            <a:extLst>
              <a:ext uri="{FF2B5EF4-FFF2-40B4-BE49-F238E27FC236}">
                <a16:creationId xmlns:a16="http://schemas.microsoft.com/office/drawing/2014/main" id="{BE9F8976-F538-4A07-9BA6-BDDE511885A3}"/>
              </a:ext>
            </a:extLst>
          </p:cNvPr>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842" t="6734" r="8626" b="50000"/>
          <a:stretch/>
        </p:blipFill>
        <p:spPr>
          <a:xfrm>
            <a:off x="3104939" y="1095818"/>
            <a:ext cx="6703818" cy="2698942"/>
          </a:xfrm>
          <a:prstGeom prst="rect">
            <a:avLst/>
          </a:prstGeom>
        </p:spPr>
      </p:pic>
      <p:sp>
        <p:nvSpPr>
          <p:cNvPr id="16" name="ZoneTexte 15">
            <a:extLst>
              <a:ext uri="{FF2B5EF4-FFF2-40B4-BE49-F238E27FC236}">
                <a16:creationId xmlns:a16="http://schemas.microsoft.com/office/drawing/2014/main" id="{A25D45CF-8730-4E2E-8B37-56BC92361E56}"/>
              </a:ext>
            </a:extLst>
          </p:cNvPr>
          <p:cNvSpPr txBox="1"/>
          <p:nvPr/>
        </p:nvSpPr>
        <p:spPr>
          <a:xfrm>
            <a:off x="1001818" y="4023326"/>
            <a:ext cx="3637363" cy="1569660"/>
          </a:xfrm>
          <a:prstGeom prst="rect">
            <a:avLst/>
          </a:prstGeom>
          <a:noFill/>
        </p:spPr>
        <p:txBody>
          <a:bodyPr wrap="square">
            <a:spAutoFit/>
          </a:bodyPr>
          <a:lstStyle/>
          <a:p>
            <a:pPr algn="ctr"/>
            <a:r>
              <a:rPr lang="fr-FR" sz="2400" b="1" dirty="0"/>
              <a:t>Subjective : Vous sentez-vous aujourd'hui en situation de vulnérabilité ?</a:t>
            </a:r>
          </a:p>
        </p:txBody>
      </p:sp>
      <p:sp>
        <p:nvSpPr>
          <p:cNvPr id="17" name="ZoneTexte 16">
            <a:extLst>
              <a:ext uri="{FF2B5EF4-FFF2-40B4-BE49-F238E27FC236}">
                <a16:creationId xmlns:a16="http://schemas.microsoft.com/office/drawing/2014/main" id="{A448060D-DFBA-4D0B-80FB-2E8E9A4CD578}"/>
              </a:ext>
            </a:extLst>
          </p:cNvPr>
          <p:cNvSpPr txBox="1"/>
          <p:nvPr/>
        </p:nvSpPr>
        <p:spPr>
          <a:xfrm>
            <a:off x="6456848" y="3931852"/>
            <a:ext cx="5456241" cy="1938992"/>
          </a:xfrm>
          <a:prstGeom prst="rect">
            <a:avLst/>
          </a:prstGeom>
          <a:noFill/>
        </p:spPr>
        <p:txBody>
          <a:bodyPr wrap="square">
            <a:spAutoFit/>
          </a:bodyPr>
          <a:lstStyle/>
          <a:p>
            <a:pPr algn="ctr"/>
            <a:r>
              <a:rPr lang="fr-FR" sz="2400" b="1" dirty="0"/>
              <a:t>Par décompte des champs de vulnérabilité présents dans l’enquête Conditions de vie  : logement, emploi, santé, isolement relationnel, relégation territoriale</a:t>
            </a:r>
          </a:p>
        </p:txBody>
      </p:sp>
    </p:spTree>
    <p:extLst>
      <p:ext uri="{BB962C8B-B14F-4D97-AF65-F5344CB8AC3E}">
        <p14:creationId xmlns:p14="http://schemas.microsoft.com/office/powerpoint/2010/main" val="3119519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76C9A46-E4C6-40D7-9A3F-C388AC6594AF}"/>
              </a:ext>
            </a:extLst>
          </p:cNvPr>
          <p:cNvSpPr>
            <a:spLocks noGrp="1"/>
          </p:cNvSpPr>
          <p:nvPr>
            <p:ph type="sldNum" sz="quarter" idx="12"/>
          </p:nvPr>
        </p:nvSpPr>
        <p:spPr>
          <a:xfrm>
            <a:off x="11149119" y="6210110"/>
            <a:ext cx="573660" cy="365125"/>
          </a:xfrm>
        </p:spPr>
        <p:txBody>
          <a:bodyPr/>
          <a:lstStyle/>
          <a:p>
            <a:fld id="{1B657BA9-EC5E-40D7-BBDA-32C61981E3FD}" type="slidenum">
              <a:rPr lang="fr-FR" smtClean="0"/>
              <a:t>27</a:t>
            </a:fld>
            <a:endParaRPr lang="fr-FR"/>
          </a:p>
        </p:txBody>
      </p:sp>
      <p:sp>
        <p:nvSpPr>
          <p:cNvPr id="8" name="Titre 5">
            <a:extLst>
              <a:ext uri="{FF2B5EF4-FFF2-40B4-BE49-F238E27FC236}">
                <a16:creationId xmlns:a16="http://schemas.microsoft.com/office/drawing/2014/main" id="{A0499A93-F034-448E-927C-6736B1FDEACD}"/>
              </a:ext>
            </a:extLst>
          </p:cNvPr>
          <p:cNvSpPr txBox="1">
            <a:spLocks/>
          </p:cNvSpPr>
          <p:nvPr/>
        </p:nvSpPr>
        <p:spPr>
          <a:xfrm>
            <a:off x="2145044" y="154446"/>
            <a:ext cx="9849393"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dirty="0">
                <a:latin typeface="+mj-lt"/>
                <a:ea typeface="+mj-ea"/>
                <a:cs typeface="+mj-cs"/>
              </a:rPr>
              <a:t>Un sentiment de vulnérabilité en forte progression</a:t>
            </a:r>
            <a:r>
              <a:rPr lang="fr-FR" sz="2800" dirty="0"/>
              <a:t> qui touche plus de 3 personnes sur 10 </a:t>
            </a:r>
          </a:p>
        </p:txBody>
      </p:sp>
      <p:sp>
        <p:nvSpPr>
          <p:cNvPr id="7" name="Rectangle 6">
            <a:extLst>
              <a:ext uri="{FF2B5EF4-FFF2-40B4-BE49-F238E27FC236}">
                <a16:creationId xmlns:a16="http://schemas.microsoft.com/office/drawing/2014/main" id="{2239A48C-D936-4D36-940E-0020AA3C45E1}"/>
              </a:ext>
            </a:extLst>
          </p:cNvPr>
          <p:cNvSpPr/>
          <p:nvPr/>
        </p:nvSpPr>
        <p:spPr>
          <a:xfrm>
            <a:off x="5268807" y="6117925"/>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9" name="ZoneTexte 8">
            <a:extLst>
              <a:ext uri="{FF2B5EF4-FFF2-40B4-BE49-F238E27FC236}">
                <a16:creationId xmlns:a16="http://schemas.microsoft.com/office/drawing/2014/main" id="{B645B8AB-2AE1-4F06-96EA-657294BA0CA5}"/>
              </a:ext>
            </a:extLst>
          </p:cNvPr>
          <p:cNvSpPr txBox="1"/>
          <p:nvPr/>
        </p:nvSpPr>
        <p:spPr>
          <a:xfrm>
            <a:off x="4816503" y="1080372"/>
            <a:ext cx="6094206" cy="307777"/>
          </a:xfrm>
          <a:prstGeom prst="rect">
            <a:avLst/>
          </a:prstGeom>
          <a:noFill/>
        </p:spPr>
        <p:txBody>
          <a:bodyPr wrap="square">
            <a:spAutoFit/>
          </a:bodyPr>
          <a:lstStyle/>
          <a:p>
            <a:pPr algn="ctr"/>
            <a:r>
              <a:rPr lang="fr-FR" sz="1400" b="1" dirty="0">
                <a:solidFill>
                  <a:srgbClr val="4BACC6"/>
                </a:solidFill>
              </a:rPr>
              <a:t>Vous sentez-vous aujourd'hui en situation de vulnérabilité ?</a:t>
            </a:r>
          </a:p>
        </p:txBody>
      </p:sp>
      <p:pic>
        <p:nvPicPr>
          <p:cNvPr id="2" name="Image 1">
            <a:extLst>
              <a:ext uri="{FF2B5EF4-FFF2-40B4-BE49-F238E27FC236}">
                <a16:creationId xmlns:a16="http://schemas.microsoft.com/office/drawing/2014/main" id="{C188A6A0-2FCF-49C5-8921-52BA0B89C360}"/>
              </a:ext>
            </a:extLst>
          </p:cNvPr>
          <p:cNvPicPr>
            <a:picLocks noChangeAspect="1"/>
          </p:cNvPicPr>
          <p:nvPr/>
        </p:nvPicPr>
        <p:blipFill>
          <a:blip r:embed="rId2"/>
          <a:stretch>
            <a:fillRect/>
          </a:stretch>
        </p:blipFill>
        <p:spPr>
          <a:xfrm>
            <a:off x="5268807" y="2337105"/>
            <a:ext cx="5880312" cy="3568935"/>
          </a:xfrm>
          <a:prstGeom prst="rect">
            <a:avLst/>
          </a:prstGeom>
          <a:noFill/>
        </p:spPr>
      </p:pic>
      <p:grpSp>
        <p:nvGrpSpPr>
          <p:cNvPr id="60" name="Groupe 59">
            <a:extLst>
              <a:ext uri="{FF2B5EF4-FFF2-40B4-BE49-F238E27FC236}">
                <a16:creationId xmlns:a16="http://schemas.microsoft.com/office/drawing/2014/main" id="{6A88E9E0-84A4-4DA9-8EB5-0B270C8A26C0}"/>
              </a:ext>
            </a:extLst>
          </p:cNvPr>
          <p:cNvGrpSpPr/>
          <p:nvPr/>
        </p:nvGrpSpPr>
        <p:grpSpPr>
          <a:xfrm>
            <a:off x="5261198" y="1569419"/>
            <a:ext cx="4740807" cy="1969469"/>
            <a:chOff x="4261282" y="2188188"/>
            <a:chExt cx="3687252" cy="1513798"/>
          </a:xfrm>
        </p:grpSpPr>
        <p:sp>
          <p:nvSpPr>
            <p:cNvPr id="57" name="Accolade fermante 56">
              <a:extLst>
                <a:ext uri="{FF2B5EF4-FFF2-40B4-BE49-F238E27FC236}">
                  <a16:creationId xmlns:a16="http://schemas.microsoft.com/office/drawing/2014/main" id="{2DFE68E3-33CE-4C58-9A0F-80C6A657FF67}"/>
                </a:ext>
              </a:extLst>
            </p:cNvPr>
            <p:cNvSpPr/>
            <p:nvPr/>
          </p:nvSpPr>
          <p:spPr>
            <a:xfrm rot="16200000">
              <a:off x="5019126" y="2879602"/>
              <a:ext cx="64540" cy="1580227"/>
            </a:xfrm>
            <a:prstGeom prst="rightBrace">
              <a:avLst/>
            </a:prstGeom>
            <a:noFill/>
            <a:ln w="22225">
              <a:solidFill>
                <a:srgbClr val="9C1081"/>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fr-FR" sz="1100" b="1"/>
            </a:p>
          </p:txBody>
        </p:sp>
        <p:pic>
          <p:nvPicPr>
            <p:cNvPr id="53" name="Image 52">
              <a:extLst>
                <a:ext uri="{FF2B5EF4-FFF2-40B4-BE49-F238E27FC236}">
                  <a16:creationId xmlns:a16="http://schemas.microsoft.com/office/drawing/2014/main" id="{F4F65F22-CE8B-4027-861F-0B0EB21EA478}"/>
                </a:ext>
              </a:extLst>
            </p:cNvPr>
            <p:cNvPicPr>
              <a:picLocks noChangeAspect="1"/>
            </p:cNvPicPr>
            <p:nvPr/>
          </p:nvPicPr>
          <p:blipFill>
            <a:blip r:embed="rId3"/>
            <a:stretch>
              <a:fillRect/>
            </a:stretch>
          </p:blipFill>
          <p:spPr>
            <a:xfrm>
              <a:off x="6285354" y="2538608"/>
              <a:ext cx="1663180" cy="248979"/>
            </a:xfrm>
            <a:prstGeom prst="rect">
              <a:avLst/>
            </a:prstGeom>
          </p:spPr>
        </p:pic>
        <p:pic>
          <p:nvPicPr>
            <p:cNvPr id="54" name="Image 53">
              <a:extLst>
                <a:ext uri="{FF2B5EF4-FFF2-40B4-BE49-F238E27FC236}">
                  <a16:creationId xmlns:a16="http://schemas.microsoft.com/office/drawing/2014/main" id="{19D0714C-1C17-463C-AA9A-D32C285C7532}"/>
                </a:ext>
              </a:extLst>
            </p:cNvPr>
            <p:cNvPicPr>
              <a:picLocks noChangeAspect="1"/>
            </p:cNvPicPr>
            <p:nvPr/>
          </p:nvPicPr>
          <p:blipFill>
            <a:blip r:embed="rId4"/>
            <a:stretch>
              <a:fillRect/>
            </a:stretch>
          </p:blipFill>
          <p:spPr>
            <a:xfrm>
              <a:off x="4754978" y="3084435"/>
              <a:ext cx="592836" cy="240792"/>
            </a:xfrm>
            <a:prstGeom prst="rect">
              <a:avLst/>
            </a:prstGeom>
          </p:spPr>
        </p:pic>
        <p:pic>
          <p:nvPicPr>
            <p:cNvPr id="56" name="Image 55">
              <a:extLst>
                <a:ext uri="{FF2B5EF4-FFF2-40B4-BE49-F238E27FC236}">
                  <a16:creationId xmlns:a16="http://schemas.microsoft.com/office/drawing/2014/main" id="{C1B49EB1-23A0-459B-8745-FBD0F244780B}"/>
                </a:ext>
              </a:extLst>
            </p:cNvPr>
            <p:cNvPicPr>
              <a:picLocks noChangeAspect="1"/>
            </p:cNvPicPr>
            <p:nvPr/>
          </p:nvPicPr>
          <p:blipFill>
            <a:blip r:embed="rId5"/>
            <a:stretch>
              <a:fillRect/>
            </a:stretch>
          </p:blipFill>
          <p:spPr>
            <a:xfrm>
              <a:off x="6821288" y="2188188"/>
              <a:ext cx="591312" cy="277368"/>
            </a:xfrm>
            <a:prstGeom prst="rect">
              <a:avLst/>
            </a:prstGeom>
          </p:spPr>
        </p:pic>
      </p:grpSp>
      <p:sp>
        <p:nvSpPr>
          <p:cNvPr id="5" name="Bulle narrative : rectangle à coins arrondis 4">
            <a:extLst>
              <a:ext uri="{FF2B5EF4-FFF2-40B4-BE49-F238E27FC236}">
                <a16:creationId xmlns:a16="http://schemas.microsoft.com/office/drawing/2014/main" id="{F49C081A-5AF6-4914-9DC2-390F65CA7597}"/>
              </a:ext>
            </a:extLst>
          </p:cNvPr>
          <p:cNvSpPr/>
          <p:nvPr/>
        </p:nvSpPr>
        <p:spPr>
          <a:xfrm flipH="1">
            <a:off x="4934935" y="1561638"/>
            <a:ext cx="2236941" cy="871009"/>
          </a:xfrm>
          <a:prstGeom prst="wedgeRoundRectCallout">
            <a:avLst>
              <a:gd name="adj1" fmla="val -9626"/>
              <a:gd name="adj2" fmla="val 88977"/>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Calibri" panose="020F0502020204030204" pitchFamily="34" charset="0"/>
                <a:cs typeface="Calibri" panose="020F0502020204030204" pitchFamily="34" charset="0"/>
              </a:rPr>
              <a:t>+ 10 points</a:t>
            </a:r>
          </a:p>
          <a:p>
            <a:pPr algn="ctr"/>
            <a:r>
              <a:rPr lang="fr-FR" sz="1400" b="1" dirty="0">
                <a:latin typeface="Calibri" panose="020F0502020204030204" pitchFamily="34" charset="0"/>
                <a:cs typeface="Calibri" panose="020F0502020204030204" pitchFamily="34" charset="0"/>
              </a:rPr>
              <a:t>par rapport à 2018</a:t>
            </a:r>
          </a:p>
        </p:txBody>
      </p:sp>
      <p:sp>
        <p:nvSpPr>
          <p:cNvPr id="4" name="AutoShape 2">
            <a:extLst>
              <a:ext uri="{FF2B5EF4-FFF2-40B4-BE49-F238E27FC236}">
                <a16:creationId xmlns:a16="http://schemas.microsoft.com/office/drawing/2014/main" id="{D656A49D-B47D-470F-9837-EF07DCD285A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 name="Image 9">
            <a:extLst>
              <a:ext uri="{FF2B5EF4-FFF2-40B4-BE49-F238E27FC236}">
                <a16:creationId xmlns:a16="http://schemas.microsoft.com/office/drawing/2014/main" id="{994CF5AC-013A-4EED-B08E-EAD1F6F7D3CB}"/>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8088" y="1923839"/>
            <a:ext cx="3670465" cy="3680907"/>
          </a:xfrm>
          <a:prstGeom prst="rect">
            <a:avLst/>
          </a:prstGeom>
        </p:spPr>
      </p:pic>
    </p:spTree>
    <p:extLst>
      <p:ext uri="{BB962C8B-B14F-4D97-AF65-F5344CB8AC3E}">
        <p14:creationId xmlns:p14="http://schemas.microsoft.com/office/powerpoint/2010/main" val="3093305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9078124-D58C-478E-AA78-5F1BA048C1AC}"/>
              </a:ext>
            </a:extLst>
          </p:cNvPr>
          <p:cNvSpPr>
            <a:spLocks noGrp="1"/>
          </p:cNvSpPr>
          <p:nvPr>
            <p:ph type="sldNum" sz="quarter" idx="12"/>
          </p:nvPr>
        </p:nvSpPr>
        <p:spPr/>
        <p:txBody>
          <a:bodyPr/>
          <a:lstStyle/>
          <a:p>
            <a:fld id="{1B657BA9-EC5E-40D7-BBDA-32C61981E3FD}" type="slidenum">
              <a:rPr lang="fr-FR" smtClean="0"/>
              <a:t>28</a:t>
            </a:fld>
            <a:endParaRPr lang="fr-FR"/>
          </a:p>
        </p:txBody>
      </p:sp>
      <p:sp>
        <p:nvSpPr>
          <p:cNvPr id="6" name="Rectangle 5">
            <a:extLst>
              <a:ext uri="{FF2B5EF4-FFF2-40B4-BE49-F238E27FC236}">
                <a16:creationId xmlns:a16="http://schemas.microsoft.com/office/drawing/2014/main" id="{8BF3DD24-C779-4984-8C03-655AC8F1CCA6}"/>
              </a:ext>
            </a:extLst>
          </p:cNvPr>
          <p:cNvSpPr/>
          <p:nvPr/>
        </p:nvSpPr>
        <p:spPr>
          <a:xfrm>
            <a:off x="112405" y="5271745"/>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7" name="Titre 5">
            <a:extLst>
              <a:ext uri="{FF2B5EF4-FFF2-40B4-BE49-F238E27FC236}">
                <a16:creationId xmlns:a16="http://schemas.microsoft.com/office/drawing/2014/main" id="{CE7DFFFB-4D2A-4EB8-84E8-83A0DAF620FF}"/>
              </a:ext>
            </a:extLst>
          </p:cNvPr>
          <p:cNvSpPr txBox="1">
            <a:spLocks/>
          </p:cNvSpPr>
          <p:nvPr/>
        </p:nvSpPr>
        <p:spPr>
          <a:xfrm>
            <a:off x="1873386" y="73739"/>
            <a:ext cx="9849393"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Le sentiment de vulnérabilité</a:t>
            </a:r>
          </a:p>
          <a:p>
            <a:r>
              <a:rPr lang="fr-FR" sz="2800">
                <a:solidFill>
                  <a:srgbClr val="31849B"/>
                </a:solidFill>
              </a:rPr>
              <a:t>dans les différents groupes sociaux</a:t>
            </a:r>
          </a:p>
        </p:txBody>
      </p:sp>
      <p:pic>
        <p:nvPicPr>
          <p:cNvPr id="8" name="Image 7">
            <a:extLst>
              <a:ext uri="{FF2B5EF4-FFF2-40B4-BE49-F238E27FC236}">
                <a16:creationId xmlns:a16="http://schemas.microsoft.com/office/drawing/2014/main" id="{55AE9C70-0619-4C3B-8199-0098C6E027A0}"/>
              </a:ext>
            </a:extLst>
          </p:cNvPr>
          <p:cNvPicPr>
            <a:picLocks noChangeAspect="1"/>
          </p:cNvPicPr>
          <p:nvPr/>
        </p:nvPicPr>
        <p:blipFill>
          <a:blip r:embed="rId2"/>
          <a:stretch>
            <a:fillRect/>
          </a:stretch>
        </p:blipFill>
        <p:spPr>
          <a:xfrm>
            <a:off x="112405" y="2260475"/>
            <a:ext cx="4322064" cy="2881884"/>
          </a:xfrm>
          <a:prstGeom prst="rect">
            <a:avLst/>
          </a:prstGeom>
        </p:spPr>
      </p:pic>
      <p:pic>
        <p:nvPicPr>
          <p:cNvPr id="9" name="Image 8">
            <a:extLst>
              <a:ext uri="{FF2B5EF4-FFF2-40B4-BE49-F238E27FC236}">
                <a16:creationId xmlns:a16="http://schemas.microsoft.com/office/drawing/2014/main" id="{6D3ECDFA-E207-4047-819B-BA63A9A1AC32}"/>
              </a:ext>
            </a:extLst>
          </p:cNvPr>
          <p:cNvPicPr>
            <a:picLocks noChangeAspect="1"/>
          </p:cNvPicPr>
          <p:nvPr/>
        </p:nvPicPr>
        <p:blipFill>
          <a:blip r:embed="rId3"/>
          <a:stretch>
            <a:fillRect/>
          </a:stretch>
        </p:blipFill>
        <p:spPr>
          <a:xfrm>
            <a:off x="5240862" y="3961766"/>
            <a:ext cx="4320540" cy="2881884"/>
          </a:xfrm>
          <a:prstGeom prst="rect">
            <a:avLst/>
          </a:prstGeom>
        </p:spPr>
      </p:pic>
      <p:pic>
        <p:nvPicPr>
          <p:cNvPr id="10" name="Image 9">
            <a:extLst>
              <a:ext uri="{FF2B5EF4-FFF2-40B4-BE49-F238E27FC236}">
                <a16:creationId xmlns:a16="http://schemas.microsoft.com/office/drawing/2014/main" id="{604B9287-DF03-4C56-BE5B-2F57BA67BF8A}"/>
              </a:ext>
            </a:extLst>
          </p:cNvPr>
          <p:cNvPicPr>
            <a:picLocks noChangeAspect="1"/>
          </p:cNvPicPr>
          <p:nvPr/>
        </p:nvPicPr>
        <p:blipFill>
          <a:blip r:embed="rId4"/>
          <a:stretch>
            <a:fillRect/>
          </a:stretch>
        </p:blipFill>
        <p:spPr>
          <a:xfrm>
            <a:off x="7274640" y="1049661"/>
            <a:ext cx="4573524" cy="2744724"/>
          </a:xfrm>
          <a:prstGeom prst="rect">
            <a:avLst/>
          </a:prstGeom>
        </p:spPr>
      </p:pic>
      <p:sp>
        <p:nvSpPr>
          <p:cNvPr id="11" name="Rectangle : coins arrondis 10">
            <a:extLst>
              <a:ext uri="{FF2B5EF4-FFF2-40B4-BE49-F238E27FC236}">
                <a16:creationId xmlns:a16="http://schemas.microsoft.com/office/drawing/2014/main" id="{78810D4A-9279-4119-891E-9BDBE84525B7}"/>
              </a:ext>
            </a:extLst>
          </p:cNvPr>
          <p:cNvSpPr/>
          <p:nvPr/>
        </p:nvSpPr>
        <p:spPr>
          <a:xfrm>
            <a:off x="507999" y="4692072"/>
            <a:ext cx="797405" cy="286327"/>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90FDBA42-3E83-4495-997B-C5FE8E2DEB5A}"/>
              </a:ext>
            </a:extLst>
          </p:cNvPr>
          <p:cNvSpPr/>
          <p:nvPr/>
        </p:nvSpPr>
        <p:spPr>
          <a:xfrm>
            <a:off x="6784108" y="6476194"/>
            <a:ext cx="797405" cy="286327"/>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695F06FC-B83F-4AE7-9C51-FB18564FBFD4}"/>
              </a:ext>
            </a:extLst>
          </p:cNvPr>
          <p:cNvSpPr/>
          <p:nvPr/>
        </p:nvSpPr>
        <p:spPr>
          <a:xfrm>
            <a:off x="7726218" y="3383629"/>
            <a:ext cx="797405" cy="286327"/>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Bulle narrative : rectangle à coins arrondis 11">
            <a:extLst>
              <a:ext uri="{FF2B5EF4-FFF2-40B4-BE49-F238E27FC236}">
                <a16:creationId xmlns:a16="http://schemas.microsoft.com/office/drawing/2014/main" id="{79AE2FFA-9B9F-4904-9F44-74F43F6F2BC7}"/>
              </a:ext>
            </a:extLst>
          </p:cNvPr>
          <p:cNvSpPr/>
          <p:nvPr/>
        </p:nvSpPr>
        <p:spPr>
          <a:xfrm flipH="1">
            <a:off x="343836" y="1323020"/>
            <a:ext cx="1637045" cy="773495"/>
          </a:xfrm>
          <a:prstGeom prst="wedgeRoundRectCallout">
            <a:avLst>
              <a:gd name="adj1" fmla="val -1096"/>
              <a:gd name="adj2" fmla="val 86898"/>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Calibri" panose="020F0502020204030204" pitchFamily="34" charset="0"/>
                <a:cs typeface="Calibri" panose="020F0502020204030204" pitchFamily="34" charset="0"/>
              </a:rPr>
              <a:t>La vulnérabilité est maximale chez les bas revenus</a:t>
            </a:r>
          </a:p>
        </p:txBody>
      </p:sp>
      <p:sp>
        <p:nvSpPr>
          <p:cNvPr id="15" name="Bulle narrative : rectangle à coins arrondis 14">
            <a:extLst>
              <a:ext uri="{FF2B5EF4-FFF2-40B4-BE49-F238E27FC236}">
                <a16:creationId xmlns:a16="http://schemas.microsoft.com/office/drawing/2014/main" id="{0FCE2F9E-D771-48CB-8B3F-986ABA145B8B}"/>
              </a:ext>
            </a:extLst>
          </p:cNvPr>
          <p:cNvSpPr/>
          <p:nvPr/>
        </p:nvSpPr>
        <p:spPr>
          <a:xfrm flipH="1">
            <a:off x="5240862" y="1179483"/>
            <a:ext cx="1730024" cy="773495"/>
          </a:xfrm>
          <a:prstGeom prst="wedgeRoundRectCallout">
            <a:avLst>
              <a:gd name="adj1" fmla="val -67627"/>
              <a:gd name="adj2" fmla="val -5237"/>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Calibri" panose="020F0502020204030204" pitchFamily="34" charset="0"/>
                <a:cs typeface="Calibri" panose="020F0502020204030204" pitchFamily="34" charset="0"/>
              </a:rPr>
              <a:t>10 points d’écart</a:t>
            </a:r>
            <a:br>
              <a:rPr lang="fr-FR" sz="1400" b="1">
                <a:latin typeface="Calibri" panose="020F0502020204030204" pitchFamily="34" charset="0"/>
                <a:cs typeface="Calibri" panose="020F0502020204030204" pitchFamily="34" charset="0"/>
              </a:rPr>
            </a:br>
            <a:r>
              <a:rPr lang="fr-FR" sz="1100" b="1">
                <a:latin typeface="Calibri" panose="020F0502020204030204" pitchFamily="34" charset="0"/>
                <a:cs typeface="Calibri" panose="020F0502020204030204" pitchFamily="34" charset="0"/>
              </a:rPr>
              <a:t>entre non diplômés et diplômés du supérieur</a:t>
            </a:r>
            <a:endParaRPr lang="fr-FR" sz="1400" b="1">
              <a:latin typeface="Calibri" panose="020F0502020204030204" pitchFamily="34" charset="0"/>
              <a:cs typeface="Calibri" panose="020F0502020204030204" pitchFamily="34" charset="0"/>
            </a:endParaRPr>
          </a:p>
        </p:txBody>
      </p:sp>
      <p:sp>
        <p:nvSpPr>
          <p:cNvPr id="16" name="Bulle narrative : rectangle à coins arrondis 15">
            <a:extLst>
              <a:ext uri="{FF2B5EF4-FFF2-40B4-BE49-F238E27FC236}">
                <a16:creationId xmlns:a16="http://schemas.microsoft.com/office/drawing/2014/main" id="{E3A3A36D-054B-47C1-ADCE-093F80A95DC4}"/>
              </a:ext>
            </a:extLst>
          </p:cNvPr>
          <p:cNvSpPr/>
          <p:nvPr/>
        </p:nvSpPr>
        <p:spPr>
          <a:xfrm flipH="1">
            <a:off x="5569527" y="3172189"/>
            <a:ext cx="1624572" cy="708448"/>
          </a:xfrm>
          <a:prstGeom prst="wedgeRoundRectCallout">
            <a:avLst>
              <a:gd name="adj1" fmla="val -22603"/>
              <a:gd name="adj2" fmla="val 72115"/>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Calibri" panose="020F0502020204030204" pitchFamily="34" charset="0"/>
                <a:cs typeface="Calibri" panose="020F0502020204030204" pitchFamily="34" charset="0"/>
              </a:rPr>
              <a:t>La vulnérabilité est maximale chez les 25-39 ans</a:t>
            </a:r>
          </a:p>
        </p:txBody>
      </p:sp>
    </p:spTree>
    <p:extLst>
      <p:ext uri="{BB962C8B-B14F-4D97-AF65-F5344CB8AC3E}">
        <p14:creationId xmlns:p14="http://schemas.microsoft.com/office/powerpoint/2010/main" val="1200934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3629C0AD-C8FA-4C83-8578-A0CA76FB5A58}"/>
              </a:ext>
            </a:extLst>
          </p:cNvPr>
          <p:cNvPicPr>
            <a:picLocks noChangeAspect="1"/>
          </p:cNvPicPr>
          <p:nvPr/>
        </p:nvPicPr>
        <p:blipFill>
          <a:blip r:embed="rId3"/>
          <a:stretch>
            <a:fillRect/>
          </a:stretch>
        </p:blipFill>
        <p:spPr>
          <a:xfrm>
            <a:off x="236715" y="1953351"/>
            <a:ext cx="4322064" cy="2881884"/>
          </a:xfrm>
          <a:prstGeom prst="rect">
            <a:avLst/>
          </a:prstGeom>
        </p:spPr>
      </p:pic>
      <p:pic>
        <p:nvPicPr>
          <p:cNvPr id="9" name="Image 8">
            <a:extLst>
              <a:ext uri="{FF2B5EF4-FFF2-40B4-BE49-F238E27FC236}">
                <a16:creationId xmlns:a16="http://schemas.microsoft.com/office/drawing/2014/main" id="{7C3C6236-9873-4127-89A1-AE6458BD7B03}"/>
              </a:ext>
            </a:extLst>
          </p:cNvPr>
          <p:cNvPicPr>
            <a:picLocks noChangeAspect="1"/>
          </p:cNvPicPr>
          <p:nvPr/>
        </p:nvPicPr>
        <p:blipFill>
          <a:blip r:embed="rId4"/>
          <a:stretch>
            <a:fillRect/>
          </a:stretch>
        </p:blipFill>
        <p:spPr>
          <a:xfrm>
            <a:off x="6271913" y="968989"/>
            <a:ext cx="4322064" cy="2881884"/>
          </a:xfrm>
          <a:prstGeom prst="rect">
            <a:avLst/>
          </a:prstGeom>
        </p:spPr>
      </p:pic>
      <p:pic>
        <p:nvPicPr>
          <p:cNvPr id="8" name="Image 7">
            <a:extLst>
              <a:ext uri="{FF2B5EF4-FFF2-40B4-BE49-F238E27FC236}">
                <a16:creationId xmlns:a16="http://schemas.microsoft.com/office/drawing/2014/main" id="{5D796E1C-D7DC-42C9-BC72-439BC814EA35}"/>
              </a:ext>
            </a:extLst>
          </p:cNvPr>
          <p:cNvPicPr>
            <a:picLocks noChangeAspect="1"/>
          </p:cNvPicPr>
          <p:nvPr/>
        </p:nvPicPr>
        <p:blipFill>
          <a:blip r:embed="rId5"/>
          <a:stretch>
            <a:fillRect/>
          </a:stretch>
        </p:blipFill>
        <p:spPr>
          <a:xfrm>
            <a:off x="6363092" y="3807760"/>
            <a:ext cx="4322064" cy="2880360"/>
          </a:xfrm>
          <a:prstGeom prst="rect">
            <a:avLst/>
          </a:prstGeom>
        </p:spPr>
      </p:pic>
      <p:sp>
        <p:nvSpPr>
          <p:cNvPr id="3" name="Espace réservé du numéro de diapositive 2">
            <a:extLst>
              <a:ext uri="{FF2B5EF4-FFF2-40B4-BE49-F238E27FC236}">
                <a16:creationId xmlns:a16="http://schemas.microsoft.com/office/drawing/2014/main" id="{E9078124-D58C-478E-AA78-5F1BA048C1AC}"/>
              </a:ext>
            </a:extLst>
          </p:cNvPr>
          <p:cNvSpPr>
            <a:spLocks noGrp="1"/>
          </p:cNvSpPr>
          <p:nvPr>
            <p:ph type="sldNum" sz="quarter" idx="12"/>
          </p:nvPr>
        </p:nvSpPr>
        <p:spPr/>
        <p:txBody>
          <a:bodyPr/>
          <a:lstStyle/>
          <a:p>
            <a:fld id="{1B657BA9-EC5E-40D7-BBDA-32C61981E3FD}" type="slidenum">
              <a:rPr lang="fr-FR" smtClean="0"/>
              <a:t>29</a:t>
            </a:fld>
            <a:endParaRPr lang="fr-FR"/>
          </a:p>
        </p:txBody>
      </p:sp>
      <p:sp>
        <p:nvSpPr>
          <p:cNvPr id="6" name="Rectangle 5">
            <a:extLst>
              <a:ext uri="{FF2B5EF4-FFF2-40B4-BE49-F238E27FC236}">
                <a16:creationId xmlns:a16="http://schemas.microsoft.com/office/drawing/2014/main" id="{8BF3DD24-C779-4984-8C03-655AC8F1CCA6}"/>
              </a:ext>
            </a:extLst>
          </p:cNvPr>
          <p:cNvSpPr/>
          <p:nvPr/>
        </p:nvSpPr>
        <p:spPr>
          <a:xfrm>
            <a:off x="213558" y="5241206"/>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7" name="Titre 5">
            <a:extLst>
              <a:ext uri="{FF2B5EF4-FFF2-40B4-BE49-F238E27FC236}">
                <a16:creationId xmlns:a16="http://schemas.microsoft.com/office/drawing/2014/main" id="{CE7DFFFB-4D2A-4EB8-84E8-83A0DAF620FF}"/>
              </a:ext>
            </a:extLst>
          </p:cNvPr>
          <p:cNvSpPr txBox="1">
            <a:spLocks/>
          </p:cNvSpPr>
          <p:nvPr/>
        </p:nvSpPr>
        <p:spPr>
          <a:xfrm>
            <a:off x="2145044" y="144172"/>
            <a:ext cx="9849393"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Le sentiment de vulnérabilité</a:t>
            </a:r>
          </a:p>
          <a:p>
            <a:r>
              <a:rPr lang="fr-FR" sz="2800">
                <a:solidFill>
                  <a:srgbClr val="31849B"/>
                </a:solidFill>
              </a:rPr>
              <a:t>dans les différents groupes sociaux</a:t>
            </a:r>
          </a:p>
        </p:txBody>
      </p:sp>
      <p:sp>
        <p:nvSpPr>
          <p:cNvPr id="11" name="Rectangle : coins arrondis 10">
            <a:extLst>
              <a:ext uri="{FF2B5EF4-FFF2-40B4-BE49-F238E27FC236}">
                <a16:creationId xmlns:a16="http://schemas.microsoft.com/office/drawing/2014/main" id="{78810D4A-9279-4119-891E-9BDBE84525B7}"/>
              </a:ext>
            </a:extLst>
          </p:cNvPr>
          <p:cNvSpPr/>
          <p:nvPr/>
        </p:nvSpPr>
        <p:spPr>
          <a:xfrm>
            <a:off x="3629890" y="4382215"/>
            <a:ext cx="797405" cy="286327"/>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695F06FC-B83F-4AE7-9C51-FB18564FBFD4}"/>
              </a:ext>
            </a:extLst>
          </p:cNvPr>
          <p:cNvSpPr/>
          <p:nvPr/>
        </p:nvSpPr>
        <p:spPr>
          <a:xfrm>
            <a:off x="9661237" y="3470169"/>
            <a:ext cx="803430" cy="316738"/>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90FDBA42-3E83-4495-997B-C5FE8E2DEB5A}"/>
              </a:ext>
            </a:extLst>
          </p:cNvPr>
          <p:cNvSpPr/>
          <p:nvPr/>
        </p:nvSpPr>
        <p:spPr>
          <a:xfrm>
            <a:off x="9568873" y="6419273"/>
            <a:ext cx="637310" cy="189488"/>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Bulle narrative : rectangle à coins arrondis 11">
            <a:extLst>
              <a:ext uri="{FF2B5EF4-FFF2-40B4-BE49-F238E27FC236}">
                <a16:creationId xmlns:a16="http://schemas.microsoft.com/office/drawing/2014/main" id="{041DA670-09E3-479C-9E46-B10DF48BF394}"/>
              </a:ext>
            </a:extLst>
          </p:cNvPr>
          <p:cNvSpPr/>
          <p:nvPr/>
        </p:nvSpPr>
        <p:spPr>
          <a:xfrm flipH="1">
            <a:off x="1871212" y="997318"/>
            <a:ext cx="3798068" cy="1050500"/>
          </a:xfrm>
          <a:prstGeom prst="wedgeRoundRectCallout">
            <a:avLst>
              <a:gd name="adj1" fmla="val -11605"/>
              <a:gd name="adj2" fmla="val 77488"/>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Calibri" panose="020F0502020204030204" pitchFamily="34" charset="0"/>
                <a:cs typeface="Calibri" panose="020F0502020204030204" pitchFamily="34" charset="0"/>
              </a:rPr>
              <a:t>Les personnes qui vivent dans des foyers de grande taille  se sentent plus vulnérables</a:t>
            </a:r>
            <a:br>
              <a:rPr lang="fr-FR" sz="1400" b="1">
                <a:latin typeface="Calibri" panose="020F0502020204030204" pitchFamily="34" charset="0"/>
                <a:cs typeface="Calibri" panose="020F0502020204030204" pitchFamily="34" charset="0"/>
              </a:rPr>
            </a:br>
            <a:r>
              <a:rPr lang="fr-FR" sz="1100" b="1">
                <a:latin typeface="Calibri" panose="020F0502020204030204" pitchFamily="34" charset="0"/>
                <a:cs typeface="Calibri" panose="020F0502020204030204" pitchFamily="34" charset="0"/>
              </a:rPr>
              <a:t>que les personnes seules </a:t>
            </a:r>
            <a:r>
              <a:rPr lang="fr-FR" sz="1400" b="1">
                <a:latin typeface="Calibri" panose="020F0502020204030204" pitchFamily="34" charset="0"/>
                <a:cs typeface="Calibri" panose="020F0502020204030204" pitchFamily="34" charset="0"/>
              </a:rPr>
              <a:t>(probablement en liaison avec les inquiétudes des conséquences possibles sur les enfants proches à charge)</a:t>
            </a:r>
          </a:p>
        </p:txBody>
      </p:sp>
      <p:sp>
        <p:nvSpPr>
          <p:cNvPr id="15" name="Bulle narrative : rectangle à coins arrondis 14">
            <a:extLst>
              <a:ext uri="{FF2B5EF4-FFF2-40B4-BE49-F238E27FC236}">
                <a16:creationId xmlns:a16="http://schemas.microsoft.com/office/drawing/2014/main" id="{3C82935D-E7BE-4715-88F5-422178241456}"/>
              </a:ext>
            </a:extLst>
          </p:cNvPr>
          <p:cNvSpPr/>
          <p:nvPr/>
        </p:nvSpPr>
        <p:spPr>
          <a:xfrm flipH="1">
            <a:off x="10684531" y="619732"/>
            <a:ext cx="1490642" cy="1333619"/>
          </a:xfrm>
          <a:prstGeom prst="wedgeRoundRectCallout">
            <a:avLst>
              <a:gd name="adj1" fmla="val 70547"/>
              <a:gd name="adj2" fmla="val 2047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Calibri" panose="020F0502020204030204" pitchFamily="34" charset="0"/>
                <a:cs typeface="Calibri" panose="020F0502020204030204" pitchFamily="34" charset="0"/>
              </a:rPr>
              <a:t>C’est à Paris et dans son agglomération qu’on se sent le plus vulnérable</a:t>
            </a:r>
          </a:p>
        </p:txBody>
      </p:sp>
      <p:sp>
        <p:nvSpPr>
          <p:cNvPr id="16" name="Bulle narrative : rectangle à coins arrondis 15">
            <a:extLst>
              <a:ext uri="{FF2B5EF4-FFF2-40B4-BE49-F238E27FC236}">
                <a16:creationId xmlns:a16="http://schemas.microsoft.com/office/drawing/2014/main" id="{C6B4B241-F2FA-415E-BB3E-D9E81FF642C3}"/>
              </a:ext>
            </a:extLst>
          </p:cNvPr>
          <p:cNvSpPr/>
          <p:nvPr/>
        </p:nvSpPr>
        <p:spPr>
          <a:xfrm flipH="1">
            <a:off x="10684531" y="3394293"/>
            <a:ext cx="1490642" cy="1333619"/>
          </a:xfrm>
          <a:prstGeom prst="wedgeRoundRectCallout">
            <a:avLst>
              <a:gd name="adj1" fmla="val 70547"/>
              <a:gd name="adj2" fmla="val 2047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Calibri" panose="020F0502020204030204" pitchFamily="34" charset="0"/>
                <a:cs typeface="Calibri" panose="020F0502020204030204" pitchFamily="34" charset="0"/>
              </a:rPr>
              <a:t>Les chômeurs </a:t>
            </a:r>
            <a:r>
              <a:rPr lang="fr-FR" sz="1300" b="1">
                <a:latin typeface="Calibri" panose="020F0502020204030204" pitchFamily="34" charset="0"/>
                <a:cs typeface="Calibri" panose="020F0502020204030204" pitchFamily="34" charset="0"/>
              </a:rPr>
              <a:t>particulièrement</a:t>
            </a:r>
            <a:r>
              <a:rPr lang="fr-FR" sz="1400" b="1">
                <a:latin typeface="Calibri" panose="020F0502020204030204" pitchFamily="34" charset="0"/>
                <a:cs typeface="Calibri" panose="020F0502020204030204" pitchFamily="34" charset="0"/>
              </a:rPr>
              <a:t> vulnérables …</a:t>
            </a:r>
          </a:p>
        </p:txBody>
      </p:sp>
    </p:spTree>
    <p:extLst>
      <p:ext uri="{BB962C8B-B14F-4D97-AF65-F5344CB8AC3E}">
        <p14:creationId xmlns:p14="http://schemas.microsoft.com/office/powerpoint/2010/main" val="236673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6CC37B-1395-429F-A409-30A84159EF71}"/>
              </a:ext>
            </a:extLst>
          </p:cNvPr>
          <p:cNvSpPr>
            <a:spLocks noGrp="1"/>
          </p:cNvSpPr>
          <p:nvPr>
            <p:ph type="title"/>
          </p:nvPr>
        </p:nvSpPr>
        <p:spPr>
          <a:xfrm>
            <a:off x="7914990" y="1661129"/>
            <a:ext cx="3822085" cy="2889114"/>
          </a:xfrm>
        </p:spPr>
        <p:txBody>
          <a:bodyPr vert="horz" lIns="91440" tIns="45720" rIns="91440" bIns="45720" rtlCol="0" anchor="b">
            <a:normAutofit/>
          </a:bodyPr>
          <a:lstStyle/>
          <a:p>
            <a:r>
              <a:rPr lang="fr-FR" sz="4600" dirty="0">
                <a:solidFill>
                  <a:schemeClr val="tx1"/>
                </a:solidFill>
                <a:latin typeface="+mj-lt"/>
                <a:ea typeface="+mj-ea"/>
                <a:cs typeface="+mj-cs"/>
              </a:rPr>
              <a:t>La vulnérabilité, de quoi parle-t-on ?</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Image 5" descr="Une image contenant texte, silhouette&#10;&#10;Description générée automatiquement">
            <a:extLst>
              <a:ext uri="{FF2B5EF4-FFF2-40B4-BE49-F238E27FC236}">
                <a16:creationId xmlns:a16="http://schemas.microsoft.com/office/drawing/2014/main" id="{AF035DCE-47BB-4F9A-B2F2-7F9A317280C3}"/>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l="21598" r="36127"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222120596"/>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9078124-D58C-478E-AA78-5F1BA048C1AC}"/>
              </a:ext>
            </a:extLst>
          </p:cNvPr>
          <p:cNvSpPr>
            <a:spLocks noGrp="1"/>
          </p:cNvSpPr>
          <p:nvPr>
            <p:ph type="sldNum" sz="quarter" idx="12"/>
          </p:nvPr>
        </p:nvSpPr>
        <p:spPr/>
        <p:txBody>
          <a:bodyPr/>
          <a:lstStyle/>
          <a:p>
            <a:fld id="{1B657BA9-EC5E-40D7-BBDA-32C61981E3FD}" type="slidenum">
              <a:rPr lang="fr-FR" smtClean="0"/>
              <a:t>30</a:t>
            </a:fld>
            <a:endParaRPr lang="fr-FR"/>
          </a:p>
        </p:txBody>
      </p:sp>
      <p:sp>
        <p:nvSpPr>
          <p:cNvPr id="6" name="Rectangle 5">
            <a:extLst>
              <a:ext uri="{FF2B5EF4-FFF2-40B4-BE49-F238E27FC236}">
                <a16:creationId xmlns:a16="http://schemas.microsoft.com/office/drawing/2014/main" id="{8BF3DD24-C779-4984-8C03-655AC8F1CCA6}"/>
              </a:ext>
            </a:extLst>
          </p:cNvPr>
          <p:cNvSpPr/>
          <p:nvPr/>
        </p:nvSpPr>
        <p:spPr>
          <a:xfrm>
            <a:off x="2367973" y="5326374"/>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7" name="Titre 5">
            <a:extLst>
              <a:ext uri="{FF2B5EF4-FFF2-40B4-BE49-F238E27FC236}">
                <a16:creationId xmlns:a16="http://schemas.microsoft.com/office/drawing/2014/main" id="{CE7DFFFB-4D2A-4EB8-84E8-83A0DAF620FF}"/>
              </a:ext>
            </a:extLst>
          </p:cNvPr>
          <p:cNvSpPr txBox="1">
            <a:spLocks/>
          </p:cNvSpPr>
          <p:nvPr/>
        </p:nvSpPr>
        <p:spPr>
          <a:xfrm>
            <a:off x="2145044" y="144172"/>
            <a:ext cx="9849393"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Le sentiment de vulnérabilité</a:t>
            </a:r>
          </a:p>
          <a:p>
            <a:r>
              <a:rPr lang="fr-FR" sz="2800">
                <a:solidFill>
                  <a:srgbClr val="31849B"/>
                </a:solidFill>
              </a:rPr>
              <a:t>dans les différents groupes sociaux</a:t>
            </a:r>
          </a:p>
        </p:txBody>
      </p:sp>
      <p:pic>
        <p:nvPicPr>
          <p:cNvPr id="8" name="Image 7">
            <a:extLst>
              <a:ext uri="{FF2B5EF4-FFF2-40B4-BE49-F238E27FC236}">
                <a16:creationId xmlns:a16="http://schemas.microsoft.com/office/drawing/2014/main" id="{A2081ACA-B57C-4A69-AB9D-935EC1E44865}"/>
              </a:ext>
            </a:extLst>
          </p:cNvPr>
          <p:cNvPicPr>
            <a:picLocks noChangeAspect="1"/>
          </p:cNvPicPr>
          <p:nvPr/>
        </p:nvPicPr>
        <p:blipFill>
          <a:blip r:embed="rId2"/>
          <a:stretch>
            <a:fillRect/>
          </a:stretch>
        </p:blipFill>
        <p:spPr>
          <a:xfrm>
            <a:off x="2367973" y="1993192"/>
            <a:ext cx="7200900" cy="2881884"/>
          </a:xfrm>
          <a:prstGeom prst="rect">
            <a:avLst/>
          </a:prstGeom>
        </p:spPr>
      </p:pic>
      <p:sp>
        <p:nvSpPr>
          <p:cNvPr id="14" name="Rectangle : coins arrondis 13">
            <a:extLst>
              <a:ext uri="{FF2B5EF4-FFF2-40B4-BE49-F238E27FC236}">
                <a16:creationId xmlns:a16="http://schemas.microsoft.com/office/drawing/2014/main" id="{695F06FC-B83F-4AE7-9C51-FB18564FBFD4}"/>
              </a:ext>
            </a:extLst>
          </p:cNvPr>
          <p:cNvSpPr/>
          <p:nvPr/>
        </p:nvSpPr>
        <p:spPr>
          <a:xfrm>
            <a:off x="8720734" y="4137890"/>
            <a:ext cx="637176" cy="224376"/>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78810D4A-9279-4119-891E-9BDBE84525B7}"/>
              </a:ext>
            </a:extLst>
          </p:cNvPr>
          <p:cNvSpPr/>
          <p:nvPr/>
        </p:nvSpPr>
        <p:spPr>
          <a:xfrm>
            <a:off x="7786255" y="4147126"/>
            <a:ext cx="797405" cy="286327"/>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Bulle narrative : rectangle à coins arrondis 8">
            <a:extLst>
              <a:ext uri="{FF2B5EF4-FFF2-40B4-BE49-F238E27FC236}">
                <a16:creationId xmlns:a16="http://schemas.microsoft.com/office/drawing/2014/main" id="{5CA3F75B-9373-405B-9150-A4B3E2CFE7F8}"/>
              </a:ext>
            </a:extLst>
          </p:cNvPr>
          <p:cNvSpPr/>
          <p:nvPr/>
        </p:nvSpPr>
        <p:spPr>
          <a:xfrm flipH="1">
            <a:off x="10008737" y="1531626"/>
            <a:ext cx="1490642" cy="1333619"/>
          </a:xfrm>
          <a:prstGeom prst="wedgeRoundRectCallout">
            <a:avLst>
              <a:gd name="adj1" fmla="val 70547"/>
              <a:gd name="adj2" fmla="val 2047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Calibri" panose="020F0502020204030204" pitchFamily="34" charset="0"/>
                <a:cs typeface="Calibri" panose="020F0502020204030204" pitchFamily="34" charset="0"/>
              </a:rPr>
              <a:t>… ainsi que les personnes au foyer et les ouvriers</a:t>
            </a:r>
          </a:p>
        </p:txBody>
      </p:sp>
      <p:sp>
        <p:nvSpPr>
          <p:cNvPr id="12" name="Bulle narrative : rectangle à coins arrondis 11">
            <a:extLst>
              <a:ext uri="{FF2B5EF4-FFF2-40B4-BE49-F238E27FC236}">
                <a16:creationId xmlns:a16="http://schemas.microsoft.com/office/drawing/2014/main" id="{7173CDB6-1E69-4C4A-AA60-73078F8E3607}"/>
              </a:ext>
            </a:extLst>
          </p:cNvPr>
          <p:cNvSpPr/>
          <p:nvPr/>
        </p:nvSpPr>
        <p:spPr>
          <a:xfrm flipH="1">
            <a:off x="437467" y="3099834"/>
            <a:ext cx="1490642" cy="1333619"/>
          </a:xfrm>
          <a:prstGeom prst="wedgeRoundRectCallout">
            <a:avLst>
              <a:gd name="adj1" fmla="val -76556"/>
              <a:gd name="adj2" fmla="val 1848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Calibri" panose="020F0502020204030204" pitchFamily="34" charset="0"/>
                <a:cs typeface="Calibri" panose="020F0502020204030204" pitchFamily="34" charset="0"/>
              </a:rPr>
              <a:t>A l’inverse, les retraités sont les moins enclins à se dire vulnérables</a:t>
            </a:r>
          </a:p>
        </p:txBody>
      </p:sp>
    </p:spTree>
    <p:extLst>
      <p:ext uri="{BB962C8B-B14F-4D97-AF65-F5344CB8AC3E}">
        <p14:creationId xmlns:p14="http://schemas.microsoft.com/office/powerpoint/2010/main" val="4034390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76C9A46-E4C6-40D7-9A3F-C388AC6594AF}"/>
              </a:ext>
            </a:extLst>
          </p:cNvPr>
          <p:cNvSpPr>
            <a:spLocks noGrp="1"/>
          </p:cNvSpPr>
          <p:nvPr>
            <p:ph type="sldNum" sz="quarter" idx="12"/>
          </p:nvPr>
        </p:nvSpPr>
        <p:spPr>
          <a:xfrm>
            <a:off x="11149119" y="6210110"/>
            <a:ext cx="573660" cy="365125"/>
          </a:xfrm>
        </p:spPr>
        <p:txBody>
          <a:bodyPr/>
          <a:lstStyle/>
          <a:p>
            <a:fld id="{1B657BA9-EC5E-40D7-BBDA-32C61981E3FD}" type="slidenum">
              <a:rPr lang="fr-FR" smtClean="0"/>
              <a:t>31</a:t>
            </a:fld>
            <a:endParaRPr lang="fr-FR"/>
          </a:p>
        </p:txBody>
      </p:sp>
      <p:sp>
        <p:nvSpPr>
          <p:cNvPr id="8" name="Titre 5">
            <a:extLst>
              <a:ext uri="{FF2B5EF4-FFF2-40B4-BE49-F238E27FC236}">
                <a16:creationId xmlns:a16="http://schemas.microsoft.com/office/drawing/2014/main" id="{A0499A93-F034-448E-927C-6736B1FDEACD}"/>
              </a:ext>
            </a:extLst>
          </p:cNvPr>
          <p:cNvSpPr txBox="1">
            <a:spLocks/>
          </p:cNvSpPr>
          <p:nvPr/>
        </p:nvSpPr>
        <p:spPr>
          <a:xfrm>
            <a:off x="2302933" y="144172"/>
            <a:ext cx="9756156" cy="1255728"/>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Synthèse des caractéristiques socio-démographiques qui favorisent ou protègent du sentiment de vulnérabilité </a:t>
            </a:r>
          </a:p>
        </p:txBody>
      </p:sp>
      <p:sp>
        <p:nvSpPr>
          <p:cNvPr id="7" name="Rectangle 6">
            <a:extLst>
              <a:ext uri="{FF2B5EF4-FFF2-40B4-BE49-F238E27FC236}">
                <a16:creationId xmlns:a16="http://schemas.microsoft.com/office/drawing/2014/main" id="{2239A48C-D936-4D36-940E-0020AA3C45E1}"/>
              </a:ext>
            </a:extLst>
          </p:cNvPr>
          <p:cNvSpPr/>
          <p:nvPr/>
        </p:nvSpPr>
        <p:spPr>
          <a:xfrm>
            <a:off x="2670660" y="5810000"/>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59" name="ZoneTexte 58">
            <a:extLst>
              <a:ext uri="{FF2B5EF4-FFF2-40B4-BE49-F238E27FC236}">
                <a16:creationId xmlns:a16="http://schemas.microsoft.com/office/drawing/2014/main" id="{DF295DA2-BC97-413B-934B-BB083EA8B151}"/>
              </a:ext>
            </a:extLst>
          </p:cNvPr>
          <p:cNvSpPr txBox="1"/>
          <p:nvPr/>
        </p:nvSpPr>
        <p:spPr>
          <a:xfrm>
            <a:off x="2843468" y="1932439"/>
            <a:ext cx="3029527" cy="738664"/>
          </a:xfrm>
          <a:custGeom>
            <a:avLst/>
            <a:gdLst>
              <a:gd name="connsiteX0" fmla="*/ 0 w 3029527"/>
              <a:gd name="connsiteY0" fmla="*/ 0 h 738664"/>
              <a:gd name="connsiteX1" fmla="*/ 474626 w 3029527"/>
              <a:gd name="connsiteY1" fmla="*/ 0 h 738664"/>
              <a:gd name="connsiteX2" fmla="*/ 888661 w 3029527"/>
              <a:gd name="connsiteY2" fmla="*/ 0 h 738664"/>
              <a:gd name="connsiteX3" fmla="*/ 1454173 w 3029527"/>
              <a:gd name="connsiteY3" fmla="*/ 0 h 738664"/>
              <a:gd name="connsiteX4" fmla="*/ 1928799 w 3029527"/>
              <a:gd name="connsiteY4" fmla="*/ 0 h 738664"/>
              <a:gd name="connsiteX5" fmla="*/ 2403425 w 3029527"/>
              <a:gd name="connsiteY5" fmla="*/ 0 h 738664"/>
              <a:gd name="connsiteX6" fmla="*/ 3029527 w 3029527"/>
              <a:gd name="connsiteY6" fmla="*/ 0 h 738664"/>
              <a:gd name="connsiteX7" fmla="*/ 3029527 w 3029527"/>
              <a:gd name="connsiteY7" fmla="*/ 354559 h 738664"/>
              <a:gd name="connsiteX8" fmla="*/ 3029527 w 3029527"/>
              <a:gd name="connsiteY8" fmla="*/ 738664 h 738664"/>
              <a:gd name="connsiteX9" fmla="*/ 2585196 w 3029527"/>
              <a:gd name="connsiteY9" fmla="*/ 738664 h 738664"/>
              <a:gd name="connsiteX10" fmla="*/ 2080275 w 3029527"/>
              <a:gd name="connsiteY10" fmla="*/ 738664 h 738664"/>
              <a:gd name="connsiteX11" fmla="*/ 1575354 w 3029527"/>
              <a:gd name="connsiteY11" fmla="*/ 738664 h 738664"/>
              <a:gd name="connsiteX12" fmla="*/ 1100728 w 3029527"/>
              <a:gd name="connsiteY12" fmla="*/ 738664 h 738664"/>
              <a:gd name="connsiteX13" fmla="*/ 535216 w 3029527"/>
              <a:gd name="connsiteY13" fmla="*/ 738664 h 738664"/>
              <a:gd name="connsiteX14" fmla="*/ 0 w 3029527"/>
              <a:gd name="connsiteY14" fmla="*/ 738664 h 738664"/>
              <a:gd name="connsiteX15" fmla="*/ 0 w 3029527"/>
              <a:gd name="connsiteY15" fmla="*/ 384105 h 738664"/>
              <a:gd name="connsiteX16" fmla="*/ 0 w 3029527"/>
              <a:gd name="connsiteY16"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29527" h="738664" extrusionOk="0">
                <a:moveTo>
                  <a:pt x="0" y="0"/>
                </a:moveTo>
                <a:cubicBezTo>
                  <a:pt x="232905" y="-27459"/>
                  <a:pt x="334613" y="6968"/>
                  <a:pt x="474626" y="0"/>
                </a:cubicBezTo>
                <a:cubicBezTo>
                  <a:pt x="614639" y="-6968"/>
                  <a:pt x="739043" y="36191"/>
                  <a:pt x="888661" y="0"/>
                </a:cubicBezTo>
                <a:cubicBezTo>
                  <a:pt x="1038279" y="-36191"/>
                  <a:pt x="1263016" y="56162"/>
                  <a:pt x="1454173" y="0"/>
                </a:cubicBezTo>
                <a:cubicBezTo>
                  <a:pt x="1645330" y="-56162"/>
                  <a:pt x="1810605" y="39206"/>
                  <a:pt x="1928799" y="0"/>
                </a:cubicBezTo>
                <a:cubicBezTo>
                  <a:pt x="2046993" y="-39206"/>
                  <a:pt x="2188770" y="38304"/>
                  <a:pt x="2403425" y="0"/>
                </a:cubicBezTo>
                <a:cubicBezTo>
                  <a:pt x="2618080" y="-38304"/>
                  <a:pt x="2836782" y="27459"/>
                  <a:pt x="3029527" y="0"/>
                </a:cubicBezTo>
                <a:cubicBezTo>
                  <a:pt x="3037963" y="164895"/>
                  <a:pt x="3012786" y="247528"/>
                  <a:pt x="3029527" y="354559"/>
                </a:cubicBezTo>
                <a:cubicBezTo>
                  <a:pt x="3046268" y="461590"/>
                  <a:pt x="3012879" y="582454"/>
                  <a:pt x="3029527" y="738664"/>
                </a:cubicBezTo>
                <a:cubicBezTo>
                  <a:pt x="2900801" y="790360"/>
                  <a:pt x="2685863" y="695642"/>
                  <a:pt x="2585196" y="738664"/>
                </a:cubicBezTo>
                <a:cubicBezTo>
                  <a:pt x="2484529" y="781686"/>
                  <a:pt x="2294676" y="680051"/>
                  <a:pt x="2080275" y="738664"/>
                </a:cubicBezTo>
                <a:cubicBezTo>
                  <a:pt x="1865874" y="797277"/>
                  <a:pt x="1793894" y="702961"/>
                  <a:pt x="1575354" y="738664"/>
                </a:cubicBezTo>
                <a:cubicBezTo>
                  <a:pt x="1356814" y="774367"/>
                  <a:pt x="1298516" y="691657"/>
                  <a:pt x="1100728" y="738664"/>
                </a:cubicBezTo>
                <a:cubicBezTo>
                  <a:pt x="902940" y="785671"/>
                  <a:pt x="739043" y="675194"/>
                  <a:pt x="535216" y="738664"/>
                </a:cubicBezTo>
                <a:cubicBezTo>
                  <a:pt x="331389" y="802134"/>
                  <a:pt x="110747" y="721923"/>
                  <a:pt x="0" y="738664"/>
                </a:cubicBezTo>
                <a:cubicBezTo>
                  <a:pt x="-33887" y="568611"/>
                  <a:pt x="434" y="522031"/>
                  <a:pt x="0" y="384105"/>
                </a:cubicBezTo>
                <a:cubicBezTo>
                  <a:pt x="-434" y="246179"/>
                  <a:pt x="8865" y="133836"/>
                  <a:pt x="0" y="0"/>
                </a:cubicBezTo>
                <a:close/>
              </a:path>
            </a:pathLst>
          </a:custGeom>
          <a:noFill/>
          <a:ln w="2222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a:solidFill>
                  <a:srgbClr val="A9005C"/>
                </a:solidFill>
                <a:latin typeface="Calibri" panose="020F0502020204030204" pitchFamily="34" charset="0"/>
                <a:cs typeface="Calibri" panose="020F0502020204030204" pitchFamily="34" charset="0"/>
              </a:rPr>
              <a:t>31% des personnes </a:t>
            </a:r>
            <a:r>
              <a:rPr lang="fr-FR" sz="1400" b="1">
                <a:solidFill>
                  <a:schemeClr val="accent2"/>
                </a:solidFill>
                <a:latin typeface="Calibri" panose="020F0502020204030204" pitchFamily="34" charset="0"/>
                <a:cs typeface="Calibri" panose="020F0502020204030204" pitchFamily="34" charset="0"/>
              </a:rPr>
              <a:t>interrogées</a:t>
            </a:r>
            <a:r>
              <a:rPr lang="fr-FR" sz="1400" b="1">
                <a:solidFill>
                  <a:srgbClr val="A9005C"/>
                </a:solidFill>
                <a:latin typeface="Calibri" panose="020F0502020204030204" pitchFamily="34" charset="0"/>
                <a:cs typeface="Calibri" panose="020F0502020204030204" pitchFamily="34" charset="0"/>
              </a:rPr>
              <a:t> se sentent, en mai 2021, vulnérables </a:t>
            </a:r>
          </a:p>
          <a:p>
            <a:pPr algn="ctr"/>
            <a:r>
              <a:rPr lang="fr-FR" sz="1400" b="1">
                <a:solidFill>
                  <a:srgbClr val="A9005C"/>
                </a:solidFill>
                <a:latin typeface="Calibri" panose="020F0502020204030204" pitchFamily="34" charset="0"/>
                <a:cs typeface="Calibri" panose="020F0502020204030204" pitchFamily="34" charset="0"/>
              </a:rPr>
              <a:t>(tout-à-fait ou plutôt vulnérables)</a:t>
            </a:r>
          </a:p>
        </p:txBody>
      </p:sp>
      <p:sp>
        <p:nvSpPr>
          <p:cNvPr id="65" name="ZoneTexte 64">
            <a:extLst>
              <a:ext uri="{FF2B5EF4-FFF2-40B4-BE49-F238E27FC236}">
                <a16:creationId xmlns:a16="http://schemas.microsoft.com/office/drawing/2014/main" id="{74413EF3-5B04-4AE2-A64D-6DF723702BBB}"/>
              </a:ext>
            </a:extLst>
          </p:cNvPr>
          <p:cNvSpPr txBox="1"/>
          <p:nvPr/>
        </p:nvSpPr>
        <p:spPr>
          <a:xfrm>
            <a:off x="6980738" y="1932439"/>
            <a:ext cx="2753943" cy="738664"/>
          </a:xfrm>
          <a:custGeom>
            <a:avLst/>
            <a:gdLst>
              <a:gd name="connsiteX0" fmla="*/ 0 w 2753943"/>
              <a:gd name="connsiteY0" fmla="*/ 0 h 738664"/>
              <a:gd name="connsiteX1" fmla="*/ 523249 w 2753943"/>
              <a:gd name="connsiteY1" fmla="*/ 0 h 738664"/>
              <a:gd name="connsiteX2" fmla="*/ 991419 w 2753943"/>
              <a:gd name="connsiteY2" fmla="*/ 0 h 738664"/>
              <a:gd name="connsiteX3" fmla="*/ 1597287 w 2753943"/>
              <a:gd name="connsiteY3" fmla="*/ 0 h 738664"/>
              <a:gd name="connsiteX4" fmla="*/ 2120536 w 2753943"/>
              <a:gd name="connsiteY4" fmla="*/ 0 h 738664"/>
              <a:gd name="connsiteX5" fmla="*/ 2753943 w 2753943"/>
              <a:gd name="connsiteY5" fmla="*/ 0 h 738664"/>
              <a:gd name="connsiteX6" fmla="*/ 2753943 w 2753943"/>
              <a:gd name="connsiteY6" fmla="*/ 384105 h 738664"/>
              <a:gd name="connsiteX7" fmla="*/ 2753943 w 2753943"/>
              <a:gd name="connsiteY7" fmla="*/ 738664 h 738664"/>
              <a:gd name="connsiteX8" fmla="*/ 2203154 w 2753943"/>
              <a:gd name="connsiteY8" fmla="*/ 738664 h 738664"/>
              <a:gd name="connsiteX9" fmla="*/ 1734984 w 2753943"/>
              <a:gd name="connsiteY9" fmla="*/ 738664 h 738664"/>
              <a:gd name="connsiteX10" fmla="*/ 1184195 w 2753943"/>
              <a:gd name="connsiteY10" fmla="*/ 738664 h 738664"/>
              <a:gd name="connsiteX11" fmla="*/ 633407 w 2753943"/>
              <a:gd name="connsiteY11" fmla="*/ 738664 h 738664"/>
              <a:gd name="connsiteX12" fmla="*/ 0 w 2753943"/>
              <a:gd name="connsiteY12" fmla="*/ 738664 h 738664"/>
              <a:gd name="connsiteX13" fmla="*/ 0 w 2753943"/>
              <a:gd name="connsiteY13" fmla="*/ 354559 h 738664"/>
              <a:gd name="connsiteX14" fmla="*/ 0 w 2753943"/>
              <a:gd name="connsiteY14"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3943" h="738664" extrusionOk="0">
                <a:moveTo>
                  <a:pt x="0" y="0"/>
                </a:moveTo>
                <a:cubicBezTo>
                  <a:pt x="210431" y="-20857"/>
                  <a:pt x="345145" y="61724"/>
                  <a:pt x="523249" y="0"/>
                </a:cubicBezTo>
                <a:cubicBezTo>
                  <a:pt x="701353" y="-61724"/>
                  <a:pt x="860249" y="21498"/>
                  <a:pt x="991419" y="0"/>
                </a:cubicBezTo>
                <a:cubicBezTo>
                  <a:pt x="1122589" y="-21498"/>
                  <a:pt x="1397004" y="39670"/>
                  <a:pt x="1597287" y="0"/>
                </a:cubicBezTo>
                <a:cubicBezTo>
                  <a:pt x="1797570" y="-39670"/>
                  <a:pt x="1999136" y="15533"/>
                  <a:pt x="2120536" y="0"/>
                </a:cubicBezTo>
                <a:cubicBezTo>
                  <a:pt x="2241936" y="-15533"/>
                  <a:pt x="2440597" y="16769"/>
                  <a:pt x="2753943" y="0"/>
                </a:cubicBezTo>
                <a:cubicBezTo>
                  <a:pt x="2770241" y="171952"/>
                  <a:pt x="2738337" y="235716"/>
                  <a:pt x="2753943" y="384105"/>
                </a:cubicBezTo>
                <a:cubicBezTo>
                  <a:pt x="2769549" y="532495"/>
                  <a:pt x="2737202" y="631633"/>
                  <a:pt x="2753943" y="738664"/>
                </a:cubicBezTo>
                <a:cubicBezTo>
                  <a:pt x="2632252" y="741630"/>
                  <a:pt x="2374557" y="674025"/>
                  <a:pt x="2203154" y="738664"/>
                </a:cubicBezTo>
                <a:cubicBezTo>
                  <a:pt x="2031751" y="803303"/>
                  <a:pt x="1863732" y="725447"/>
                  <a:pt x="1734984" y="738664"/>
                </a:cubicBezTo>
                <a:cubicBezTo>
                  <a:pt x="1606236" y="751881"/>
                  <a:pt x="1435914" y="679650"/>
                  <a:pt x="1184195" y="738664"/>
                </a:cubicBezTo>
                <a:cubicBezTo>
                  <a:pt x="932476" y="797678"/>
                  <a:pt x="852618" y="705102"/>
                  <a:pt x="633407" y="738664"/>
                </a:cubicBezTo>
                <a:cubicBezTo>
                  <a:pt x="414196" y="772226"/>
                  <a:pt x="217214" y="706825"/>
                  <a:pt x="0" y="738664"/>
                </a:cubicBezTo>
                <a:cubicBezTo>
                  <a:pt x="-10117" y="606558"/>
                  <a:pt x="17348" y="455153"/>
                  <a:pt x="0" y="354559"/>
                </a:cubicBezTo>
                <a:cubicBezTo>
                  <a:pt x="-17348" y="253966"/>
                  <a:pt x="31429" y="159552"/>
                  <a:pt x="0" y="0"/>
                </a:cubicBezTo>
                <a:close/>
              </a:path>
            </a:pathLst>
          </a:custGeom>
          <a:noFill/>
          <a:ln w="22225">
            <a:solidFill>
              <a:schemeClr val="accent3"/>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a:solidFill>
                  <a:schemeClr val="accent3"/>
                </a:solidFill>
                <a:latin typeface="Calibri" panose="020F0502020204030204" pitchFamily="34" charset="0"/>
                <a:cs typeface="Calibri" panose="020F0502020204030204" pitchFamily="34" charset="0"/>
              </a:rPr>
              <a:t>69% ne se sentent plutôt pas ou pas du tout en situation de vulnérabilité</a:t>
            </a:r>
          </a:p>
        </p:txBody>
      </p:sp>
      <p:sp>
        <p:nvSpPr>
          <p:cNvPr id="67" name="ZoneTexte 66">
            <a:extLst>
              <a:ext uri="{FF2B5EF4-FFF2-40B4-BE49-F238E27FC236}">
                <a16:creationId xmlns:a16="http://schemas.microsoft.com/office/drawing/2014/main" id="{4F15F8F0-67FA-4D2C-8404-3F11B8F94145}"/>
              </a:ext>
            </a:extLst>
          </p:cNvPr>
          <p:cNvSpPr txBox="1"/>
          <p:nvPr/>
        </p:nvSpPr>
        <p:spPr>
          <a:xfrm>
            <a:off x="2843468" y="2789995"/>
            <a:ext cx="3077402" cy="2677656"/>
          </a:xfrm>
          <a:custGeom>
            <a:avLst/>
            <a:gdLst>
              <a:gd name="connsiteX0" fmla="*/ 0 w 3077402"/>
              <a:gd name="connsiteY0" fmla="*/ 0 h 2677656"/>
              <a:gd name="connsiteX1" fmla="*/ 574448 w 3077402"/>
              <a:gd name="connsiteY1" fmla="*/ 0 h 2677656"/>
              <a:gd name="connsiteX2" fmla="*/ 1118123 w 3077402"/>
              <a:gd name="connsiteY2" fmla="*/ 0 h 2677656"/>
              <a:gd name="connsiteX3" fmla="*/ 1631023 w 3077402"/>
              <a:gd name="connsiteY3" fmla="*/ 0 h 2677656"/>
              <a:gd name="connsiteX4" fmla="*/ 2143923 w 3077402"/>
              <a:gd name="connsiteY4" fmla="*/ 0 h 2677656"/>
              <a:gd name="connsiteX5" fmla="*/ 3077402 w 3077402"/>
              <a:gd name="connsiteY5" fmla="*/ 0 h 2677656"/>
              <a:gd name="connsiteX6" fmla="*/ 3077402 w 3077402"/>
              <a:gd name="connsiteY6" fmla="*/ 562308 h 2677656"/>
              <a:gd name="connsiteX7" fmla="*/ 3077402 w 3077402"/>
              <a:gd name="connsiteY7" fmla="*/ 1044286 h 2677656"/>
              <a:gd name="connsiteX8" fmla="*/ 3077402 w 3077402"/>
              <a:gd name="connsiteY8" fmla="*/ 1606594 h 2677656"/>
              <a:gd name="connsiteX9" fmla="*/ 3077402 w 3077402"/>
              <a:gd name="connsiteY9" fmla="*/ 2061795 h 2677656"/>
              <a:gd name="connsiteX10" fmla="*/ 3077402 w 3077402"/>
              <a:gd name="connsiteY10" fmla="*/ 2677656 h 2677656"/>
              <a:gd name="connsiteX11" fmla="*/ 2626050 w 3077402"/>
              <a:gd name="connsiteY11" fmla="*/ 2677656 h 2677656"/>
              <a:gd name="connsiteX12" fmla="*/ 2051601 w 3077402"/>
              <a:gd name="connsiteY12" fmla="*/ 2677656 h 2677656"/>
              <a:gd name="connsiteX13" fmla="*/ 1569475 w 3077402"/>
              <a:gd name="connsiteY13" fmla="*/ 2677656 h 2677656"/>
              <a:gd name="connsiteX14" fmla="*/ 995027 w 3077402"/>
              <a:gd name="connsiteY14" fmla="*/ 2677656 h 2677656"/>
              <a:gd name="connsiteX15" fmla="*/ 543674 w 3077402"/>
              <a:gd name="connsiteY15" fmla="*/ 2677656 h 2677656"/>
              <a:gd name="connsiteX16" fmla="*/ 0 w 3077402"/>
              <a:gd name="connsiteY16" fmla="*/ 2677656 h 2677656"/>
              <a:gd name="connsiteX17" fmla="*/ 0 w 3077402"/>
              <a:gd name="connsiteY17" fmla="*/ 2222454 h 2677656"/>
              <a:gd name="connsiteX18" fmla="*/ 0 w 3077402"/>
              <a:gd name="connsiteY18" fmla="*/ 1767253 h 2677656"/>
              <a:gd name="connsiteX19" fmla="*/ 0 w 3077402"/>
              <a:gd name="connsiteY19" fmla="*/ 1312051 h 2677656"/>
              <a:gd name="connsiteX20" fmla="*/ 0 w 3077402"/>
              <a:gd name="connsiteY20" fmla="*/ 722967 h 2677656"/>
              <a:gd name="connsiteX21" fmla="*/ 0 w 3077402"/>
              <a:gd name="connsiteY21"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77402" h="2677656" fill="none" extrusionOk="0">
                <a:moveTo>
                  <a:pt x="0" y="0"/>
                </a:moveTo>
                <a:cubicBezTo>
                  <a:pt x="163390" y="-24774"/>
                  <a:pt x="342761" y="31708"/>
                  <a:pt x="574448" y="0"/>
                </a:cubicBezTo>
                <a:cubicBezTo>
                  <a:pt x="806135" y="-31708"/>
                  <a:pt x="961324" y="32223"/>
                  <a:pt x="1118123" y="0"/>
                </a:cubicBezTo>
                <a:cubicBezTo>
                  <a:pt x="1274923" y="-32223"/>
                  <a:pt x="1490525" y="28464"/>
                  <a:pt x="1631023" y="0"/>
                </a:cubicBezTo>
                <a:cubicBezTo>
                  <a:pt x="1771521" y="-28464"/>
                  <a:pt x="1946350" y="40023"/>
                  <a:pt x="2143923" y="0"/>
                </a:cubicBezTo>
                <a:cubicBezTo>
                  <a:pt x="2341496" y="-40023"/>
                  <a:pt x="2868574" y="4956"/>
                  <a:pt x="3077402" y="0"/>
                </a:cubicBezTo>
                <a:cubicBezTo>
                  <a:pt x="3123069" y="265598"/>
                  <a:pt x="3076824" y="302603"/>
                  <a:pt x="3077402" y="562308"/>
                </a:cubicBezTo>
                <a:cubicBezTo>
                  <a:pt x="3077980" y="822013"/>
                  <a:pt x="3031542" y="828849"/>
                  <a:pt x="3077402" y="1044286"/>
                </a:cubicBezTo>
                <a:cubicBezTo>
                  <a:pt x="3123262" y="1259723"/>
                  <a:pt x="3064712" y="1352184"/>
                  <a:pt x="3077402" y="1606594"/>
                </a:cubicBezTo>
                <a:cubicBezTo>
                  <a:pt x="3090092" y="1861004"/>
                  <a:pt x="3051941" y="1958254"/>
                  <a:pt x="3077402" y="2061795"/>
                </a:cubicBezTo>
                <a:cubicBezTo>
                  <a:pt x="3102863" y="2165336"/>
                  <a:pt x="3053063" y="2468467"/>
                  <a:pt x="3077402" y="2677656"/>
                </a:cubicBezTo>
                <a:cubicBezTo>
                  <a:pt x="2888732" y="2702043"/>
                  <a:pt x="2798151" y="2660417"/>
                  <a:pt x="2626050" y="2677656"/>
                </a:cubicBezTo>
                <a:cubicBezTo>
                  <a:pt x="2453949" y="2694895"/>
                  <a:pt x="2211890" y="2651032"/>
                  <a:pt x="2051601" y="2677656"/>
                </a:cubicBezTo>
                <a:cubicBezTo>
                  <a:pt x="1891312" y="2704280"/>
                  <a:pt x="1783014" y="2648775"/>
                  <a:pt x="1569475" y="2677656"/>
                </a:cubicBezTo>
                <a:cubicBezTo>
                  <a:pt x="1355936" y="2706537"/>
                  <a:pt x="1226451" y="2655982"/>
                  <a:pt x="995027" y="2677656"/>
                </a:cubicBezTo>
                <a:cubicBezTo>
                  <a:pt x="763603" y="2699330"/>
                  <a:pt x="677398" y="2639308"/>
                  <a:pt x="543674" y="2677656"/>
                </a:cubicBezTo>
                <a:cubicBezTo>
                  <a:pt x="409950" y="2716004"/>
                  <a:pt x="209784" y="2619084"/>
                  <a:pt x="0" y="2677656"/>
                </a:cubicBezTo>
                <a:cubicBezTo>
                  <a:pt x="-39908" y="2566335"/>
                  <a:pt x="881" y="2413951"/>
                  <a:pt x="0" y="2222454"/>
                </a:cubicBezTo>
                <a:cubicBezTo>
                  <a:pt x="-881" y="2030957"/>
                  <a:pt x="956" y="1926786"/>
                  <a:pt x="0" y="1767253"/>
                </a:cubicBezTo>
                <a:cubicBezTo>
                  <a:pt x="-956" y="1607720"/>
                  <a:pt x="25097" y="1445713"/>
                  <a:pt x="0" y="1312051"/>
                </a:cubicBezTo>
                <a:cubicBezTo>
                  <a:pt x="-25097" y="1178389"/>
                  <a:pt x="69973" y="971373"/>
                  <a:pt x="0" y="722967"/>
                </a:cubicBezTo>
                <a:cubicBezTo>
                  <a:pt x="-69973" y="474561"/>
                  <a:pt x="83608" y="192086"/>
                  <a:pt x="0" y="0"/>
                </a:cubicBezTo>
                <a:close/>
              </a:path>
              <a:path w="3077402" h="2677656" stroke="0" extrusionOk="0">
                <a:moveTo>
                  <a:pt x="0" y="0"/>
                </a:moveTo>
                <a:cubicBezTo>
                  <a:pt x="190781" y="-23390"/>
                  <a:pt x="368181" y="41751"/>
                  <a:pt x="482126" y="0"/>
                </a:cubicBezTo>
                <a:cubicBezTo>
                  <a:pt x="596071" y="-41751"/>
                  <a:pt x="756169" y="32391"/>
                  <a:pt x="902705" y="0"/>
                </a:cubicBezTo>
                <a:cubicBezTo>
                  <a:pt x="1049241" y="-32391"/>
                  <a:pt x="1222306" y="41675"/>
                  <a:pt x="1477153" y="0"/>
                </a:cubicBezTo>
                <a:cubicBezTo>
                  <a:pt x="1732000" y="-41675"/>
                  <a:pt x="1861127" y="44471"/>
                  <a:pt x="1959279" y="0"/>
                </a:cubicBezTo>
                <a:cubicBezTo>
                  <a:pt x="2057431" y="-44471"/>
                  <a:pt x="2281177" y="42014"/>
                  <a:pt x="2441406" y="0"/>
                </a:cubicBezTo>
                <a:cubicBezTo>
                  <a:pt x="2601635" y="-42014"/>
                  <a:pt x="2841362" y="14723"/>
                  <a:pt x="3077402" y="0"/>
                </a:cubicBezTo>
                <a:cubicBezTo>
                  <a:pt x="3095558" y="101706"/>
                  <a:pt x="3021660" y="289265"/>
                  <a:pt x="3077402" y="481978"/>
                </a:cubicBezTo>
                <a:cubicBezTo>
                  <a:pt x="3133144" y="674691"/>
                  <a:pt x="3074469" y="824650"/>
                  <a:pt x="3077402" y="1017509"/>
                </a:cubicBezTo>
                <a:cubicBezTo>
                  <a:pt x="3080335" y="1210368"/>
                  <a:pt x="3022447" y="1259555"/>
                  <a:pt x="3077402" y="1499487"/>
                </a:cubicBezTo>
                <a:cubicBezTo>
                  <a:pt x="3132357" y="1739419"/>
                  <a:pt x="3035407" y="1854801"/>
                  <a:pt x="3077402" y="1981465"/>
                </a:cubicBezTo>
                <a:cubicBezTo>
                  <a:pt x="3119397" y="2108129"/>
                  <a:pt x="3009022" y="2343004"/>
                  <a:pt x="3077402" y="2677656"/>
                </a:cubicBezTo>
                <a:cubicBezTo>
                  <a:pt x="2963468" y="2717962"/>
                  <a:pt x="2742898" y="2647904"/>
                  <a:pt x="2533728" y="2677656"/>
                </a:cubicBezTo>
                <a:cubicBezTo>
                  <a:pt x="2324558" y="2707408"/>
                  <a:pt x="2105085" y="2636221"/>
                  <a:pt x="1959279" y="2677656"/>
                </a:cubicBezTo>
                <a:cubicBezTo>
                  <a:pt x="1813473" y="2719091"/>
                  <a:pt x="1558624" y="2626457"/>
                  <a:pt x="1384831" y="2677656"/>
                </a:cubicBezTo>
                <a:cubicBezTo>
                  <a:pt x="1211038" y="2728855"/>
                  <a:pt x="1136393" y="2625578"/>
                  <a:pt x="933479" y="2677656"/>
                </a:cubicBezTo>
                <a:cubicBezTo>
                  <a:pt x="730565" y="2729734"/>
                  <a:pt x="457960" y="2582650"/>
                  <a:pt x="0" y="2677656"/>
                </a:cubicBezTo>
                <a:cubicBezTo>
                  <a:pt x="-6484" y="2496256"/>
                  <a:pt x="8963" y="2258585"/>
                  <a:pt x="0" y="2088572"/>
                </a:cubicBezTo>
                <a:cubicBezTo>
                  <a:pt x="-8963" y="1918559"/>
                  <a:pt x="17058" y="1742964"/>
                  <a:pt x="0" y="1633370"/>
                </a:cubicBezTo>
                <a:cubicBezTo>
                  <a:pt x="-17058" y="1523776"/>
                  <a:pt x="42816" y="1316612"/>
                  <a:pt x="0" y="1151392"/>
                </a:cubicBezTo>
                <a:cubicBezTo>
                  <a:pt x="-42816" y="986172"/>
                  <a:pt x="9731" y="843909"/>
                  <a:pt x="0" y="669414"/>
                </a:cubicBezTo>
                <a:cubicBezTo>
                  <a:pt x="-9731" y="494919"/>
                  <a:pt x="52250" y="194520"/>
                  <a:pt x="0" y="0"/>
                </a:cubicBezTo>
                <a:close/>
              </a:path>
            </a:pathLst>
          </a:custGeom>
          <a:solidFill>
            <a:schemeClr val="accent2"/>
          </a:solidFill>
          <a:ln w="22225">
            <a:solidFill>
              <a:srgbClr val="A9005C"/>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i="1" dirty="0">
                <a:solidFill>
                  <a:schemeClr val="bg1"/>
                </a:solidFill>
                <a:latin typeface="Calibri" panose="020F0502020204030204" pitchFamily="34" charset="0"/>
                <a:cs typeface="Calibri" panose="020F0502020204030204" pitchFamily="34" charset="0"/>
              </a:rPr>
              <a:t>Autant les hommes que les femmes mais :</a:t>
            </a:r>
          </a:p>
          <a:p>
            <a:pPr algn="ctr"/>
            <a:endParaRPr lang="fr-FR" sz="1400" b="1" dirty="0">
              <a:solidFill>
                <a:schemeClr val="bg1"/>
              </a:solidFill>
              <a:latin typeface="Calibri" panose="020F0502020204030204" pitchFamily="34" charset="0"/>
              <a:cs typeface="Calibri" panose="020F0502020204030204" pitchFamily="34" charset="0"/>
            </a:endParaRPr>
          </a:p>
          <a:p>
            <a:pPr marL="285750" indent="-285750" algn="ctr">
              <a:buFont typeface="Arial" panose="020B0604020202020204" pitchFamily="34" charset="0"/>
              <a:buChar char="•"/>
            </a:pPr>
            <a:r>
              <a:rPr lang="fr-FR" sz="1400" b="1" dirty="0">
                <a:solidFill>
                  <a:schemeClr val="bg1"/>
                </a:solidFill>
                <a:latin typeface="Calibri" panose="020F0502020204030204" pitchFamily="34" charset="0"/>
                <a:cs typeface="Calibri" panose="020F0502020204030204" pitchFamily="34" charset="0"/>
              </a:rPr>
              <a:t>44% des bas revenus</a:t>
            </a:r>
          </a:p>
          <a:p>
            <a:pPr marL="285750" indent="-285750" algn="ctr">
              <a:buFont typeface="Arial" panose="020B0604020202020204" pitchFamily="34" charset="0"/>
              <a:buChar char="•"/>
            </a:pPr>
            <a:r>
              <a:rPr lang="fr-FR" sz="1400" b="1" dirty="0">
                <a:solidFill>
                  <a:schemeClr val="bg1"/>
                </a:solidFill>
                <a:latin typeface="Calibri" panose="020F0502020204030204" pitchFamily="34" charset="0"/>
                <a:cs typeface="Calibri" panose="020F0502020204030204" pitchFamily="34" charset="0"/>
              </a:rPr>
              <a:t>43% des 25-39 ans</a:t>
            </a:r>
          </a:p>
          <a:p>
            <a:pPr marL="285750" indent="-285750" algn="ctr">
              <a:buFont typeface="Arial" panose="020B0604020202020204" pitchFamily="34" charset="0"/>
              <a:buChar char="•"/>
            </a:pPr>
            <a:r>
              <a:rPr lang="fr-FR" sz="1400" b="1" dirty="0">
                <a:solidFill>
                  <a:schemeClr val="bg1"/>
                </a:solidFill>
                <a:latin typeface="Calibri" panose="020F0502020204030204" pitchFamily="34" charset="0"/>
                <a:cs typeface="Calibri" panose="020F0502020204030204" pitchFamily="34" charset="0"/>
              </a:rPr>
              <a:t>42% des chômeurs et 38% des personnes au foyer</a:t>
            </a:r>
          </a:p>
          <a:p>
            <a:pPr marL="285750" indent="-285750" algn="ctr">
              <a:buFont typeface="Arial" panose="020B0604020202020204" pitchFamily="34" charset="0"/>
              <a:buChar char="•"/>
            </a:pPr>
            <a:r>
              <a:rPr lang="fr-FR" sz="1400" b="1" dirty="0">
                <a:solidFill>
                  <a:schemeClr val="bg1"/>
                </a:solidFill>
                <a:latin typeface="Calibri" panose="020F0502020204030204" pitchFamily="34" charset="0"/>
                <a:cs typeface="Calibri" panose="020F0502020204030204" pitchFamily="34" charset="0"/>
              </a:rPr>
              <a:t>39% des ouvriers</a:t>
            </a:r>
          </a:p>
          <a:p>
            <a:pPr marL="285750" indent="-285750" algn="ctr">
              <a:buFont typeface="Arial" panose="020B0604020202020204" pitchFamily="34" charset="0"/>
              <a:buChar char="•"/>
            </a:pPr>
            <a:r>
              <a:rPr lang="fr-FR" sz="1400" b="1" dirty="0">
                <a:solidFill>
                  <a:schemeClr val="bg1"/>
                </a:solidFill>
                <a:latin typeface="Calibri" panose="020F0502020204030204" pitchFamily="34" charset="0"/>
                <a:cs typeface="Calibri" panose="020F0502020204030204" pitchFamily="34" charset="0"/>
              </a:rPr>
              <a:t>38% des non diplômés</a:t>
            </a:r>
          </a:p>
          <a:p>
            <a:pPr marL="285750" indent="-285750" algn="ctr">
              <a:buFont typeface="Arial" panose="020B0604020202020204" pitchFamily="34" charset="0"/>
              <a:buChar char="•"/>
            </a:pPr>
            <a:r>
              <a:rPr lang="fr-FR" sz="1400" b="1" dirty="0">
                <a:solidFill>
                  <a:schemeClr val="bg1"/>
                </a:solidFill>
                <a:latin typeface="Calibri" panose="020F0502020204030204" pitchFamily="34" charset="0"/>
                <a:cs typeface="Calibri" panose="020F0502020204030204" pitchFamily="34" charset="0"/>
              </a:rPr>
              <a:t>37% des habitants de Paris </a:t>
            </a:r>
            <a:br>
              <a:rPr lang="fr-FR" sz="1400" b="1" dirty="0">
                <a:solidFill>
                  <a:schemeClr val="bg1"/>
                </a:solidFill>
                <a:latin typeface="Calibri" panose="020F0502020204030204" pitchFamily="34" charset="0"/>
                <a:cs typeface="Calibri" panose="020F0502020204030204" pitchFamily="34" charset="0"/>
              </a:rPr>
            </a:br>
            <a:r>
              <a:rPr lang="fr-FR" sz="1400" b="1" dirty="0">
                <a:solidFill>
                  <a:schemeClr val="bg1"/>
                </a:solidFill>
                <a:latin typeface="Calibri" panose="020F0502020204030204" pitchFamily="34" charset="0"/>
                <a:cs typeface="Calibri" panose="020F0502020204030204" pitchFamily="34" charset="0"/>
              </a:rPr>
              <a:t>et de l’Ile-de-France</a:t>
            </a:r>
          </a:p>
          <a:p>
            <a:pPr marL="285750" indent="-285750" algn="ctr">
              <a:buFont typeface="Arial" panose="020B0604020202020204" pitchFamily="34" charset="0"/>
              <a:buChar char="•"/>
            </a:pPr>
            <a:endParaRPr lang="fr-FR" sz="1400" b="1" dirty="0">
              <a:solidFill>
                <a:schemeClr val="bg1"/>
              </a:solidFill>
              <a:latin typeface="Calibri" panose="020F0502020204030204" pitchFamily="34" charset="0"/>
              <a:cs typeface="Calibri" panose="020F0502020204030204" pitchFamily="34" charset="0"/>
            </a:endParaRPr>
          </a:p>
        </p:txBody>
      </p:sp>
      <p:sp>
        <p:nvSpPr>
          <p:cNvPr id="68" name="ZoneTexte 67">
            <a:extLst>
              <a:ext uri="{FF2B5EF4-FFF2-40B4-BE49-F238E27FC236}">
                <a16:creationId xmlns:a16="http://schemas.microsoft.com/office/drawing/2014/main" id="{2DB5ABF3-5E02-45CF-A0F2-5B5BB6A5399B}"/>
              </a:ext>
            </a:extLst>
          </p:cNvPr>
          <p:cNvSpPr txBox="1"/>
          <p:nvPr/>
        </p:nvSpPr>
        <p:spPr>
          <a:xfrm>
            <a:off x="6968354" y="2845506"/>
            <a:ext cx="2753943" cy="2462213"/>
          </a:xfrm>
          <a:custGeom>
            <a:avLst/>
            <a:gdLst>
              <a:gd name="connsiteX0" fmla="*/ 0 w 2753943"/>
              <a:gd name="connsiteY0" fmla="*/ 0 h 2462213"/>
              <a:gd name="connsiteX1" fmla="*/ 523249 w 2753943"/>
              <a:gd name="connsiteY1" fmla="*/ 0 h 2462213"/>
              <a:gd name="connsiteX2" fmla="*/ 1018959 w 2753943"/>
              <a:gd name="connsiteY2" fmla="*/ 0 h 2462213"/>
              <a:gd name="connsiteX3" fmla="*/ 1597287 w 2753943"/>
              <a:gd name="connsiteY3" fmla="*/ 0 h 2462213"/>
              <a:gd name="connsiteX4" fmla="*/ 2148076 w 2753943"/>
              <a:gd name="connsiteY4" fmla="*/ 0 h 2462213"/>
              <a:gd name="connsiteX5" fmla="*/ 2753943 w 2753943"/>
              <a:gd name="connsiteY5" fmla="*/ 0 h 2462213"/>
              <a:gd name="connsiteX6" fmla="*/ 2753943 w 2753943"/>
              <a:gd name="connsiteY6" fmla="*/ 541687 h 2462213"/>
              <a:gd name="connsiteX7" fmla="*/ 2753943 w 2753943"/>
              <a:gd name="connsiteY7" fmla="*/ 1058752 h 2462213"/>
              <a:gd name="connsiteX8" fmla="*/ 2753943 w 2753943"/>
              <a:gd name="connsiteY8" fmla="*/ 1501950 h 2462213"/>
              <a:gd name="connsiteX9" fmla="*/ 2753943 w 2753943"/>
              <a:gd name="connsiteY9" fmla="*/ 2019015 h 2462213"/>
              <a:gd name="connsiteX10" fmla="*/ 2753943 w 2753943"/>
              <a:gd name="connsiteY10" fmla="*/ 2462213 h 2462213"/>
              <a:gd name="connsiteX11" fmla="*/ 2175615 w 2753943"/>
              <a:gd name="connsiteY11" fmla="*/ 2462213 h 2462213"/>
              <a:gd name="connsiteX12" fmla="*/ 1597287 w 2753943"/>
              <a:gd name="connsiteY12" fmla="*/ 2462213 h 2462213"/>
              <a:gd name="connsiteX13" fmla="*/ 991419 w 2753943"/>
              <a:gd name="connsiteY13" fmla="*/ 2462213 h 2462213"/>
              <a:gd name="connsiteX14" fmla="*/ 0 w 2753943"/>
              <a:gd name="connsiteY14" fmla="*/ 2462213 h 2462213"/>
              <a:gd name="connsiteX15" fmla="*/ 0 w 2753943"/>
              <a:gd name="connsiteY15" fmla="*/ 1920526 h 2462213"/>
              <a:gd name="connsiteX16" fmla="*/ 0 w 2753943"/>
              <a:gd name="connsiteY16" fmla="*/ 1477328 h 2462213"/>
              <a:gd name="connsiteX17" fmla="*/ 0 w 2753943"/>
              <a:gd name="connsiteY17" fmla="*/ 984885 h 2462213"/>
              <a:gd name="connsiteX18" fmla="*/ 0 w 2753943"/>
              <a:gd name="connsiteY18" fmla="*/ 467820 h 2462213"/>
              <a:gd name="connsiteX19" fmla="*/ 0 w 2753943"/>
              <a:gd name="connsiteY19" fmla="*/ 0 h 24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53943" h="2462213" fill="none" extrusionOk="0">
                <a:moveTo>
                  <a:pt x="0" y="0"/>
                </a:moveTo>
                <a:cubicBezTo>
                  <a:pt x="150101" y="-8758"/>
                  <a:pt x="267068" y="25720"/>
                  <a:pt x="523249" y="0"/>
                </a:cubicBezTo>
                <a:cubicBezTo>
                  <a:pt x="779430" y="-25720"/>
                  <a:pt x="854861" y="20894"/>
                  <a:pt x="1018959" y="0"/>
                </a:cubicBezTo>
                <a:cubicBezTo>
                  <a:pt x="1183057" y="-20894"/>
                  <a:pt x="1313824" y="44856"/>
                  <a:pt x="1597287" y="0"/>
                </a:cubicBezTo>
                <a:cubicBezTo>
                  <a:pt x="1880750" y="-44856"/>
                  <a:pt x="2011521" y="59044"/>
                  <a:pt x="2148076" y="0"/>
                </a:cubicBezTo>
                <a:cubicBezTo>
                  <a:pt x="2284631" y="-59044"/>
                  <a:pt x="2560041" y="54438"/>
                  <a:pt x="2753943" y="0"/>
                </a:cubicBezTo>
                <a:cubicBezTo>
                  <a:pt x="2785137" y="181159"/>
                  <a:pt x="2721054" y="368883"/>
                  <a:pt x="2753943" y="541687"/>
                </a:cubicBezTo>
                <a:cubicBezTo>
                  <a:pt x="2786832" y="714491"/>
                  <a:pt x="2714067" y="885237"/>
                  <a:pt x="2753943" y="1058752"/>
                </a:cubicBezTo>
                <a:cubicBezTo>
                  <a:pt x="2793819" y="1232268"/>
                  <a:pt x="2740398" y="1408421"/>
                  <a:pt x="2753943" y="1501950"/>
                </a:cubicBezTo>
                <a:cubicBezTo>
                  <a:pt x="2767488" y="1595479"/>
                  <a:pt x="2699410" y="1812150"/>
                  <a:pt x="2753943" y="2019015"/>
                </a:cubicBezTo>
                <a:cubicBezTo>
                  <a:pt x="2808476" y="2225881"/>
                  <a:pt x="2733125" y="2344887"/>
                  <a:pt x="2753943" y="2462213"/>
                </a:cubicBezTo>
                <a:cubicBezTo>
                  <a:pt x="2478778" y="2466515"/>
                  <a:pt x="2319186" y="2442597"/>
                  <a:pt x="2175615" y="2462213"/>
                </a:cubicBezTo>
                <a:cubicBezTo>
                  <a:pt x="2032044" y="2481829"/>
                  <a:pt x="1804578" y="2443642"/>
                  <a:pt x="1597287" y="2462213"/>
                </a:cubicBezTo>
                <a:cubicBezTo>
                  <a:pt x="1389996" y="2480784"/>
                  <a:pt x="1246250" y="2455360"/>
                  <a:pt x="991419" y="2462213"/>
                </a:cubicBezTo>
                <a:cubicBezTo>
                  <a:pt x="736588" y="2469066"/>
                  <a:pt x="466716" y="2353101"/>
                  <a:pt x="0" y="2462213"/>
                </a:cubicBezTo>
                <a:cubicBezTo>
                  <a:pt x="-34088" y="2230666"/>
                  <a:pt x="56496" y="2168785"/>
                  <a:pt x="0" y="1920526"/>
                </a:cubicBezTo>
                <a:cubicBezTo>
                  <a:pt x="-56496" y="1672267"/>
                  <a:pt x="44413" y="1651599"/>
                  <a:pt x="0" y="1477328"/>
                </a:cubicBezTo>
                <a:cubicBezTo>
                  <a:pt x="-44413" y="1303057"/>
                  <a:pt x="28193" y="1126009"/>
                  <a:pt x="0" y="984885"/>
                </a:cubicBezTo>
                <a:cubicBezTo>
                  <a:pt x="-28193" y="843761"/>
                  <a:pt x="12320" y="624934"/>
                  <a:pt x="0" y="467820"/>
                </a:cubicBezTo>
                <a:cubicBezTo>
                  <a:pt x="-12320" y="310707"/>
                  <a:pt x="52047" y="124214"/>
                  <a:pt x="0" y="0"/>
                </a:cubicBezTo>
                <a:close/>
              </a:path>
              <a:path w="2753943" h="2462213" stroke="0" extrusionOk="0">
                <a:moveTo>
                  <a:pt x="0" y="0"/>
                </a:moveTo>
                <a:cubicBezTo>
                  <a:pt x="210431" y="-20857"/>
                  <a:pt x="345145" y="61724"/>
                  <a:pt x="523249" y="0"/>
                </a:cubicBezTo>
                <a:cubicBezTo>
                  <a:pt x="701353" y="-61724"/>
                  <a:pt x="860249" y="21498"/>
                  <a:pt x="991419" y="0"/>
                </a:cubicBezTo>
                <a:cubicBezTo>
                  <a:pt x="1122589" y="-21498"/>
                  <a:pt x="1397004" y="39670"/>
                  <a:pt x="1597287" y="0"/>
                </a:cubicBezTo>
                <a:cubicBezTo>
                  <a:pt x="1797570" y="-39670"/>
                  <a:pt x="1999136" y="15533"/>
                  <a:pt x="2120536" y="0"/>
                </a:cubicBezTo>
                <a:cubicBezTo>
                  <a:pt x="2241936" y="-15533"/>
                  <a:pt x="2440597" y="16769"/>
                  <a:pt x="2753943" y="0"/>
                </a:cubicBezTo>
                <a:cubicBezTo>
                  <a:pt x="2778645" y="191277"/>
                  <a:pt x="2691235" y="327709"/>
                  <a:pt x="2753943" y="541687"/>
                </a:cubicBezTo>
                <a:cubicBezTo>
                  <a:pt x="2816651" y="755665"/>
                  <a:pt x="2716945" y="824989"/>
                  <a:pt x="2753943" y="1034129"/>
                </a:cubicBezTo>
                <a:cubicBezTo>
                  <a:pt x="2790941" y="1243269"/>
                  <a:pt x="2740326" y="1325566"/>
                  <a:pt x="2753943" y="1526572"/>
                </a:cubicBezTo>
                <a:cubicBezTo>
                  <a:pt x="2767560" y="1727578"/>
                  <a:pt x="2742619" y="1762249"/>
                  <a:pt x="2753943" y="1969770"/>
                </a:cubicBezTo>
                <a:cubicBezTo>
                  <a:pt x="2765267" y="2177291"/>
                  <a:pt x="2752153" y="2289933"/>
                  <a:pt x="2753943" y="2462213"/>
                </a:cubicBezTo>
                <a:cubicBezTo>
                  <a:pt x="2602679" y="2481215"/>
                  <a:pt x="2423389" y="2431588"/>
                  <a:pt x="2203154" y="2462213"/>
                </a:cubicBezTo>
                <a:cubicBezTo>
                  <a:pt x="1982919" y="2492838"/>
                  <a:pt x="1917415" y="2448843"/>
                  <a:pt x="1679905" y="2462213"/>
                </a:cubicBezTo>
                <a:cubicBezTo>
                  <a:pt x="1442395" y="2475583"/>
                  <a:pt x="1342052" y="2461455"/>
                  <a:pt x="1074038" y="2462213"/>
                </a:cubicBezTo>
                <a:cubicBezTo>
                  <a:pt x="806024" y="2462971"/>
                  <a:pt x="705393" y="2421064"/>
                  <a:pt x="468170" y="2462213"/>
                </a:cubicBezTo>
                <a:cubicBezTo>
                  <a:pt x="230947" y="2503362"/>
                  <a:pt x="144328" y="2418368"/>
                  <a:pt x="0" y="2462213"/>
                </a:cubicBezTo>
                <a:cubicBezTo>
                  <a:pt x="-11745" y="2234309"/>
                  <a:pt x="40301" y="2195859"/>
                  <a:pt x="0" y="1969770"/>
                </a:cubicBezTo>
                <a:cubicBezTo>
                  <a:pt x="-40301" y="1743681"/>
                  <a:pt x="24102" y="1711113"/>
                  <a:pt x="0" y="1501950"/>
                </a:cubicBezTo>
                <a:cubicBezTo>
                  <a:pt x="-24102" y="1292787"/>
                  <a:pt x="11030" y="1265349"/>
                  <a:pt x="0" y="1083374"/>
                </a:cubicBezTo>
                <a:cubicBezTo>
                  <a:pt x="-11030" y="901399"/>
                  <a:pt x="51173" y="836484"/>
                  <a:pt x="0" y="640175"/>
                </a:cubicBezTo>
                <a:cubicBezTo>
                  <a:pt x="-51173" y="443866"/>
                  <a:pt x="65617" y="319602"/>
                  <a:pt x="0" y="0"/>
                </a:cubicBezTo>
                <a:close/>
              </a:path>
            </a:pathLst>
          </a:custGeom>
          <a:solidFill>
            <a:schemeClr val="accent3"/>
          </a:solidFill>
          <a:ln w="22225">
            <a:solidFill>
              <a:schemeClr val="accent3"/>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i="1">
                <a:solidFill>
                  <a:schemeClr val="bg1"/>
                </a:solidFill>
                <a:latin typeface="Calibri" panose="020F0502020204030204" pitchFamily="34" charset="0"/>
                <a:cs typeface="Calibri" panose="020F0502020204030204" pitchFamily="34" charset="0"/>
              </a:rPr>
              <a:t>Autant les hommes que les femmes mais :</a:t>
            </a:r>
          </a:p>
          <a:p>
            <a:pPr algn="ctr"/>
            <a:endParaRPr lang="fr-FR" sz="1400" b="1">
              <a:solidFill>
                <a:schemeClr val="bg1"/>
              </a:solidFill>
              <a:latin typeface="Calibri" panose="020F0502020204030204" pitchFamily="34" charset="0"/>
              <a:cs typeface="Calibri" panose="020F0502020204030204" pitchFamily="34" charset="0"/>
            </a:endParaRPr>
          </a:p>
          <a:p>
            <a:pPr algn="ctr"/>
            <a:endParaRPr lang="fr-FR" sz="1400" b="1">
              <a:solidFill>
                <a:schemeClr val="bg1"/>
              </a:solidFill>
              <a:latin typeface="Calibri" panose="020F0502020204030204" pitchFamily="34" charset="0"/>
              <a:cs typeface="Calibri" panose="020F0502020204030204" pitchFamily="34" charset="0"/>
            </a:endParaRPr>
          </a:p>
          <a:p>
            <a:pPr marL="285750" indent="-285750" algn="ctr">
              <a:buFont typeface="Arial" panose="020B0604020202020204" pitchFamily="34" charset="0"/>
              <a:buChar char="•"/>
            </a:pPr>
            <a:r>
              <a:rPr lang="fr-FR" sz="1400" b="1">
                <a:solidFill>
                  <a:schemeClr val="bg1"/>
                </a:solidFill>
                <a:latin typeface="Calibri" panose="020F0502020204030204" pitchFamily="34" charset="0"/>
                <a:cs typeface="Calibri" panose="020F0502020204030204" pitchFamily="34" charset="0"/>
              </a:rPr>
              <a:t>76% des classes moyennes supérieures et 74% des titulaires des hauts revenus</a:t>
            </a:r>
          </a:p>
          <a:p>
            <a:pPr marL="285750" indent="-285750" algn="ctr">
              <a:buFont typeface="Arial" panose="020B0604020202020204" pitchFamily="34" charset="0"/>
              <a:buChar char="•"/>
            </a:pPr>
            <a:r>
              <a:rPr lang="fr-FR" sz="1400" b="1">
                <a:solidFill>
                  <a:schemeClr val="bg1"/>
                </a:solidFill>
                <a:latin typeface="Calibri" panose="020F0502020204030204" pitchFamily="34" charset="0"/>
                <a:cs typeface="Calibri" panose="020F0502020204030204" pitchFamily="34" charset="0"/>
              </a:rPr>
              <a:t>75% des retraités et des 60 ans et plus</a:t>
            </a:r>
          </a:p>
          <a:p>
            <a:pPr marL="285750" indent="-285750" algn="ctr">
              <a:buFont typeface="Arial" panose="020B0604020202020204" pitchFamily="34" charset="0"/>
              <a:buChar char="•"/>
            </a:pPr>
            <a:r>
              <a:rPr lang="fr-FR" sz="1400" b="1">
                <a:solidFill>
                  <a:schemeClr val="bg1"/>
                </a:solidFill>
                <a:latin typeface="Calibri" panose="020F0502020204030204" pitchFamily="34" charset="0"/>
                <a:cs typeface="Calibri" panose="020F0502020204030204" pitchFamily="34" charset="0"/>
              </a:rPr>
              <a:t>74% des ruraux</a:t>
            </a:r>
          </a:p>
          <a:p>
            <a:pPr marL="285750" indent="-285750" algn="ctr">
              <a:buFont typeface="Arial" panose="020B0604020202020204" pitchFamily="34" charset="0"/>
              <a:buChar char="•"/>
            </a:pPr>
            <a:endParaRPr lang="fr-FR" sz="1400"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8079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EF8E448-CAB2-491E-8E35-609D56A64AA2}"/>
              </a:ext>
            </a:extLst>
          </p:cNvPr>
          <p:cNvSpPr>
            <a:spLocks noGrp="1"/>
          </p:cNvSpPr>
          <p:nvPr>
            <p:ph type="sldNum" sz="quarter" idx="12"/>
          </p:nvPr>
        </p:nvSpPr>
        <p:spPr/>
        <p:txBody>
          <a:bodyPr/>
          <a:lstStyle/>
          <a:p>
            <a:fld id="{1B657BA9-EC5E-40D7-BBDA-32C61981E3FD}" type="slidenum">
              <a:rPr lang="fr-FR" smtClean="0"/>
              <a:t>32</a:t>
            </a:fld>
            <a:endParaRPr lang="fr-FR"/>
          </a:p>
        </p:txBody>
      </p:sp>
      <p:sp>
        <p:nvSpPr>
          <p:cNvPr id="6" name="Titre 5">
            <a:extLst>
              <a:ext uri="{FF2B5EF4-FFF2-40B4-BE49-F238E27FC236}">
                <a16:creationId xmlns:a16="http://schemas.microsoft.com/office/drawing/2014/main" id="{71D0C54E-0522-4683-A1A1-8899003665E0}"/>
              </a:ext>
            </a:extLst>
          </p:cNvPr>
          <p:cNvSpPr txBox="1">
            <a:spLocks/>
          </p:cNvSpPr>
          <p:nvPr/>
        </p:nvSpPr>
        <p:spPr>
          <a:xfrm>
            <a:off x="2189017" y="187902"/>
            <a:ext cx="9533761"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Un impact de la crise sur 4 Français sur 10 qui déclarent que la crise sanitaire a fragilisé leur situation</a:t>
            </a:r>
          </a:p>
        </p:txBody>
      </p:sp>
      <p:sp>
        <p:nvSpPr>
          <p:cNvPr id="8" name="ZoneTexte 7">
            <a:extLst>
              <a:ext uri="{FF2B5EF4-FFF2-40B4-BE49-F238E27FC236}">
                <a16:creationId xmlns:a16="http://schemas.microsoft.com/office/drawing/2014/main" id="{21A24C48-6855-47DD-8173-A3963089CFAC}"/>
              </a:ext>
            </a:extLst>
          </p:cNvPr>
          <p:cNvSpPr txBox="1"/>
          <p:nvPr/>
        </p:nvSpPr>
        <p:spPr>
          <a:xfrm>
            <a:off x="3492361" y="1351790"/>
            <a:ext cx="6859426" cy="307777"/>
          </a:xfrm>
          <a:prstGeom prst="rect">
            <a:avLst/>
          </a:prstGeom>
          <a:noFill/>
        </p:spPr>
        <p:txBody>
          <a:bodyPr wrap="square">
            <a:spAutoFit/>
          </a:bodyPr>
          <a:lstStyle>
            <a:defPPr>
              <a:defRPr lang="fr-FR"/>
            </a:defPPr>
            <a:lvl1pPr algn="ctr">
              <a:defRPr sz="1400" b="1">
                <a:solidFill>
                  <a:srgbClr val="4BACC6"/>
                </a:solidFill>
              </a:defRPr>
            </a:lvl1pPr>
          </a:lstStyle>
          <a:p>
            <a:r>
              <a:rPr lang="fr-FR"/>
              <a:t>Selon vous, quel est l'impact de la crise de la covid 19 sur votre situation?</a:t>
            </a:r>
          </a:p>
        </p:txBody>
      </p:sp>
      <p:grpSp>
        <p:nvGrpSpPr>
          <p:cNvPr id="4" name="Group 4">
            <a:extLst>
              <a:ext uri="{FF2B5EF4-FFF2-40B4-BE49-F238E27FC236}">
                <a16:creationId xmlns:a16="http://schemas.microsoft.com/office/drawing/2014/main" id="{BC2F4572-215C-46BB-A17A-EFBC85CE2CE2}"/>
              </a:ext>
            </a:extLst>
          </p:cNvPr>
          <p:cNvGrpSpPr>
            <a:grpSpLocks noChangeAspect="1"/>
          </p:cNvGrpSpPr>
          <p:nvPr/>
        </p:nvGrpSpPr>
        <p:grpSpPr bwMode="auto">
          <a:xfrm>
            <a:off x="4080029" y="1594558"/>
            <a:ext cx="7280275" cy="4368800"/>
            <a:chOff x="2087" y="784"/>
            <a:chExt cx="4586" cy="2752"/>
          </a:xfrm>
        </p:grpSpPr>
        <p:sp>
          <p:nvSpPr>
            <p:cNvPr id="5" name="AutoShape 3">
              <a:extLst>
                <a:ext uri="{FF2B5EF4-FFF2-40B4-BE49-F238E27FC236}">
                  <a16:creationId xmlns:a16="http://schemas.microsoft.com/office/drawing/2014/main" id="{ADC42098-7A76-45AD-BD63-518CAD3AB0F6}"/>
                </a:ext>
              </a:extLst>
            </p:cNvPr>
            <p:cNvSpPr>
              <a:spLocks noChangeAspect="1" noChangeArrowheads="1" noTextEdit="1"/>
            </p:cNvSpPr>
            <p:nvPr/>
          </p:nvSpPr>
          <p:spPr bwMode="auto">
            <a:xfrm>
              <a:off x="2087" y="784"/>
              <a:ext cx="4586" cy="2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5">
              <a:extLst>
                <a:ext uri="{FF2B5EF4-FFF2-40B4-BE49-F238E27FC236}">
                  <a16:creationId xmlns:a16="http://schemas.microsoft.com/office/drawing/2014/main" id="{C60B5CAB-80B4-42CD-B017-0986DB7830C8}"/>
                </a:ext>
              </a:extLst>
            </p:cNvPr>
            <p:cNvSpPr>
              <a:spLocks noChangeArrowheads="1"/>
            </p:cNvSpPr>
            <p:nvPr/>
          </p:nvSpPr>
          <p:spPr bwMode="auto">
            <a:xfrm>
              <a:off x="2087" y="784"/>
              <a:ext cx="4586" cy="27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6">
              <a:extLst>
                <a:ext uri="{FF2B5EF4-FFF2-40B4-BE49-F238E27FC236}">
                  <a16:creationId xmlns:a16="http://schemas.microsoft.com/office/drawing/2014/main" id="{4D21DFF2-F7E4-44EA-AE8A-8E450B948F5D}"/>
                </a:ext>
              </a:extLst>
            </p:cNvPr>
            <p:cNvSpPr>
              <a:spLocks noChangeArrowheads="1"/>
            </p:cNvSpPr>
            <p:nvPr/>
          </p:nvSpPr>
          <p:spPr bwMode="auto">
            <a:xfrm>
              <a:off x="2459" y="2397"/>
              <a:ext cx="255" cy="369"/>
            </a:xfrm>
            <a:prstGeom prst="rect">
              <a:avLst/>
            </a:prstGeom>
            <a:solidFill>
              <a:srgbClr val="9C1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Rectangle 7">
              <a:extLst>
                <a:ext uri="{FF2B5EF4-FFF2-40B4-BE49-F238E27FC236}">
                  <a16:creationId xmlns:a16="http://schemas.microsoft.com/office/drawing/2014/main" id="{E42DE8E6-4B8D-411B-97EE-EBD49B2588A6}"/>
                </a:ext>
              </a:extLst>
            </p:cNvPr>
            <p:cNvSpPr>
              <a:spLocks noChangeArrowheads="1"/>
            </p:cNvSpPr>
            <p:nvPr/>
          </p:nvSpPr>
          <p:spPr bwMode="auto">
            <a:xfrm>
              <a:off x="3177" y="1961"/>
              <a:ext cx="253" cy="804"/>
            </a:xfrm>
            <a:prstGeom prst="rect">
              <a:avLst/>
            </a:prstGeom>
            <a:solidFill>
              <a:srgbClr val="9C1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032" name="Picture 8">
              <a:extLst>
                <a:ext uri="{FF2B5EF4-FFF2-40B4-BE49-F238E27FC236}">
                  <a16:creationId xmlns:a16="http://schemas.microsoft.com/office/drawing/2014/main" id="{8564F2C8-0ED1-48F0-979D-1CDA51D45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7" y="1962"/>
              <a:ext cx="254" cy="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9">
              <a:extLst>
                <a:ext uri="{FF2B5EF4-FFF2-40B4-BE49-F238E27FC236}">
                  <a16:creationId xmlns:a16="http://schemas.microsoft.com/office/drawing/2014/main" id="{8E622B20-B83B-43AE-BF90-3C06537D3653}"/>
                </a:ext>
              </a:extLst>
            </p:cNvPr>
            <p:cNvSpPr>
              <a:spLocks noChangeArrowheads="1"/>
            </p:cNvSpPr>
            <p:nvPr/>
          </p:nvSpPr>
          <p:spPr bwMode="auto">
            <a:xfrm>
              <a:off x="3177" y="1961"/>
              <a:ext cx="253" cy="804"/>
            </a:xfrm>
            <a:prstGeom prst="rect">
              <a:avLst/>
            </a:prstGeom>
            <a:solidFill>
              <a:srgbClr val="9C1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Rectangle 10">
              <a:extLst>
                <a:ext uri="{FF2B5EF4-FFF2-40B4-BE49-F238E27FC236}">
                  <a16:creationId xmlns:a16="http://schemas.microsoft.com/office/drawing/2014/main" id="{136341B9-D2E8-48A8-8814-D5A0B72DADAE}"/>
                </a:ext>
              </a:extLst>
            </p:cNvPr>
            <p:cNvSpPr>
              <a:spLocks noChangeArrowheads="1"/>
            </p:cNvSpPr>
            <p:nvPr/>
          </p:nvSpPr>
          <p:spPr bwMode="auto">
            <a:xfrm>
              <a:off x="3894" y="1032"/>
              <a:ext cx="256" cy="1734"/>
            </a:xfrm>
            <a:prstGeom prst="rect">
              <a:avLst/>
            </a:prstGeom>
            <a:noFill/>
            <a:ln w="15875" cap="flat">
              <a:solidFill>
                <a:srgbClr val="5959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 name="Rectangle 11">
              <a:extLst>
                <a:ext uri="{FF2B5EF4-FFF2-40B4-BE49-F238E27FC236}">
                  <a16:creationId xmlns:a16="http://schemas.microsoft.com/office/drawing/2014/main" id="{A4F6774F-5FDA-4691-8B89-BEB010D2A186}"/>
                </a:ext>
              </a:extLst>
            </p:cNvPr>
            <p:cNvSpPr>
              <a:spLocks noChangeArrowheads="1"/>
            </p:cNvSpPr>
            <p:nvPr/>
          </p:nvSpPr>
          <p:spPr bwMode="auto">
            <a:xfrm>
              <a:off x="4610" y="2698"/>
              <a:ext cx="256" cy="67"/>
            </a:xfrm>
            <a:prstGeom prst="rect">
              <a:avLst/>
            </a:prstGeom>
            <a:solidFill>
              <a:srgbClr val="70AD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036" name="Picture 12">
              <a:extLst>
                <a:ext uri="{FF2B5EF4-FFF2-40B4-BE49-F238E27FC236}">
                  <a16:creationId xmlns:a16="http://schemas.microsoft.com/office/drawing/2014/main" id="{FC6C8D71-E476-48EC-961D-11D321F42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 y="2698"/>
              <a:ext cx="25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3">
              <a:extLst>
                <a:ext uri="{FF2B5EF4-FFF2-40B4-BE49-F238E27FC236}">
                  <a16:creationId xmlns:a16="http://schemas.microsoft.com/office/drawing/2014/main" id="{5C0F8B8D-666C-470B-9074-366A374E4E4D}"/>
                </a:ext>
              </a:extLst>
            </p:cNvPr>
            <p:cNvSpPr>
              <a:spLocks noChangeArrowheads="1"/>
            </p:cNvSpPr>
            <p:nvPr/>
          </p:nvSpPr>
          <p:spPr bwMode="auto">
            <a:xfrm>
              <a:off x="4610" y="2698"/>
              <a:ext cx="256" cy="67"/>
            </a:xfrm>
            <a:prstGeom prst="rect">
              <a:avLst/>
            </a:prstGeom>
            <a:solidFill>
              <a:srgbClr val="70AD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Rectangle 14">
              <a:extLst>
                <a:ext uri="{FF2B5EF4-FFF2-40B4-BE49-F238E27FC236}">
                  <a16:creationId xmlns:a16="http://schemas.microsoft.com/office/drawing/2014/main" id="{38872237-C11E-458A-B4D9-0B848F909D90}"/>
                </a:ext>
              </a:extLst>
            </p:cNvPr>
            <p:cNvSpPr>
              <a:spLocks noChangeArrowheads="1"/>
            </p:cNvSpPr>
            <p:nvPr/>
          </p:nvSpPr>
          <p:spPr bwMode="auto">
            <a:xfrm>
              <a:off x="5330" y="2703"/>
              <a:ext cx="253" cy="63"/>
            </a:xfrm>
            <a:prstGeom prst="rect">
              <a:avLst/>
            </a:prstGeom>
            <a:solidFill>
              <a:srgbClr val="70AD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Rectangle 15">
              <a:extLst>
                <a:ext uri="{FF2B5EF4-FFF2-40B4-BE49-F238E27FC236}">
                  <a16:creationId xmlns:a16="http://schemas.microsoft.com/office/drawing/2014/main" id="{C2DDB588-B7DF-4930-98EA-CE2D7B60BC4F}"/>
                </a:ext>
              </a:extLst>
            </p:cNvPr>
            <p:cNvSpPr>
              <a:spLocks noChangeArrowheads="1"/>
            </p:cNvSpPr>
            <p:nvPr/>
          </p:nvSpPr>
          <p:spPr bwMode="auto">
            <a:xfrm>
              <a:off x="6047" y="2734"/>
              <a:ext cx="255" cy="32"/>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Line 16">
              <a:extLst>
                <a:ext uri="{FF2B5EF4-FFF2-40B4-BE49-F238E27FC236}">
                  <a16:creationId xmlns:a16="http://schemas.microsoft.com/office/drawing/2014/main" id="{3DF3817D-1953-4D5F-B54F-D151CDFC5B4B}"/>
                </a:ext>
              </a:extLst>
            </p:cNvPr>
            <p:cNvSpPr>
              <a:spLocks noChangeShapeType="1"/>
            </p:cNvSpPr>
            <p:nvPr/>
          </p:nvSpPr>
          <p:spPr bwMode="auto">
            <a:xfrm>
              <a:off x="2228" y="2766"/>
              <a:ext cx="4305" cy="0"/>
            </a:xfrm>
            <a:prstGeom prst="line">
              <a:avLst/>
            </a:prstGeom>
            <a:noFill/>
            <a:ln w="1587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 name="Rectangle 17">
              <a:extLst>
                <a:ext uri="{FF2B5EF4-FFF2-40B4-BE49-F238E27FC236}">
                  <a16:creationId xmlns:a16="http://schemas.microsoft.com/office/drawing/2014/main" id="{C4F4136B-4A7A-4E11-B690-1ABFD6F3775E}"/>
                </a:ext>
              </a:extLst>
            </p:cNvPr>
            <p:cNvSpPr>
              <a:spLocks noChangeArrowheads="1"/>
            </p:cNvSpPr>
            <p:nvPr/>
          </p:nvSpPr>
          <p:spPr bwMode="auto">
            <a:xfrm>
              <a:off x="2521" y="2217"/>
              <a:ext cx="18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404040"/>
                  </a:solidFill>
                  <a:effectLst/>
                  <a:latin typeface="Verdana" panose="020B0604030504040204" pitchFamily="34" charset="0"/>
                </a:rPr>
                <a:t>12</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0" name="Rectangle 18">
              <a:extLst>
                <a:ext uri="{FF2B5EF4-FFF2-40B4-BE49-F238E27FC236}">
                  <a16:creationId xmlns:a16="http://schemas.microsoft.com/office/drawing/2014/main" id="{B2AEB686-FB38-4712-8815-975292C7A854}"/>
                </a:ext>
              </a:extLst>
            </p:cNvPr>
            <p:cNvSpPr>
              <a:spLocks noChangeArrowheads="1"/>
            </p:cNvSpPr>
            <p:nvPr/>
          </p:nvSpPr>
          <p:spPr bwMode="auto">
            <a:xfrm>
              <a:off x="3239" y="1781"/>
              <a:ext cx="18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404040"/>
                  </a:solidFill>
                  <a:effectLst/>
                  <a:latin typeface="Verdana" panose="020B0604030504040204" pitchFamily="34" charset="0"/>
                </a:rPr>
                <a:t>26</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1" name="Rectangle 19">
              <a:extLst>
                <a:ext uri="{FF2B5EF4-FFF2-40B4-BE49-F238E27FC236}">
                  <a16:creationId xmlns:a16="http://schemas.microsoft.com/office/drawing/2014/main" id="{3CA4EFCB-2FD9-4FD0-982E-2040714663C3}"/>
                </a:ext>
              </a:extLst>
            </p:cNvPr>
            <p:cNvSpPr>
              <a:spLocks noChangeArrowheads="1"/>
            </p:cNvSpPr>
            <p:nvPr/>
          </p:nvSpPr>
          <p:spPr bwMode="auto">
            <a:xfrm>
              <a:off x="3957" y="850"/>
              <a:ext cx="18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404040"/>
                  </a:solidFill>
                  <a:effectLst/>
                  <a:latin typeface="Verdana" panose="020B0604030504040204" pitchFamily="34" charset="0"/>
                </a:rPr>
                <a:t>57</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2" name="Rectangle 20">
              <a:extLst>
                <a:ext uri="{FF2B5EF4-FFF2-40B4-BE49-F238E27FC236}">
                  <a16:creationId xmlns:a16="http://schemas.microsoft.com/office/drawing/2014/main" id="{76C65965-EAE8-44A8-A88F-BC5D29730692}"/>
                </a:ext>
              </a:extLst>
            </p:cNvPr>
            <p:cNvSpPr>
              <a:spLocks noChangeArrowheads="1"/>
            </p:cNvSpPr>
            <p:nvPr/>
          </p:nvSpPr>
          <p:spPr bwMode="auto">
            <a:xfrm>
              <a:off x="4706" y="2517"/>
              <a:ext cx="12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404040"/>
                  </a:solidFill>
                  <a:effectLst/>
                  <a:latin typeface="Verdana" panose="020B0604030504040204" pitchFamily="34" charset="0"/>
                </a:rPr>
                <a:t>2</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3" name="Rectangle 21">
              <a:extLst>
                <a:ext uri="{FF2B5EF4-FFF2-40B4-BE49-F238E27FC236}">
                  <a16:creationId xmlns:a16="http://schemas.microsoft.com/office/drawing/2014/main" id="{CEC2E982-362C-4EE0-B639-D72EE8225942}"/>
                </a:ext>
              </a:extLst>
            </p:cNvPr>
            <p:cNvSpPr>
              <a:spLocks noChangeArrowheads="1"/>
            </p:cNvSpPr>
            <p:nvPr/>
          </p:nvSpPr>
          <p:spPr bwMode="auto">
            <a:xfrm>
              <a:off x="5424" y="2522"/>
              <a:ext cx="119"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404040"/>
                  </a:solidFill>
                  <a:effectLst/>
                  <a:latin typeface="Verdana" panose="020B0604030504040204" pitchFamily="34" charset="0"/>
                </a:rPr>
                <a:t>2</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4" name="Rectangle 22">
              <a:extLst>
                <a:ext uri="{FF2B5EF4-FFF2-40B4-BE49-F238E27FC236}">
                  <a16:creationId xmlns:a16="http://schemas.microsoft.com/office/drawing/2014/main" id="{2D465E6C-F400-46D3-8130-B7E6DCA3F19E}"/>
                </a:ext>
              </a:extLst>
            </p:cNvPr>
            <p:cNvSpPr>
              <a:spLocks noChangeArrowheads="1"/>
            </p:cNvSpPr>
            <p:nvPr/>
          </p:nvSpPr>
          <p:spPr bwMode="auto">
            <a:xfrm>
              <a:off x="6142" y="2552"/>
              <a:ext cx="119"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404040"/>
                  </a:solidFill>
                  <a:effectLst/>
                  <a:latin typeface="Verdana" panose="020B0604030504040204" pitchFamily="34" charset="0"/>
                </a:rPr>
                <a:t>1</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5" name="Rectangle 23">
              <a:extLst>
                <a:ext uri="{FF2B5EF4-FFF2-40B4-BE49-F238E27FC236}">
                  <a16:creationId xmlns:a16="http://schemas.microsoft.com/office/drawing/2014/main" id="{E4638D84-7883-4750-805D-9D4ED7E6BDCC}"/>
                </a:ext>
              </a:extLst>
            </p:cNvPr>
            <p:cNvSpPr>
              <a:spLocks noChangeArrowheads="1"/>
            </p:cNvSpPr>
            <p:nvPr/>
          </p:nvSpPr>
          <p:spPr bwMode="auto">
            <a:xfrm>
              <a:off x="2337" y="2834"/>
              <a:ext cx="563"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595959"/>
                  </a:solidFill>
                  <a:effectLst/>
                  <a:latin typeface="Verdana" panose="020B0604030504040204" pitchFamily="34" charset="0"/>
                </a:rPr>
                <a:t>Beaucoup</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6" name="Rectangle 24">
              <a:extLst>
                <a:ext uri="{FF2B5EF4-FFF2-40B4-BE49-F238E27FC236}">
                  <a16:creationId xmlns:a16="http://schemas.microsoft.com/office/drawing/2014/main" id="{C03DFA86-2875-461E-9A51-F93A236A1ED2}"/>
                </a:ext>
              </a:extLst>
            </p:cNvPr>
            <p:cNvSpPr>
              <a:spLocks noChangeArrowheads="1"/>
            </p:cNvSpPr>
            <p:nvPr/>
          </p:nvSpPr>
          <p:spPr bwMode="auto">
            <a:xfrm>
              <a:off x="2483" y="2959"/>
              <a:ext cx="266"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595959"/>
                  </a:solidFill>
                  <a:effectLst/>
                  <a:latin typeface="Verdana" panose="020B0604030504040204" pitchFamily="34" charset="0"/>
                </a:rPr>
                <a:t>plus</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7" name="Rectangle 25">
              <a:extLst>
                <a:ext uri="{FF2B5EF4-FFF2-40B4-BE49-F238E27FC236}">
                  <a16:creationId xmlns:a16="http://schemas.microsoft.com/office/drawing/2014/main" id="{53F37316-C523-48B0-8698-1F5155E6EFE8}"/>
                </a:ext>
              </a:extLst>
            </p:cNvPr>
            <p:cNvSpPr>
              <a:spLocks noChangeArrowheads="1"/>
            </p:cNvSpPr>
            <p:nvPr/>
          </p:nvSpPr>
          <p:spPr bwMode="auto">
            <a:xfrm>
              <a:off x="2320" y="3083"/>
              <a:ext cx="599"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595959"/>
                  </a:solidFill>
                  <a:effectLst/>
                  <a:latin typeface="Verdana" panose="020B0604030504040204" pitchFamily="34" charset="0"/>
                </a:rPr>
                <a:t>vulnérable</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8" name="Rectangle 26">
              <a:extLst>
                <a:ext uri="{FF2B5EF4-FFF2-40B4-BE49-F238E27FC236}">
                  <a16:creationId xmlns:a16="http://schemas.microsoft.com/office/drawing/2014/main" id="{C998104F-06AF-4CEC-99F6-D6D8E0D424AC}"/>
                </a:ext>
              </a:extLst>
            </p:cNvPr>
            <p:cNvSpPr>
              <a:spLocks noChangeArrowheads="1"/>
            </p:cNvSpPr>
            <p:nvPr/>
          </p:nvSpPr>
          <p:spPr bwMode="auto">
            <a:xfrm>
              <a:off x="3000" y="2834"/>
              <a:ext cx="676"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595959"/>
                  </a:solidFill>
                  <a:effectLst/>
                  <a:latin typeface="Verdana" panose="020B0604030504040204" pitchFamily="34" charset="0"/>
                </a:rPr>
                <a:t>Un peu plus</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9" name="Rectangle 27">
              <a:extLst>
                <a:ext uri="{FF2B5EF4-FFF2-40B4-BE49-F238E27FC236}">
                  <a16:creationId xmlns:a16="http://schemas.microsoft.com/office/drawing/2014/main" id="{3AB828AB-9163-46D8-A5B1-DFE9193ED378}"/>
                </a:ext>
              </a:extLst>
            </p:cNvPr>
            <p:cNvSpPr>
              <a:spLocks noChangeArrowheads="1"/>
            </p:cNvSpPr>
            <p:nvPr/>
          </p:nvSpPr>
          <p:spPr bwMode="auto">
            <a:xfrm>
              <a:off x="3037" y="2959"/>
              <a:ext cx="599"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595959"/>
                  </a:solidFill>
                  <a:effectLst/>
                  <a:latin typeface="Verdana" panose="020B0604030504040204" pitchFamily="34" charset="0"/>
                </a:rPr>
                <a:t>vulnérable</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0" name="Rectangle 28">
              <a:extLst>
                <a:ext uri="{FF2B5EF4-FFF2-40B4-BE49-F238E27FC236}">
                  <a16:creationId xmlns:a16="http://schemas.microsoft.com/office/drawing/2014/main" id="{DE54193B-C43C-4468-86E9-C64DCB083061}"/>
                </a:ext>
              </a:extLst>
            </p:cNvPr>
            <p:cNvSpPr>
              <a:spLocks noChangeArrowheads="1"/>
            </p:cNvSpPr>
            <p:nvPr/>
          </p:nvSpPr>
          <p:spPr bwMode="auto">
            <a:xfrm>
              <a:off x="3732" y="2834"/>
              <a:ext cx="64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595959"/>
                  </a:solidFill>
                  <a:effectLst/>
                  <a:latin typeface="Verdana" panose="020B0604030504040204" pitchFamily="34" charset="0"/>
                </a:rPr>
                <a:t>La crise n'a</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1" name="Rectangle 29">
              <a:extLst>
                <a:ext uri="{FF2B5EF4-FFF2-40B4-BE49-F238E27FC236}">
                  <a16:creationId xmlns:a16="http://schemas.microsoft.com/office/drawing/2014/main" id="{BD70691D-6A9F-47A4-92D6-53C9F4FA8E16}"/>
                </a:ext>
              </a:extLst>
            </p:cNvPr>
            <p:cNvSpPr>
              <a:spLocks noChangeArrowheads="1"/>
            </p:cNvSpPr>
            <p:nvPr/>
          </p:nvSpPr>
          <p:spPr bwMode="auto">
            <a:xfrm>
              <a:off x="3674" y="2959"/>
              <a:ext cx="764"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595959"/>
                  </a:solidFill>
                  <a:effectLst/>
                  <a:latin typeface="Verdana" panose="020B0604030504040204" pitchFamily="34" charset="0"/>
                </a:rPr>
                <a:t>rien changé à</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2" name="Rectangle 30">
              <a:extLst>
                <a:ext uri="{FF2B5EF4-FFF2-40B4-BE49-F238E27FC236}">
                  <a16:creationId xmlns:a16="http://schemas.microsoft.com/office/drawing/2014/main" id="{CF02CF94-CD54-4D60-AC3F-35692C446206}"/>
                </a:ext>
              </a:extLst>
            </p:cNvPr>
            <p:cNvSpPr>
              <a:spLocks noChangeArrowheads="1"/>
            </p:cNvSpPr>
            <p:nvPr/>
          </p:nvSpPr>
          <p:spPr bwMode="auto">
            <a:xfrm>
              <a:off x="3889" y="3083"/>
              <a:ext cx="326"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595959"/>
                  </a:solidFill>
                  <a:effectLst/>
                  <a:latin typeface="Verdana" panose="020B0604030504040204" pitchFamily="34" charset="0"/>
                </a:rPr>
                <a:t>votre</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3" name="Rectangle 31">
              <a:extLst>
                <a:ext uri="{FF2B5EF4-FFF2-40B4-BE49-F238E27FC236}">
                  <a16:creationId xmlns:a16="http://schemas.microsoft.com/office/drawing/2014/main" id="{5F90C550-357C-4227-9848-FB7439A0AF6D}"/>
                </a:ext>
              </a:extLst>
            </p:cNvPr>
            <p:cNvSpPr>
              <a:spLocks noChangeArrowheads="1"/>
            </p:cNvSpPr>
            <p:nvPr/>
          </p:nvSpPr>
          <p:spPr bwMode="auto">
            <a:xfrm>
              <a:off x="3722" y="3207"/>
              <a:ext cx="666"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595959"/>
                  </a:solidFill>
                  <a:effectLst/>
                  <a:latin typeface="Verdana" panose="020B0604030504040204" pitchFamily="34" charset="0"/>
                </a:rPr>
                <a:t>situation de</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4" name="Rectangle 32">
              <a:extLst>
                <a:ext uri="{FF2B5EF4-FFF2-40B4-BE49-F238E27FC236}">
                  <a16:creationId xmlns:a16="http://schemas.microsoft.com/office/drawing/2014/main" id="{D19487C0-25FF-4BCF-9232-DBC096F51C1A}"/>
                </a:ext>
              </a:extLst>
            </p:cNvPr>
            <p:cNvSpPr>
              <a:spLocks noChangeArrowheads="1"/>
            </p:cNvSpPr>
            <p:nvPr/>
          </p:nvSpPr>
          <p:spPr bwMode="auto">
            <a:xfrm>
              <a:off x="3707" y="3331"/>
              <a:ext cx="69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595959"/>
                  </a:solidFill>
                  <a:effectLst/>
                  <a:latin typeface="Verdana" panose="020B0604030504040204" pitchFamily="34" charset="0"/>
                </a:rPr>
                <a:t>vulnérabilité</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5" name="Rectangle 33">
              <a:extLst>
                <a:ext uri="{FF2B5EF4-FFF2-40B4-BE49-F238E27FC236}">
                  <a16:creationId xmlns:a16="http://schemas.microsoft.com/office/drawing/2014/main" id="{8CC5F489-774C-4CD6-B5BD-2605F21AEA10}"/>
                </a:ext>
              </a:extLst>
            </p:cNvPr>
            <p:cNvSpPr>
              <a:spLocks noChangeArrowheads="1"/>
            </p:cNvSpPr>
            <p:nvPr/>
          </p:nvSpPr>
          <p:spPr bwMode="auto">
            <a:xfrm>
              <a:off x="4387" y="2834"/>
              <a:ext cx="77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595959"/>
                  </a:solidFill>
                  <a:effectLst/>
                  <a:latin typeface="Verdana" panose="020B0604030504040204" pitchFamily="34" charset="0"/>
                </a:rPr>
                <a:t>Un peu moins</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6" name="Rectangle 34">
              <a:extLst>
                <a:ext uri="{FF2B5EF4-FFF2-40B4-BE49-F238E27FC236}">
                  <a16:creationId xmlns:a16="http://schemas.microsoft.com/office/drawing/2014/main" id="{D3D4E8DE-4B4B-4AA0-9120-265B3052A603}"/>
                </a:ext>
              </a:extLst>
            </p:cNvPr>
            <p:cNvSpPr>
              <a:spLocks noChangeArrowheads="1"/>
            </p:cNvSpPr>
            <p:nvPr/>
          </p:nvSpPr>
          <p:spPr bwMode="auto">
            <a:xfrm>
              <a:off x="4472" y="2959"/>
              <a:ext cx="60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595959"/>
                  </a:solidFill>
                  <a:effectLst/>
                  <a:latin typeface="Verdana" panose="020B0604030504040204" pitchFamily="34" charset="0"/>
                </a:rPr>
                <a:t>vulnérable</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7" name="Rectangle 35">
              <a:extLst>
                <a:ext uri="{FF2B5EF4-FFF2-40B4-BE49-F238E27FC236}">
                  <a16:creationId xmlns:a16="http://schemas.microsoft.com/office/drawing/2014/main" id="{8EA140C0-6982-4541-BC7E-AD4463830273}"/>
                </a:ext>
              </a:extLst>
            </p:cNvPr>
            <p:cNvSpPr>
              <a:spLocks noChangeArrowheads="1"/>
            </p:cNvSpPr>
            <p:nvPr/>
          </p:nvSpPr>
          <p:spPr bwMode="auto">
            <a:xfrm>
              <a:off x="5208" y="2834"/>
              <a:ext cx="562"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595959"/>
                  </a:solidFill>
                  <a:effectLst/>
                  <a:latin typeface="Verdana" panose="020B0604030504040204" pitchFamily="34" charset="0"/>
                </a:rPr>
                <a:t>Beaucoup</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8" name="Rectangle 36">
              <a:extLst>
                <a:ext uri="{FF2B5EF4-FFF2-40B4-BE49-F238E27FC236}">
                  <a16:creationId xmlns:a16="http://schemas.microsoft.com/office/drawing/2014/main" id="{1F24307A-1A72-4BF6-8233-D48898F1A37E}"/>
                </a:ext>
              </a:extLst>
            </p:cNvPr>
            <p:cNvSpPr>
              <a:spLocks noChangeArrowheads="1"/>
            </p:cNvSpPr>
            <p:nvPr/>
          </p:nvSpPr>
          <p:spPr bwMode="auto">
            <a:xfrm>
              <a:off x="5304" y="2959"/>
              <a:ext cx="366"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595959"/>
                  </a:solidFill>
                  <a:effectLst/>
                  <a:latin typeface="Verdana" panose="020B0604030504040204" pitchFamily="34" charset="0"/>
                </a:rPr>
                <a:t>moins</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9" name="Rectangle 37">
              <a:extLst>
                <a:ext uri="{FF2B5EF4-FFF2-40B4-BE49-F238E27FC236}">
                  <a16:creationId xmlns:a16="http://schemas.microsoft.com/office/drawing/2014/main" id="{637E6CBF-56FD-4856-9DB2-C8E64D4B8A9D}"/>
                </a:ext>
              </a:extLst>
            </p:cNvPr>
            <p:cNvSpPr>
              <a:spLocks noChangeArrowheads="1"/>
            </p:cNvSpPr>
            <p:nvPr/>
          </p:nvSpPr>
          <p:spPr bwMode="auto">
            <a:xfrm>
              <a:off x="5190" y="3083"/>
              <a:ext cx="599"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595959"/>
                  </a:solidFill>
                  <a:effectLst/>
                  <a:latin typeface="Verdana" panose="020B0604030504040204" pitchFamily="34" charset="0"/>
                </a:rPr>
                <a:t>vulnérable</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0" name="Rectangle 38">
              <a:extLst>
                <a:ext uri="{FF2B5EF4-FFF2-40B4-BE49-F238E27FC236}">
                  <a16:creationId xmlns:a16="http://schemas.microsoft.com/office/drawing/2014/main" id="{7C9B8791-7BA5-43A0-9016-1350BF6D61A5}"/>
                </a:ext>
              </a:extLst>
            </p:cNvPr>
            <p:cNvSpPr>
              <a:spLocks noChangeArrowheads="1"/>
            </p:cNvSpPr>
            <p:nvPr/>
          </p:nvSpPr>
          <p:spPr bwMode="auto">
            <a:xfrm>
              <a:off x="5942" y="2834"/>
              <a:ext cx="529"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a:ln>
                    <a:noFill/>
                  </a:ln>
                  <a:solidFill>
                    <a:srgbClr val="595959"/>
                  </a:solidFill>
                  <a:effectLst/>
                  <a:latin typeface="Verdana" panose="020B0604030504040204" pitchFamily="34" charset="0"/>
                </a:rPr>
                <a:t>[Nsp, nr]</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1" name="Rectangle 39">
              <a:extLst>
                <a:ext uri="{FF2B5EF4-FFF2-40B4-BE49-F238E27FC236}">
                  <a16:creationId xmlns:a16="http://schemas.microsoft.com/office/drawing/2014/main" id="{A0BE73CA-0C13-41EA-85F2-08FB86941FCE}"/>
                </a:ext>
              </a:extLst>
            </p:cNvPr>
            <p:cNvSpPr>
              <a:spLocks noChangeArrowheads="1"/>
            </p:cNvSpPr>
            <p:nvPr/>
          </p:nvSpPr>
          <p:spPr bwMode="auto">
            <a:xfrm>
              <a:off x="2656" y="1257"/>
              <a:ext cx="587" cy="292"/>
            </a:xfrm>
            <a:prstGeom prst="rect">
              <a:avLst/>
            </a:prstGeom>
            <a:solidFill>
              <a:srgbClr val="9C1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Rectangle 40">
              <a:extLst>
                <a:ext uri="{FF2B5EF4-FFF2-40B4-BE49-F238E27FC236}">
                  <a16:creationId xmlns:a16="http://schemas.microsoft.com/office/drawing/2014/main" id="{0B99C592-114B-4A3E-B807-A80555C05BB8}"/>
                </a:ext>
              </a:extLst>
            </p:cNvPr>
            <p:cNvSpPr>
              <a:spLocks noChangeArrowheads="1"/>
            </p:cNvSpPr>
            <p:nvPr/>
          </p:nvSpPr>
          <p:spPr bwMode="auto">
            <a:xfrm>
              <a:off x="2779" y="1328"/>
              <a:ext cx="419"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a:ln>
                    <a:noFill/>
                  </a:ln>
                  <a:solidFill>
                    <a:srgbClr val="FFFFFF"/>
                  </a:solidFill>
                  <a:effectLst/>
                  <a:latin typeface="Verdana" panose="020B0604030504040204" pitchFamily="34" charset="0"/>
                </a:rPr>
                <a:t>38%</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3" name="Rectangle 41">
              <a:extLst>
                <a:ext uri="{FF2B5EF4-FFF2-40B4-BE49-F238E27FC236}">
                  <a16:creationId xmlns:a16="http://schemas.microsoft.com/office/drawing/2014/main" id="{0C0518E4-8F52-4E1F-B3E9-BE62646EEB1A}"/>
                </a:ext>
              </a:extLst>
            </p:cNvPr>
            <p:cNvSpPr>
              <a:spLocks noChangeArrowheads="1"/>
            </p:cNvSpPr>
            <p:nvPr/>
          </p:nvSpPr>
          <p:spPr bwMode="auto">
            <a:xfrm>
              <a:off x="4826" y="1992"/>
              <a:ext cx="479" cy="296"/>
            </a:xfrm>
            <a:prstGeom prst="rect">
              <a:avLst/>
            </a:prstGeom>
            <a:solidFill>
              <a:srgbClr val="70AD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fr-FR" sz="1400"/>
            </a:p>
          </p:txBody>
        </p:sp>
        <p:sp>
          <p:nvSpPr>
            <p:cNvPr id="44" name="Rectangle 42">
              <a:extLst>
                <a:ext uri="{FF2B5EF4-FFF2-40B4-BE49-F238E27FC236}">
                  <a16:creationId xmlns:a16="http://schemas.microsoft.com/office/drawing/2014/main" id="{9F20ED0B-FB80-4D81-8467-309C48C466D4}"/>
                </a:ext>
              </a:extLst>
            </p:cNvPr>
            <p:cNvSpPr>
              <a:spLocks noChangeArrowheads="1"/>
            </p:cNvSpPr>
            <p:nvPr/>
          </p:nvSpPr>
          <p:spPr bwMode="auto">
            <a:xfrm>
              <a:off x="4954" y="2082"/>
              <a:ext cx="19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a:ln>
                    <a:noFill/>
                  </a:ln>
                  <a:solidFill>
                    <a:srgbClr val="FFFFFF"/>
                  </a:solidFill>
                  <a:effectLst/>
                  <a:latin typeface="Verdana" panose="020B0604030504040204" pitchFamily="34" charset="0"/>
                </a:rPr>
                <a:t>4%</a:t>
              </a:r>
              <a:endParaRPr kumimoji="0" lang="fr-FR" altLang="fr-FR" sz="1400" b="0" i="0" u="none" strike="noStrike" cap="none" normalizeH="0" baseline="0">
                <a:ln>
                  <a:noFill/>
                </a:ln>
                <a:solidFill>
                  <a:schemeClr val="tx1"/>
                </a:solidFill>
                <a:effectLst/>
                <a:latin typeface="Arial" panose="020B0604020202020204" pitchFamily="34" charset="0"/>
              </a:endParaRPr>
            </a:p>
          </p:txBody>
        </p:sp>
        <p:sp>
          <p:nvSpPr>
            <p:cNvPr id="45" name="Freeform 43">
              <a:extLst>
                <a:ext uri="{FF2B5EF4-FFF2-40B4-BE49-F238E27FC236}">
                  <a16:creationId xmlns:a16="http://schemas.microsoft.com/office/drawing/2014/main" id="{A3991A55-7722-45D9-BD20-61FF72F30465}"/>
                </a:ext>
              </a:extLst>
            </p:cNvPr>
            <p:cNvSpPr>
              <a:spLocks/>
            </p:cNvSpPr>
            <p:nvPr/>
          </p:nvSpPr>
          <p:spPr bwMode="auto">
            <a:xfrm>
              <a:off x="4595" y="2413"/>
              <a:ext cx="940" cy="46"/>
            </a:xfrm>
            <a:custGeom>
              <a:avLst/>
              <a:gdLst>
                <a:gd name="T0" fmla="*/ 0 w 4920"/>
                <a:gd name="T1" fmla="*/ 240 h 240"/>
                <a:gd name="T2" fmla="*/ 20 w 4920"/>
                <a:gd name="T3" fmla="*/ 120 h 240"/>
                <a:gd name="T4" fmla="*/ 2440 w 4920"/>
                <a:gd name="T5" fmla="*/ 120 h 240"/>
                <a:gd name="T6" fmla="*/ 2460 w 4920"/>
                <a:gd name="T7" fmla="*/ 0 h 240"/>
                <a:gd name="T8" fmla="*/ 2480 w 4920"/>
                <a:gd name="T9" fmla="*/ 120 h 240"/>
                <a:gd name="T10" fmla="*/ 4900 w 4920"/>
                <a:gd name="T11" fmla="*/ 120 h 240"/>
                <a:gd name="T12" fmla="*/ 4920 w 4920"/>
                <a:gd name="T13" fmla="*/ 240 h 240"/>
              </a:gdLst>
              <a:ahLst/>
              <a:cxnLst>
                <a:cxn ang="0">
                  <a:pos x="T0" y="T1"/>
                </a:cxn>
                <a:cxn ang="0">
                  <a:pos x="T2" y="T3"/>
                </a:cxn>
                <a:cxn ang="0">
                  <a:pos x="T4" y="T5"/>
                </a:cxn>
                <a:cxn ang="0">
                  <a:pos x="T6" y="T7"/>
                </a:cxn>
                <a:cxn ang="0">
                  <a:pos x="T8" y="T9"/>
                </a:cxn>
                <a:cxn ang="0">
                  <a:pos x="T10" y="T11"/>
                </a:cxn>
                <a:cxn ang="0">
                  <a:pos x="T12" y="T13"/>
                </a:cxn>
              </a:cxnLst>
              <a:rect l="0" t="0" r="r" b="b"/>
              <a:pathLst>
                <a:path w="4920" h="240">
                  <a:moveTo>
                    <a:pt x="0" y="240"/>
                  </a:moveTo>
                  <a:cubicBezTo>
                    <a:pt x="0" y="174"/>
                    <a:pt x="9" y="120"/>
                    <a:pt x="20" y="120"/>
                  </a:cubicBezTo>
                  <a:lnTo>
                    <a:pt x="2440" y="120"/>
                  </a:lnTo>
                  <a:cubicBezTo>
                    <a:pt x="2452" y="120"/>
                    <a:pt x="2460" y="67"/>
                    <a:pt x="2460" y="0"/>
                  </a:cubicBezTo>
                  <a:cubicBezTo>
                    <a:pt x="2460" y="67"/>
                    <a:pt x="2469" y="120"/>
                    <a:pt x="2480" y="120"/>
                  </a:cubicBezTo>
                  <a:lnTo>
                    <a:pt x="4900" y="120"/>
                  </a:lnTo>
                  <a:cubicBezTo>
                    <a:pt x="4912" y="120"/>
                    <a:pt x="4920" y="174"/>
                    <a:pt x="4920" y="240"/>
                  </a:cubicBezTo>
                </a:path>
              </a:pathLst>
            </a:custGeom>
            <a:noFill/>
            <a:ln w="34925" cap="flat">
              <a:solidFill>
                <a:srgbClr val="70AD4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48" name="Freeform 43">
            <a:extLst>
              <a:ext uri="{FF2B5EF4-FFF2-40B4-BE49-F238E27FC236}">
                <a16:creationId xmlns:a16="http://schemas.microsoft.com/office/drawing/2014/main" id="{06D54404-2269-41D1-8E13-388C7B3D082C}"/>
              </a:ext>
            </a:extLst>
          </p:cNvPr>
          <p:cNvSpPr>
            <a:spLocks/>
          </p:cNvSpPr>
          <p:nvPr/>
        </p:nvSpPr>
        <p:spPr bwMode="auto">
          <a:xfrm>
            <a:off x="4698785" y="2975682"/>
            <a:ext cx="1492250" cy="73025"/>
          </a:xfrm>
          <a:custGeom>
            <a:avLst/>
            <a:gdLst>
              <a:gd name="T0" fmla="*/ 0 w 4920"/>
              <a:gd name="T1" fmla="*/ 240 h 240"/>
              <a:gd name="T2" fmla="*/ 20 w 4920"/>
              <a:gd name="T3" fmla="*/ 120 h 240"/>
              <a:gd name="T4" fmla="*/ 2440 w 4920"/>
              <a:gd name="T5" fmla="*/ 120 h 240"/>
              <a:gd name="T6" fmla="*/ 2460 w 4920"/>
              <a:gd name="T7" fmla="*/ 0 h 240"/>
              <a:gd name="T8" fmla="*/ 2480 w 4920"/>
              <a:gd name="T9" fmla="*/ 120 h 240"/>
              <a:gd name="T10" fmla="*/ 4900 w 4920"/>
              <a:gd name="T11" fmla="*/ 120 h 240"/>
              <a:gd name="T12" fmla="*/ 4920 w 4920"/>
              <a:gd name="T13" fmla="*/ 240 h 240"/>
            </a:gdLst>
            <a:ahLst/>
            <a:cxnLst>
              <a:cxn ang="0">
                <a:pos x="T0" y="T1"/>
              </a:cxn>
              <a:cxn ang="0">
                <a:pos x="T2" y="T3"/>
              </a:cxn>
              <a:cxn ang="0">
                <a:pos x="T4" y="T5"/>
              </a:cxn>
              <a:cxn ang="0">
                <a:pos x="T6" y="T7"/>
              </a:cxn>
              <a:cxn ang="0">
                <a:pos x="T8" y="T9"/>
              </a:cxn>
              <a:cxn ang="0">
                <a:pos x="T10" y="T11"/>
              </a:cxn>
              <a:cxn ang="0">
                <a:pos x="T12" y="T13"/>
              </a:cxn>
            </a:cxnLst>
            <a:rect l="0" t="0" r="r" b="b"/>
            <a:pathLst>
              <a:path w="4920" h="240">
                <a:moveTo>
                  <a:pt x="0" y="240"/>
                </a:moveTo>
                <a:cubicBezTo>
                  <a:pt x="0" y="174"/>
                  <a:pt x="9" y="120"/>
                  <a:pt x="20" y="120"/>
                </a:cubicBezTo>
                <a:lnTo>
                  <a:pt x="2440" y="120"/>
                </a:lnTo>
                <a:cubicBezTo>
                  <a:pt x="2452" y="120"/>
                  <a:pt x="2460" y="67"/>
                  <a:pt x="2460" y="0"/>
                </a:cubicBezTo>
                <a:cubicBezTo>
                  <a:pt x="2460" y="67"/>
                  <a:pt x="2469" y="120"/>
                  <a:pt x="2480" y="120"/>
                </a:cubicBezTo>
                <a:lnTo>
                  <a:pt x="4900" y="120"/>
                </a:lnTo>
                <a:cubicBezTo>
                  <a:pt x="4912" y="120"/>
                  <a:pt x="4920" y="174"/>
                  <a:pt x="4920" y="240"/>
                </a:cubicBezTo>
              </a:path>
            </a:pathLst>
          </a:custGeom>
          <a:noFill/>
          <a:ln w="34925"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Rectangle 6">
            <a:extLst>
              <a:ext uri="{FF2B5EF4-FFF2-40B4-BE49-F238E27FC236}">
                <a16:creationId xmlns:a16="http://schemas.microsoft.com/office/drawing/2014/main" id="{8766C345-B122-4E8C-969D-056A23BF0806}"/>
              </a:ext>
            </a:extLst>
          </p:cNvPr>
          <p:cNvSpPr/>
          <p:nvPr/>
        </p:nvSpPr>
        <p:spPr>
          <a:xfrm>
            <a:off x="4011495" y="6217359"/>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pic>
        <p:nvPicPr>
          <p:cNvPr id="50" name="Image 49" descr="Une image contenant texte, graphiques vectoriels&#10;&#10;Description générée automatiquement">
            <a:extLst>
              <a:ext uri="{FF2B5EF4-FFF2-40B4-BE49-F238E27FC236}">
                <a16:creationId xmlns:a16="http://schemas.microsoft.com/office/drawing/2014/main" id="{38E87BBE-D79B-48D9-8E18-C38133F5C4E9}"/>
              </a:ext>
            </a:extLst>
          </p:cNvPr>
          <p:cNvPicPr>
            <a:picLocks noChangeAspect="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45889" t="49627"/>
          <a:stretch/>
        </p:blipFill>
        <p:spPr>
          <a:xfrm>
            <a:off x="228822" y="1814058"/>
            <a:ext cx="3869868" cy="3034876"/>
          </a:xfrm>
          <a:prstGeom prst="rect">
            <a:avLst/>
          </a:prstGeom>
        </p:spPr>
      </p:pic>
    </p:spTree>
    <p:extLst>
      <p:ext uri="{BB962C8B-B14F-4D97-AF65-F5344CB8AC3E}">
        <p14:creationId xmlns:p14="http://schemas.microsoft.com/office/powerpoint/2010/main" val="1149213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76C9A46-E4C6-40D7-9A3F-C388AC6594AF}"/>
              </a:ext>
            </a:extLst>
          </p:cNvPr>
          <p:cNvSpPr>
            <a:spLocks noGrp="1"/>
          </p:cNvSpPr>
          <p:nvPr>
            <p:ph type="sldNum" sz="quarter" idx="12"/>
          </p:nvPr>
        </p:nvSpPr>
        <p:spPr>
          <a:xfrm>
            <a:off x="11149119" y="6210110"/>
            <a:ext cx="573660" cy="365125"/>
          </a:xfrm>
        </p:spPr>
        <p:txBody>
          <a:bodyPr/>
          <a:lstStyle/>
          <a:p>
            <a:fld id="{1B657BA9-EC5E-40D7-BBDA-32C61981E3FD}" type="slidenum">
              <a:rPr lang="fr-FR" smtClean="0"/>
              <a:t>33</a:t>
            </a:fld>
            <a:endParaRPr lang="fr-FR"/>
          </a:p>
        </p:txBody>
      </p:sp>
      <p:sp>
        <p:nvSpPr>
          <p:cNvPr id="8" name="Titre 5">
            <a:extLst>
              <a:ext uri="{FF2B5EF4-FFF2-40B4-BE49-F238E27FC236}">
                <a16:creationId xmlns:a16="http://schemas.microsoft.com/office/drawing/2014/main" id="{A0499A93-F034-448E-927C-6736B1FDEACD}"/>
              </a:ext>
            </a:extLst>
          </p:cNvPr>
          <p:cNvSpPr txBox="1">
            <a:spLocks/>
          </p:cNvSpPr>
          <p:nvPr/>
        </p:nvSpPr>
        <p:spPr>
          <a:xfrm>
            <a:off x="2196946" y="110102"/>
            <a:ext cx="9525833"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Au total, 8% des Français ont basculé dans la vulnérabilité à cause de la crise covid</a:t>
            </a:r>
          </a:p>
        </p:txBody>
      </p:sp>
      <p:sp>
        <p:nvSpPr>
          <p:cNvPr id="7" name="Rectangle 6">
            <a:extLst>
              <a:ext uri="{FF2B5EF4-FFF2-40B4-BE49-F238E27FC236}">
                <a16:creationId xmlns:a16="http://schemas.microsoft.com/office/drawing/2014/main" id="{2239A48C-D936-4D36-940E-0020AA3C45E1}"/>
              </a:ext>
            </a:extLst>
          </p:cNvPr>
          <p:cNvSpPr/>
          <p:nvPr/>
        </p:nvSpPr>
        <p:spPr>
          <a:xfrm>
            <a:off x="4834844" y="6012996"/>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4" name="ZoneTexte 3">
            <a:extLst>
              <a:ext uri="{FF2B5EF4-FFF2-40B4-BE49-F238E27FC236}">
                <a16:creationId xmlns:a16="http://schemas.microsoft.com/office/drawing/2014/main" id="{61DDC561-B1C0-411B-A7E1-7BB76276B5D6}"/>
              </a:ext>
            </a:extLst>
          </p:cNvPr>
          <p:cNvSpPr txBox="1"/>
          <p:nvPr/>
        </p:nvSpPr>
        <p:spPr>
          <a:xfrm>
            <a:off x="5954274" y="1298272"/>
            <a:ext cx="1916112" cy="461665"/>
          </a:xfrm>
          <a:prstGeom prst="rect">
            <a:avLst/>
          </a:prstGeom>
          <a:solidFill>
            <a:schemeClr val="bg1">
              <a:lumMod val="75000"/>
            </a:schemeClr>
          </a:solidFill>
        </p:spPr>
        <p:txBody>
          <a:bodyPr wrap="square" rtlCol="0">
            <a:spAutoFit/>
          </a:bodyPr>
          <a:lstStyle/>
          <a:p>
            <a:pPr algn="ctr"/>
            <a:r>
              <a:rPr lang="fr-FR" sz="1200" b="1" cap="small">
                <a:latin typeface="Verdana" panose="020B0604030504040204" pitchFamily="34" charset="0"/>
                <a:ea typeface="Verdana" panose="020B0604030504040204" pitchFamily="34" charset="0"/>
              </a:rPr>
              <a:t>sur 100 personnes de 15 ans et plus</a:t>
            </a:r>
          </a:p>
        </p:txBody>
      </p:sp>
      <p:grpSp>
        <p:nvGrpSpPr>
          <p:cNvPr id="2" name="Groupe 1">
            <a:extLst>
              <a:ext uri="{FF2B5EF4-FFF2-40B4-BE49-F238E27FC236}">
                <a16:creationId xmlns:a16="http://schemas.microsoft.com/office/drawing/2014/main" id="{35DB78A6-47F6-4474-98FF-8858F58A5803}"/>
              </a:ext>
            </a:extLst>
          </p:cNvPr>
          <p:cNvGrpSpPr/>
          <p:nvPr/>
        </p:nvGrpSpPr>
        <p:grpSpPr>
          <a:xfrm>
            <a:off x="2744800" y="1980938"/>
            <a:ext cx="6702400" cy="3500080"/>
            <a:chOff x="1391733" y="1854776"/>
            <a:chExt cx="6702400" cy="3500080"/>
          </a:xfrm>
        </p:grpSpPr>
        <p:sp>
          <p:nvSpPr>
            <p:cNvPr id="9" name="ZoneTexte 8">
              <a:extLst>
                <a:ext uri="{FF2B5EF4-FFF2-40B4-BE49-F238E27FC236}">
                  <a16:creationId xmlns:a16="http://schemas.microsoft.com/office/drawing/2014/main" id="{B645B8AB-2AE1-4F06-96EA-657294BA0CA5}"/>
                </a:ext>
              </a:extLst>
            </p:cNvPr>
            <p:cNvSpPr txBox="1"/>
            <p:nvPr/>
          </p:nvSpPr>
          <p:spPr>
            <a:xfrm>
              <a:off x="3838616" y="1854776"/>
              <a:ext cx="3816234" cy="430887"/>
            </a:xfrm>
            <a:prstGeom prst="rect">
              <a:avLst/>
            </a:prstGeom>
            <a:noFill/>
          </p:spPr>
          <p:txBody>
            <a:bodyPr wrap="square">
              <a:spAutoFit/>
            </a:bodyPr>
            <a:lstStyle/>
            <a:p>
              <a:pPr algn="ctr"/>
              <a:r>
                <a:rPr lang="fr-FR" sz="1100" i="1">
                  <a:solidFill>
                    <a:schemeClr val="tx2"/>
                  </a:solidFill>
                </a:rPr>
                <a:t>Vous sentez-vous aujourd'hui en situation de vulnérabilité ?</a:t>
              </a:r>
            </a:p>
          </p:txBody>
        </p:sp>
        <p:sp>
          <p:nvSpPr>
            <p:cNvPr id="50" name="ZoneTexte 49">
              <a:extLst>
                <a:ext uri="{FF2B5EF4-FFF2-40B4-BE49-F238E27FC236}">
                  <a16:creationId xmlns:a16="http://schemas.microsoft.com/office/drawing/2014/main" id="{E05ECA8C-D812-44B6-9543-4997BCB612C6}"/>
                </a:ext>
              </a:extLst>
            </p:cNvPr>
            <p:cNvSpPr txBox="1"/>
            <p:nvPr/>
          </p:nvSpPr>
          <p:spPr>
            <a:xfrm>
              <a:off x="2876222" y="2483470"/>
              <a:ext cx="2199190" cy="523220"/>
            </a:xfrm>
            <a:prstGeom prst="rect">
              <a:avLst/>
            </a:prstGeom>
            <a:noFill/>
          </p:spPr>
          <p:txBody>
            <a:bodyPr wrap="square">
              <a:spAutoFit/>
            </a:bodyPr>
            <a:lstStyle/>
            <a:p>
              <a:pPr algn="ctr"/>
              <a:r>
                <a:rPr lang="fr-FR" sz="1400" b="1">
                  <a:solidFill>
                    <a:schemeClr val="accent2"/>
                  </a:solidFill>
                </a:rPr>
                <a:t>Oui = 31% des Français se sentent vulnérables</a:t>
              </a:r>
            </a:p>
          </p:txBody>
        </p:sp>
        <p:sp>
          <p:nvSpPr>
            <p:cNvPr id="52" name="ZoneTexte 51">
              <a:extLst>
                <a:ext uri="{FF2B5EF4-FFF2-40B4-BE49-F238E27FC236}">
                  <a16:creationId xmlns:a16="http://schemas.microsoft.com/office/drawing/2014/main" id="{DCA19113-A5E0-46D2-9749-58999D48C75E}"/>
                </a:ext>
              </a:extLst>
            </p:cNvPr>
            <p:cNvSpPr txBox="1"/>
            <p:nvPr/>
          </p:nvSpPr>
          <p:spPr>
            <a:xfrm>
              <a:off x="6602160" y="2527979"/>
              <a:ext cx="1491973" cy="954107"/>
            </a:xfrm>
            <a:prstGeom prst="rect">
              <a:avLst/>
            </a:prstGeom>
            <a:noFill/>
          </p:spPr>
          <p:txBody>
            <a:bodyPr wrap="square" lIns="91440" tIns="45720" rIns="91440" bIns="45720" anchor="t">
              <a:spAutoFit/>
            </a:bodyPr>
            <a:lstStyle/>
            <a:p>
              <a:pPr algn="ctr"/>
              <a:r>
                <a:rPr lang="fr-FR" sz="1400" b="1">
                  <a:solidFill>
                    <a:schemeClr val="tx2"/>
                  </a:solidFill>
                </a:rPr>
                <a:t>Non = 69%</a:t>
              </a:r>
            </a:p>
            <a:p>
              <a:pPr algn="ctr"/>
              <a:r>
                <a:rPr lang="fr-FR" sz="1400" b="1">
                  <a:solidFill>
                    <a:schemeClr val="tx2"/>
                  </a:solidFill>
                  <a:cs typeface="Arial"/>
                </a:rPr>
                <a:t>Ne se sentent pas vulnérables  </a:t>
              </a:r>
            </a:p>
          </p:txBody>
        </p:sp>
        <p:cxnSp>
          <p:nvCxnSpPr>
            <p:cNvPr id="10" name="Connecteur : en arc 9">
              <a:extLst>
                <a:ext uri="{FF2B5EF4-FFF2-40B4-BE49-F238E27FC236}">
                  <a16:creationId xmlns:a16="http://schemas.microsoft.com/office/drawing/2014/main" id="{F19EE4DC-E377-4619-A8A2-6BD06D243B07}"/>
                </a:ext>
              </a:extLst>
            </p:cNvPr>
            <p:cNvCxnSpPr>
              <a:cxnSpLocks/>
              <a:stCxn id="9" idx="2"/>
              <a:endCxn id="50" idx="0"/>
            </p:cNvCxnSpPr>
            <p:nvPr/>
          </p:nvCxnSpPr>
          <p:spPr>
            <a:xfrm rot="5400000">
              <a:off x="4762372" y="1499108"/>
              <a:ext cx="197807" cy="1770916"/>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3" name="Connecteur : en arc 52">
              <a:extLst>
                <a:ext uri="{FF2B5EF4-FFF2-40B4-BE49-F238E27FC236}">
                  <a16:creationId xmlns:a16="http://schemas.microsoft.com/office/drawing/2014/main" id="{392D3748-FC22-4694-BFA5-919C5078313F}"/>
                </a:ext>
              </a:extLst>
            </p:cNvPr>
            <p:cNvCxnSpPr>
              <a:cxnSpLocks/>
              <a:stCxn id="9" idx="2"/>
              <a:endCxn id="52" idx="0"/>
            </p:cNvCxnSpPr>
            <p:nvPr/>
          </p:nvCxnSpPr>
          <p:spPr>
            <a:xfrm rot="16200000" flipH="1">
              <a:off x="6426282" y="1606114"/>
              <a:ext cx="242316" cy="1601414"/>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a16="http://schemas.microsoft.com/office/drawing/2014/main" id="{08D99809-4D2D-485C-BEA4-7A76CD915762}"/>
                </a:ext>
              </a:extLst>
            </p:cNvPr>
            <p:cNvSpPr txBox="1"/>
            <p:nvPr/>
          </p:nvSpPr>
          <p:spPr>
            <a:xfrm>
              <a:off x="2258386" y="3037162"/>
              <a:ext cx="3160460" cy="430887"/>
            </a:xfrm>
            <a:prstGeom prst="rect">
              <a:avLst/>
            </a:prstGeom>
            <a:noFill/>
          </p:spPr>
          <p:txBody>
            <a:bodyPr wrap="square">
              <a:spAutoFit/>
            </a:bodyPr>
            <a:lstStyle/>
            <a:p>
              <a:pPr algn="ctr"/>
              <a:r>
                <a:rPr lang="fr-FR" sz="1100" i="1">
                  <a:solidFill>
                    <a:schemeClr val="tx2"/>
                  </a:solidFill>
                </a:rPr>
                <a:t>Selon vous, quel est l'impact de la crise de la covid 19 sur votre situation?</a:t>
              </a:r>
            </a:p>
          </p:txBody>
        </p:sp>
        <p:cxnSp>
          <p:nvCxnSpPr>
            <p:cNvPr id="56" name="Connecteur : en arc 55">
              <a:extLst>
                <a:ext uri="{FF2B5EF4-FFF2-40B4-BE49-F238E27FC236}">
                  <a16:creationId xmlns:a16="http://schemas.microsoft.com/office/drawing/2014/main" id="{7C82437D-8133-4781-9C6A-A098B9980A5C}"/>
                </a:ext>
              </a:extLst>
            </p:cNvPr>
            <p:cNvCxnSpPr>
              <a:cxnSpLocks/>
            </p:cNvCxnSpPr>
            <p:nvPr/>
          </p:nvCxnSpPr>
          <p:spPr>
            <a:xfrm rot="10800000" flipV="1">
              <a:off x="2499434" y="3447832"/>
              <a:ext cx="1339182" cy="714774"/>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57" name="Connecteur : en arc 56">
              <a:extLst>
                <a:ext uri="{FF2B5EF4-FFF2-40B4-BE49-F238E27FC236}">
                  <a16:creationId xmlns:a16="http://schemas.microsoft.com/office/drawing/2014/main" id="{D41486D4-A814-47A7-B401-49FBA29A8630}"/>
                </a:ext>
              </a:extLst>
            </p:cNvPr>
            <p:cNvCxnSpPr>
              <a:cxnSpLocks/>
              <a:stCxn id="55" idx="2"/>
            </p:cNvCxnSpPr>
            <p:nvPr/>
          </p:nvCxnSpPr>
          <p:spPr>
            <a:xfrm rot="16200000" flipH="1">
              <a:off x="4331054" y="2975611"/>
              <a:ext cx="540306" cy="1525182"/>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58" name="ZoneTexte 57">
              <a:extLst>
                <a:ext uri="{FF2B5EF4-FFF2-40B4-BE49-F238E27FC236}">
                  <a16:creationId xmlns:a16="http://schemas.microsoft.com/office/drawing/2014/main" id="{76E69EA7-F86E-40A5-8EEC-3CBBCAEF447C}"/>
                </a:ext>
              </a:extLst>
            </p:cNvPr>
            <p:cNvSpPr txBox="1"/>
            <p:nvPr/>
          </p:nvSpPr>
          <p:spPr>
            <a:xfrm>
              <a:off x="1391733" y="4154527"/>
              <a:ext cx="2199190" cy="1200329"/>
            </a:xfrm>
            <a:prstGeom prst="rect">
              <a:avLst/>
            </a:prstGeom>
            <a:noFill/>
          </p:spPr>
          <p:txBody>
            <a:bodyPr wrap="square">
              <a:spAutoFit/>
            </a:bodyPr>
            <a:lstStyle/>
            <a:p>
              <a:pPr algn="ctr"/>
              <a:r>
                <a:rPr lang="fr-FR" sz="1400" b="1">
                  <a:solidFill>
                    <a:schemeClr val="accent2"/>
                  </a:solidFill>
                </a:rPr>
                <a:t>8% de « nouveaux vulnérables » </a:t>
              </a:r>
            </a:p>
            <a:p>
              <a:pPr algn="ctr"/>
              <a:r>
                <a:rPr lang="fr-FR" sz="1050">
                  <a:solidFill>
                    <a:schemeClr val="tx2"/>
                  </a:solidFill>
                </a:rPr>
                <a:t>(personnes qui se sentent vulnérables et considèrent que la crise covid est beaucoup responsable de leur situation)</a:t>
              </a:r>
            </a:p>
          </p:txBody>
        </p:sp>
        <p:sp>
          <p:nvSpPr>
            <p:cNvPr id="59" name="ZoneTexte 58">
              <a:extLst>
                <a:ext uri="{FF2B5EF4-FFF2-40B4-BE49-F238E27FC236}">
                  <a16:creationId xmlns:a16="http://schemas.microsoft.com/office/drawing/2014/main" id="{0CD992D9-9DB2-439D-A239-E2EADDB1C668}"/>
                </a:ext>
              </a:extLst>
            </p:cNvPr>
            <p:cNvSpPr txBox="1"/>
            <p:nvPr/>
          </p:nvSpPr>
          <p:spPr>
            <a:xfrm>
              <a:off x="4461908" y="4074739"/>
              <a:ext cx="2199190" cy="1169551"/>
            </a:xfrm>
            <a:prstGeom prst="rect">
              <a:avLst/>
            </a:prstGeom>
            <a:noFill/>
          </p:spPr>
          <p:txBody>
            <a:bodyPr wrap="square">
              <a:spAutoFit/>
            </a:bodyPr>
            <a:lstStyle/>
            <a:p>
              <a:pPr algn="ctr"/>
              <a:r>
                <a:rPr lang="fr-FR" sz="1400" b="1">
                  <a:solidFill>
                    <a:schemeClr val="accent2"/>
                  </a:solidFill>
                </a:rPr>
                <a:t>23% « déjà » vulnérables » </a:t>
              </a:r>
            </a:p>
            <a:p>
              <a:pPr algn="ctr"/>
              <a:r>
                <a:rPr lang="fr-FR" sz="1050">
                  <a:solidFill>
                    <a:schemeClr val="tx2"/>
                  </a:solidFill>
                </a:rPr>
                <a:t>(personnes qui se sentent vulnérables mais n’imputent pas cette situation de fragilité à la crise )</a:t>
              </a:r>
            </a:p>
          </p:txBody>
        </p:sp>
      </p:grpSp>
    </p:spTree>
    <p:extLst>
      <p:ext uri="{BB962C8B-B14F-4D97-AF65-F5344CB8AC3E}">
        <p14:creationId xmlns:p14="http://schemas.microsoft.com/office/powerpoint/2010/main" val="1749091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326D3F-CB5D-4D6C-B7AE-6B8984C1C359}"/>
              </a:ext>
            </a:extLst>
          </p:cNvPr>
          <p:cNvSpPr>
            <a:spLocks noGrp="1"/>
          </p:cNvSpPr>
          <p:nvPr>
            <p:ph type="sldNum" sz="quarter" idx="12"/>
          </p:nvPr>
        </p:nvSpPr>
        <p:spPr/>
        <p:txBody>
          <a:bodyPr/>
          <a:lstStyle/>
          <a:p>
            <a:fld id="{1B657BA9-EC5E-40D7-BBDA-32C61981E3FD}" type="slidenum">
              <a:rPr lang="fr-FR" smtClean="0"/>
              <a:t>34</a:t>
            </a:fld>
            <a:endParaRPr lang="fr-FR"/>
          </a:p>
        </p:txBody>
      </p:sp>
      <p:sp>
        <p:nvSpPr>
          <p:cNvPr id="4" name="Text Placeholder 3">
            <a:extLst>
              <a:ext uri="{FF2B5EF4-FFF2-40B4-BE49-F238E27FC236}">
                <a16:creationId xmlns:a16="http://schemas.microsoft.com/office/drawing/2014/main" id="{EF8DC639-1736-4EB7-A9FF-74B4BC739F6B}"/>
              </a:ext>
            </a:extLst>
          </p:cNvPr>
          <p:cNvSpPr>
            <a:spLocks noGrp="1"/>
          </p:cNvSpPr>
          <p:nvPr>
            <p:ph type="body" sz="quarter" idx="13"/>
          </p:nvPr>
        </p:nvSpPr>
        <p:spPr>
          <a:xfrm>
            <a:off x="838200" y="2062976"/>
            <a:ext cx="9851166" cy="4070196"/>
          </a:xfrm>
        </p:spPr>
        <p:txBody>
          <a:bodyPr vert="horz" lIns="91440" tIns="45720" rIns="91440" bIns="45720" rtlCol="0" anchor="t">
            <a:normAutofit/>
          </a:bodyPr>
          <a:lstStyle/>
          <a:p>
            <a:r>
              <a:rPr lang="fr-FR" b="0" i="1">
                <a:solidFill>
                  <a:schemeClr val="bg2">
                    <a:lumMod val="50000"/>
                  </a:schemeClr>
                </a:solidFill>
                <a:cs typeface="Arial"/>
              </a:rPr>
              <a:t>NB : pour des raisons de concision dans le document nous appellerons ces trois publics avec des noms raccourcis : les "nouveaux vulnérables" les "déjà vulnérables" et les "non vulnérables"</a:t>
            </a:r>
          </a:p>
          <a:p>
            <a:endParaRPr lang="fr-FR" b="0" i="1">
              <a:solidFill>
                <a:schemeClr val="bg2">
                  <a:lumMod val="50000"/>
                </a:schemeClr>
              </a:solidFill>
              <a:cs typeface="Arial"/>
            </a:endParaRPr>
          </a:p>
          <a:p>
            <a:r>
              <a:rPr lang="fr-FR" b="0" i="1">
                <a:solidFill>
                  <a:schemeClr val="bg2">
                    <a:lumMod val="50000"/>
                  </a:schemeClr>
                </a:solidFill>
                <a:cs typeface="Arial"/>
              </a:rPr>
              <a:t>Ces appellations ne doivent pas faire oublier que la </a:t>
            </a:r>
            <a:r>
              <a:rPr lang="fr-FR" i="1">
                <a:solidFill>
                  <a:schemeClr val="bg2">
                    <a:lumMod val="50000"/>
                  </a:schemeClr>
                </a:solidFill>
                <a:cs typeface="Arial"/>
              </a:rPr>
              <a:t>vulnérabilité est un processus et non pas un état figé. </a:t>
            </a:r>
            <a:r>
              <a:rPr lang="fr-FR" b="0" i="1">
                <a:solidFill>
                  <a:schemeClr val="bg2">
                    <a:lumMod val="50000"/>
                  </a:schemeClr>
                </a:solidFill>
                <a:cs typeface="Arial"/>
              </a:rPr>
              <a:t>Une personne peut se sentir "non vulnérable" à un moment donné, et quelques mois plus tard avoir le sentiment inverse, suite à un évènement (perte d'emploi, de travail, maladie, divorce, personne proche à aider) et inversement, une personne qui se sent, dans l'enquête en situation de vulnérabilité, pourra sortir de ses difficultés.</a:t>
            </a:r>
          </a:p>
        </p:txBody>
      </p:sp>
    </p:spTree>
    <p:extLst>
      <p:ext uri="{BB962C8B-B14F-4D97-AF65-F5344CB8AC3E}">
        <p14:creationId xmlns:p14="http://schemas.microsoft.com/office/powerpoint/2010/main" val="1577865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76C9A46-E4C6-40D7-9A3F-C388AC6594AF}"/>
              </a:ext>
            </a:extLst>
          </p:cNvPr>
          <p:cNvSpPr>
            <a:spLocks noGrp="1"/>
          </p:cNvSpPr>
          <p:nvPr>
            <p:ph type="sldNum" sz="quarter" idx="12"/>
          </p:nvPr>
        </p:nvSpPr>
        <p:spPr>
          <a:xfrm>
            <a:off x="11149119" y="6210110"/>
            <a:ext cx="573660" cy="365125"/>
          </a:xfrm>
        </p:spPr>
        <p:txBody>
          <a:bodyPr/>
          <a:lstStyle/>
          <a:p>
            <a:fld id="{1B657BA9-EC5E-40D7-BBDA-32C61981E3FD}" type="slidenum">
              <a:rPr lang="fr-FR" smtClean="0"/>
              <a:t>35</a:t>
            </a:fld>
            <a:endParaRPr lang="fr-FR"/>
          </a:p>
        </p:txBody>
      </p:sp>
      <p:sp>
        <p:nvSpPr>
          <p:cNvPr id="8" name="Titre 5">
            <a:extLst>
              <a:ext uri="{FF2B5EF4-FFF2-40B4-BE49-F238E27FC236}">
                <a16:creationId xmlns:a16="http://schemas.microsoft.com/office/drawing/2014/main" id="{A0499A93-F034-448E-927C-6736B1FDEACD}"/>
              </a:ext>
            </a:extLst>
          </p:cNvPr>
          <p:cNvSpPr txBox="1">
            <a:spLocks/>
          </p:cNvSpPr>
          <p:nvPr/>
        </p:nvSpPr>
        <p:spPr>
          <a:xfrm>
            <a:off x="2196946" y="110102"/>
            <a:ext cx="10097438"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Au total, 8% des Français ont basculé dans la vulnérabilité à cause de la crise covid</a:t>
            </a:r>
          </a:p>
        </p:txBody>
      </p:sp>
      <p:sp>
        <p:nvSpPr>
          <p:cNvPr id="7" name="Rectangle 6">
            <a:extLst>
              <a:ext uri="{FF2B5EF4-FFF2-40B4-BE49-F238E27FC236}">
                <a16:creationId xmlns:a16="http://schemas.microsoft.com/office/drawing/2014/main" id="{2239A48C-D936-4D36-940E-0020AA3C45E1}"/>
              </a:ext>
            </a:extLst>
          </p:cNvPr>
          <p:cNvSpPr/>
          <p:nvPr/>
        </p:nvSpPr>
        <p:spPr>
          <a:xfrm>
            <a:off x="2838134" y="6100415"/>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9" name="ZoneTexte 8">
            <a:extLst>
              <a:ext uri="{FF2B5EF4-FFF2-40B4-BE49-F238E27FC236}">
                <a16:creationId xmlns:a16="http://schemas.microsoft.com/office/drawing/2014/main" id="{B645B8AB-2AE1-4F06-96EA-657294BA0CA5}"/>
              </a:ext>
            </a:extLst>
          </p:cNvPr>
          <p:cNvSpPr txBox="1"/>
          <p:nvPr/>
        </p:nvSpPr>
        <p:spPr>
          <a:xfrm>
            <a:off x="309661" y="2930120"/>
            <a:ext cx="2199190" cy="1169551"/>
          </a:xfrm>
          <a:prstGeom prst="rect">
            <a:avLst/>
          </a:prstGeom>
          <a:noFill/>
        </p:spPr>
        <p:txBody>
          <a:bodyPr wrap="square">
            <a:spAutoFit/>
          </a:bodyPr>
          <a:lstStyle/>
          <a:p>
            <a:pPr algn="ctr"/>
            <a:r>
              <a:rPr lang="fr-FR" sz="1400" b="1">
                <a:solidFill>
                  <a:srgbClr val="4BACC6"/>
                </a:solidFill>
              </a:rPr>
              <a:t>Vous sentez-vous aujourd'hui en situation de vulnérabilité ?</a:t>
            </a:r>
          </a:p>
          <a:p>
            <a:endParaRPr lang="fr-FR" sz="1400" b="1">
              <a:solidFill>
                <a:srgbClr val="4BACC6"/>
              </a:solidFill>
            </a:endParaRPr>
          </a:p>
          <a:p>
            <a:pPr algn="ctr"/>
            <a:r>
              <a:rPr lang="fr-FR" sz="1400" b="1">
                <a:solidFill>
                  <a:srgbClr val="4BACC6"/>
                </a:solidFill>
              </a:rPr>
              <a:t>Oui = 31%</a:t>
            </a:r>
          </a:p>
        </p:txBody>
      </p:sp>
      <p:grpSp>
        <p:nvGrpSpPr>
          <p:cNvPr id="17" name="Group 4">
            <a:extLst>
              <a:ext uri="{FF2B5EF4-FFF2-40B4-BE49-F238E27FC236}">
                <a16:creationId xmlns:a16="http://schemas.microsoft.com/office/drawing/2014/main" id="{7CC17811-9430-40E5-8372-648E48F0C8EF}"/>
              </a:ext>
            </a:extLst>
          </p:cNvPr>
          <p:cNvGrpSpPr>
            <a:grpSpLocks noChangeAspect="1"/>
          </p:cNvGrpSpPr>
          <p:nvPr/>
        </p:nvGrpSpPr>
        <p:grpSpPr bwMode="auto">
          <a:xfrm>
            <a:off x="2528888" y="3427415"/>
            <a:ext cx="3956050" cy="1062038"/>
            <a:chOff x="1593" y="2159"/>
            <a:chExt cx="2492" cy="669"/>
          </a:xfrm>
        </p:grpSpPr>
        <p:sp>
          <p:nvSpPr>
            <p:cNvPr id="21" name="AutoShape 3">
              <a:extLst>
                <a:ext uri="{FF2B5EF4-FFF2-40B4-BE49-F238E27FC236}">
                  <a16:creationId xmlns:a16="http://schemas.microsoft.com/office/drawing/2014/main" id="{F1FEB9BD-E91B-40C5-9E70-31B4B1ECF6AC}"/>
                </a:ext>
              </a:extLst>
            </p:cNvPr>
            <p:cNvSpPr>
              <a:spLocks noChangeAspect="1" noChangeArrowheads="1" noTextEdit="1"/>
            </p:cNvSpPr>
            <p:nvPr/>
          </p:nvSpPr>
          <p:spPr bwMode="auto">
            <a:xfrm>
              <a:off x="1593" y="2159"/>
              <a:ext cx="2492"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5">
              <a:extLst>
                <a:ext uri="{FF2B5EF4-FFF2-40B4-BE49-F238E27FC236}">
                  <a16:creationId xmlns:a16="http://schemas.microsoft.com/office/drawing/2014/main" id="{CE76EC61-8E55-4918-B343-57F83BF6D54F}"/>
                </a:ext>
              </a:extLst>
            </p:cNvPr>
            <p:cNvSpPr>
              <a:spLocks noChangeArrowheads="1"/>
            </p:cNvSpPr>
            <p:nvPr/>
          </p:nvSpPr>
          <p:spPr bwMode="auto">
            <a:xfrm>
              <a:off x="2730" y="2180"/>
              <a:ext cx="22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A9005C"/>
                  </a:solidFill>
                  <a:effectLst/>
                  <a:latin typeface="Calibri" panose="020F0502020204030204" pitchFamily="34" charset="0"/>
                </a:rPr>
                <a:t>Oui</a:t>
              </a:r>
              <a:endParaRPr kumimoji="0" lang="fr-FR" altLang="fr-FR" sz="1800" b="0" i="0" u="none" strike="noStrike" cap="none" normalizeH="0" baseline="0">
                <a:ln>
                  <a:noFill/>
                </a:ln>
                <a:solidFill>
                  <a:srgbClr val="A9005C"/>
                </a:solidFill>
                <a:effectLst/>
              </a:endParaRPr>
            </a:p>
          </p:txBody>
        </p:sp>
        <p:sp>
          <p:nvSpPr>
            <p:cNvPr id="23" name="Rectangle 6">
              <a:extLst>
                <a:ext uri="{FF2B5EF4-FFF2-40B4-BE49-F238E27FC236}">
                  <a16:creationId xmlns:a16="http://schemas.microsoft.com/office/drawing/2014/main" id="{A254CF0B-5861-4BA7-AD82-81843C1BC608}"/>
                </a:ext>
              </a:extLst>
            </p:cNvPr>
            <p:cNvSpPr>
              <a:spLocks noChangeArrowheads="1"/>
            </p:cNvSpPr>
            <p:nvPr/>
          </p:nvSpPr>
          <p:spPr bwMode="auto">
            <a:xfrm>
              <a:off x="3537" y="2180"/>
              <a:ext cx="34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000000"/>
                  </a:solidFill>
                  <a:effectLst/>
                  <a:latin typeface="Calibri" panose="020F0502020204030204" pitchFamily="34" charset="0"/>
                </a:rPr>
                <a:t>Non</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4" name="Rectangle 7">
              <a:extLst>
                <a:ext uri="{FF2B5EF4-FFF2-40B4-BE49-F238E27FC236}">
                  <a16:creationId xmlns:a16="http://schemas.microsoft.com/office/drawing/2014/main" id="{D659241E-A843-4164-BD8D-1C6673C77A1A}"/>
                </a:ext>
              </a:extLst>
            </p:cNvPr>
            <p:cNvSpPr>
              <a:spLocks noChangeArrowheads="1"/>
            </p:cNvSpPr>
            <p:nvPr/>
          </p:nvSpPr>
          <p:spPr bwMode="auto">
            <a:xfrm>
              <a:off x="1903" y="2389"/>
              <a:ext cx="22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4BACC6"/>
                  </a:solidFill>
                  <a:effectLst/>
                  <a:latin typeface="Calibri" panose="020F0502020204030204" pitchFamily="34" charset="0"/>
                </a:rPr>
                <a:t>Oui</a:t>
              </a:r>
              <a:endParaRPr kumimoji="0" lang="fr-FR" altLang="fr-FR" sz="1800" b="0" i="0" u="none" strike="noStrike" cap="none" normalizeH="0" baseline="0">
                <a:ln>
                  <a:noFill/>
                </a:ln>
                <a:solidFill>
                  <a:srgbClr val="4BACC6"/>
                </a:solidFill>
                <a:effectLst/>
                <a:latin typeface="Arial" panose="020B0604020202020204" pitchFamily="34" charset="0"/>
              </a:endParaRPr>
            </a:p>
          </p:txBody>
        </p:sp>
        <p:sp>
          <p:nvSpPr>
            <p:cNvPr id="25" name="Rectangle 8">
              <a:extLst>
                <a:ext uri="{FF2B5EF4-FFF2-40B4-BE49-F238E27FC236}">
                  <a16:creationId xmlns:a16="http://schemas.microsoft.com/office/drawing/2014/main" id="{611CD8E6-24DC-4601-AF77-3284DA8B7E39}"/>
                </a:ext>
              </a:extLst>
            </p:cNvPr>
            <p:cNvSpPr>
              <a:spLocks noChangeArrowheads="1"/>
            </p:cNvSpPr>
            <p:nvPr/>
          </p:nvSpPr>
          <p:spPr bwMode="auto">
            <a:xfrm>
              <a:off x="2761" y="2389"/>
              <a:ext cx="207" cy="19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chemeClr val="bg1"/>
                  </a:solidFill>
                  <a:effectLst/>
                  <a:latin typeface="Calibri" panose="020F0502020204030204" pitchFamily="34" charset="0"/>
                </a:rPr>
                <a:t>8</a:t>
              </a:r>
              <a:endParaRPr kumimoji="0" lang="fr-FR" altLang="fr-FR" sz="1800" b="0" i="0" u="none" strike="noStrike" cap="none" normalizeH="0" baseline="0">
                <a:ln>
                  <a:noFill/>
                </a:ln>
                <a:solidFill>
                  <a:schemeClr val="bg1"/>
                </a:solidFill>
                <a:effectLst/>
                <a:latin typeface="Arial" panose="020B0604020202020204" pitchFamily="34" charset="0"/>
              </a:endParaRPr>
            </a:p>
          </p:txBody>
        </p:sp>
        <p:sp>
          <p:nvSpPr>
            <p:cNvPr id="26" name="Rectangle 9">
              <a:extLst>
                <a:ext uri="{FF2B5EF4-FFF2-40B4-BE49-F238E27FC236}">
                  <a16:creationId xmlns:a16="http://schemas.microsoft.com/office/drawing/2014/main" id="{F7D8F14F-5073-47B8-ADB7-572B5B99B89C}"/>
                </a:ext>
              </a:extLst>
            </p:cNvPr>
            <p:cNvSpPr>
              <a:spLocks noChangeArrowheads="1"/>
            </p:cNvSpPr>
            <p:nvPr/>
          </p:nvSpPr>
          <p:spPr bwMode="auto">
            <a:xfrm>
              <a:off x="3599" y="2389"/>
              <a:ext cx="16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a:ln>
                    <a:noFill/>
                  </a:ln>
                  <a:solidFill>
                    <a:srgbClr val="A9005C"/>
                  </a:solidFill>
                  <a:effectLst/>
                  <a:latin typeface="Calibri" panose="020F0502020204030204" pitchFamily="34" charset="0"/>
                </a:rPr>
                <a:t>23</a:t>
              </a:r>
              <a:endParaRPr kumimoji="0" lang="fr-FR" altLang="fr-FR" sz="1800" b="1" i="0" u="none" strike="noStrike" cap="none" normalizeH="0" baseline="0">
                <a:ln>
                  <a:noFill/>
                </a:ln>
                <a:solidFill>
                  <a:srgbClr val="A9005C"/>
                </a:solidFill>
                <a:effectLst/>
              </a:endParaRPr>
            </a:p>
          </p:txBody>
        </p:sp>
        <p:sp>
          <p:nvSpPr>
            <p:cNvPr id="27" name="Rectangle 10">
              <a:extLst>
                <a:ext uri="{FF2B5EF4-FFF2-40B4-BE49-F238E27FC236}">
                  <a16:creationId xmlns:a16="http://schemas.microsoft.com/office/drawing/2014/main" id="{77245277-65D7-4100-8F43-83995DE53D43}"/>
                </a:ext>
              </a:extLst>
            </p:cNvPr>
            <p:cNvSpPr>
              <a:spLocks noChangeArrowheads="1"/>
            </p:cNvSpPr>
            <p:nvPr/>
          </p:nvSpPr>
          <p:spPr bwMode="auto">
            <a:xfrm>
              <a:off x="1883" y="2598"/>
              <a:ext cx="34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000000"/>
                  </a:solidFill>
                  <a:effectLst/>
                  <a:latin typeface="Calibri" panose="020F0502020204030204" pitchFamily="34" charset="0"/>
                </a:rPr>
                <a:t>Non</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8" name="Rectangle 11">
              <a:extLst>
                <a:ext uri="{FF2B5EF4-FFF2-40B4-BE49-F238E27FC236}">
                  <a16:creationId xmlns:a16="http://schemas.microsoft.com/office/drawing/2014/main" id="{CCA56CE4-815D-44FD-9917-D14F0F687474}"/>
                </a:ext>
              </a:extLst>
            </p:cNvPr>
            <p:cNvSpPr>
              <a:spLocks noChangeArrowheads="1"/>
            </p:cNvSpPr>
            <p:nvPr/>
          </p:nvSpPr>
          <p:spPr bwMode="auto">
            <a:xfrm>
              <a:off x="2803" y="2598"/>
              <a:ext cx="16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000000"/>
                  </a:solidFill>
                  <a:effectLst/>
                  <a:latin typeface="Calibri" panose="020F0502020204030204" pitchFamily="34" charset="0"/>
                </a:rPr>
                <a:t>4</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9" name="Rectangle 12">
              <a:extLst>
                <a:ext uri="{FF2B5EF4-FFF2-40B4-BE49-F238E27FC236}">
                  <a16:creationId xmlns:a16="http://schemas.microsoft.com/office/drawing/2014/main" id="{D5853DD7-E24E-4BBD-8C17-C7AE42246189}"/>
                </a:ext>
              </a:extLst>
            </p:cNvPr>
            <p:cNvSpPr>
              <a:spLocks noChangeArrowheads="1"/>
            </p:cNvSpPr>
            <p:nvPr/>
          </p:nvSpPr>
          <p:spPr bwMode="auto">
            <a:xfrm>
              <a:off x="3549" y="2597"/>
              <a:ext cx="279" cy="194"/>
            </a:xfrm>
            <a:prstGeom prst="rect">
              <a:avLst/>
            </a:prstGeom>
            <a:solidFill>
              <a:srgbClr val="4BAC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chemeClr val="bg1"/>
                  </a:solidFill>
                  <a:effectLst/>
                  <a:latin typeface="Calibri" panose="020F0502020204030204" pitchFamily="34" charset="0"/>
                </a:rPr>
                <a:t>65</a:t>
              </a:r>
              <a:endParaRPr kumimoji="0" lang="fr-FR" altLang="fr-FR" sz="1800" b="0" i="0" u="none" strike="noStrike" cap="none" normalizeH="0" baseline="0">
                <a:ln>
                  <a:noFill/>
                </a:ln>
                <a:solidFill>
                  <a:schemeClr val="bg1"/>
                </a:solidFill>
                <a:effectLst/>
                <a:latin typeface="Arial" panose="020B0604020202020204" pitchFamily="34" charset="0"/>
              </a:endParaRPr>
            </a:p>
          </p:txBody>
        </p:sp>
        <p:sp>
          <p:nvSpPr>
            <p:cNvPr id="30" name="Line 13">
              <a:extLst>
                <a:ext uri="{FF2B5EF4-FFF2-40B4-BE49-F238E27FC236}">
                  <a16:creationId xmlns:a16="http://schemas.microsoft.com/office/drawing/2014/main" id="{A19AA22E-E4F9-4101-99A2-D46F0D7A9BE6}"/>
                </a:ext>
              </a:extLst>
            </p:cNvPr>
            <p:cNvSpPr>
              <a:spLocks noChangeShapeType="1"/>
            </p:cNvSpPr>
            <p:nvPr/>
          </p:nvSpPr>
          <p:spPr bwMode="auto">
            <a:xfrm>
              <a:off x="1593" y="2159"/>
              <a:ext cx="2482" cy="0"/>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1" name="Rectangle 14">
              <a:extLst>
                <a:ext uri="{FF2B5EF4-FFF2-40B4-BE49-F238E27FC236}">
                  <a16:creationId xmlns:a16="http://schemas.microsoft.com/office/drawing/2014/main" id="{1C78895A-55DF-4413-8C29-243F055F51FC}"/>
                </a:ext>
              </a:extLst>
            </p:cNvPr>
            <p:cNvSpPr>
              <a:spLocks noChangeArrowheads="1"/>
            </p:cNvSpPr>
            <p:nvPr/>
          </p:nvSpPr>
          <p:spPr bwMode="auto">
            <a:xfrm>
              <a:off x="1593" y="2159"/>
              <a:ext cx="2482" cy="1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Line 15">
              <a:extLst>
                <a:ext uri="{FF2B5EF4-FFF2-40B4-BE49-F238E27FC236}">
                  <a16:creationId xmlns:a16="http://schemas.microsoft.com/office/drawing/2014/main" id="{D91515E8-429C-49B7-86CD-5B36DFDE10CA}"/>
                </a:ext>
              </a:extLst>
            </p:cNvPr>
            <p:cNvSpPr>
              <a:spLocks noChangeShapeType="1"/>
            </p:cNvSpPr>
            <p:nvPr/>
          </p:nvSpPr>
          <p:spPr bwMode="auto">
            <a:xfrm>
              <a:off x="1593" y="2368"/>
              <a:ext cx="2482" cy="0"/>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3" name="Rectangle 16">
              <a:extLst>
                <a:ext uri="{FF2B5EF4-FFF2-40B4-BE49-F238E27FC236}">
                  <a16:creationId xmlns:a16="http://schemas.microsoft.com/office/drawing/2014/main" id="{194F81A9-EF44-4622-820A-9835A49E8BB0}"/>
                </a:ext>
              </a:extLst>
            </p:cNvPr>
            <p:cNvSpPr>
              <a:spLocks noChangeArrowheads="1"/>
            </p:cNvSpPr>
            <p:nvPr/>
          </p:nvSpPr>
          <p:spPr bwMode="auto">
            <a:xfrm>
              <a:off x="1593" y="2368"/>
              <a:ext cx="2482" cy="1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Line 17">
              <a:extLst>
                <a:ext uri="{FF2B5EF4-FFF2-40B4-BE49-F238E27FC236}">
                  <a16:creationId xmlns:a16="http://schemas.microsoft.com/office/drawing/2014/main" id="{F3068C33-D82E-44C0-B8F4-14FB1B728C22}"/>
                </a:ext>
              </a:extLst>
            </p:cNvPr>
            <p:cNvSpPr>
              <a:spLocks noChangeShapeType="1"/>
            </p:cNvSpPr>
            <p:nvPr/>
          </p:nvSpPr>
          <p:spPr bwMode="auto">
            <a:xfrm>
              <a:off x="1593" y="2577"/>
              <a:ext cx="2482" cy="0"/>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5" name="Rectangle 18">
              <a:extLst>
                <a:ext uri="{FF2B5EF4-FFF2-40B4-BE49-F238E27FC236}">
                  <a16:creationId xmlns:a16="http://schemas.microsoft.com/office/drawing/2014/main" id="{6BA85FB8-F424-41BA-86B5-A6ECB861A53F}"/>
                </a:ext>
              </a:extLst>
            </p:cNvPr>
            <p:cNvSpPr>
              <a:spLocks noChangeArrowheads="1"/>
            </p:cNvSpPr>
            <p:nvPr/>
          </p:nvSpPr>
          <p:spPr bwMode="auto">
            <a:xfrm>
              <a:off x="1593" y="2577"/>
              <a:ext cx="2482" cy="1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Line 19">
              <a:extLst>
                <a:ext uri="{FF2B5EF4-FFF2-40B4-BE49-F238E27FC236}">
                  <a16:creationId xmlns:a16="http://schemas.microsoft.com/office/drawing/2014/main" id="{2D4EF272-C5B0-4FA4-AE30-DF043CCA4636}"/>
                </a:ext>
              </a:extLst>
            </p:cNvPr>
            <p:cNvSpPr>
              <a:spLocks noChangeShapeType="1"/>
            </p:cNvSpPr>
            <p:nvPr/>
          </p:nvSpPr>
          <p:spPr bwMode="auto">
            <a:xfrm>
              <a:off x="1593" y="2786"/>
              <a:ext cx="2482" cy="0"/>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7" name="Rectangle 20">
              <a:extLst>
                <a:ext uri="{FF2B5EF4-FFF2-40B4-BE49-F238E27FC236}">
                  <a16:creationId xmlns:a16="http://schemas.microsoft.com/office/drawing/2014/main" id="{7E43AD26-1F0B-4152-9682-9182F54E64BF}"/>
                </a:ext>
              </a:extLst>
            </p:cNvPr>
            <p:cNvSpPr>
              <a:spLocks noChangeArrowheads="1"/>
            </p:cNvSpPr>
            <p:nvPr/>
          </p:nvSpPr>
          <p:spPr bwMode="auto">
            <a:xfrm>
              <a:off x="1593" y="2786"/>
              <a:ext cx="2482" cy="1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Line 21">
              <a:extLst>
                <a:ext uri="{FF2B5EF4-FFF2-40B4-BE49-F238E27FC236}">
                  <a16:creationId xmlns:a16="http://schemas.microsoft.com/office/drawing/2014/main" id="{A9799788-7032-49E7-A232-E860B40386D2}"/>
                </a:ext>
              </a:extLst>
            </p:cNvPr>
            <p:cNvSpPr>
              <a:spLocks noChangeShapeType="1"/>
            </p:cNvSpPr>
            <p:nvPr/>
          </p:nvSpPr>
          <p:spPr bwMode="auto">
            <a:xfrm>
              <a:off x="1593" y="2159"/>
              <a:ext cx="0" cy="63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9" name="Rectangle 22">
              <a:extLst>
                <a:ext uri="{FF2B5EF4-FFF2-40B4-BE49-F238E27FC236}">
                  <a16:creationId xmlns:a16="http://schemas.microsoft.com/office/drawing/2014/main" id="{B7A939B8-7058-48C7-A5BE-9B60513A0DE7}"/>
                </a:ext>
              </a:extLst>
            </p:cNvPr>
            <p:cNvSpPr>
              <a:spLocks noChangeArrowheads="1"/>
            </p:cNvSpPr>
            <p:nvPr/>
          </p:nvSpPr>
          <p:spPr bwMode="auto">
            <a:xfrm>
              <a:off x="1593" y="2159"/>
              <a:ext cx="10" cy="63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Line 23">
              <a:extLst>
                <a:ext uri="{FF2B5EF4-FFF2-40B4-BE49-F238E27FC236}">
                  <a16:creationId xmlns:a16="http://schemas.microsoft.com/office/drawing/2014/main" id="{E6126F91-5D96-4F35-BD34-4C1F88112573}"/>
                </a:ext>
              </a:extLst>
            </p:cNvPr>
            <p:cNvSpPr>
              <a:spLocks noChangeShapeType="1"/>
            </p:cNvSpPr>
            <p:nvPr/>
          </p:nvSpPr>
          <p:spPr bwMode="auto">
            <a:xfrm>
              <a:off x="2420" y="2159"/>
              <a:ext cx="0" cy="63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1" name="Rectangle 24">
              <a:extLst>
                <a:ext uri="{FF2B5EF4-FFF2-40B4-BE49-F238E27FC236}">
                  <a16:creationId xmlns:a16="http://schemas.microsoft.com/office/drawing/2014/main" id="{DCFECDAA-A20D-4EC7-BF2A-BB520EC184DF}"/>
                </a:ext>
              </a:extLst>
            </p:cNvPr>
            <p:cNvSpPr>
              <a:spLocks noChangeArrowheads="1"/>
            </p:cNvSpPr>
            <p:nvPr/>
          </p:nvSpPr>
          <p:spPr bwMode="auto">
            <a:xfrm>
              <a:off x="2420" y="2159"/>
              <a:ext cx="11" cy="63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Line 25">
              <a:extLst>
                <a:ext uri="{FF2B5EF4-FFF2-40B4-BE49-F238E27FC236}">
                  <a16:creationId xmlns:a16="http://schemas.microsoft.com/office/drawing/2014/main" id="{0665E965-475E-41BE-A748-D16E399C8F32}"/>
                </a:ext>
              </a:extLst>
            </p:cNvPr>
            <p:cNvSpPr>
              <a:spLocks noChangeShapeType="1"/>
            </p:cNvSpPr>
            <p:nvPr/>
          </p:nvSpPr>
          <p:spPr bwMode="auto">
            <a:xfrm>
              <a:off x="3247" y="2159"/>
              <a:ext cx="0" cy="63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3" name="Rectangle 26">
              <a:extLst>
                <a:ext uri="{FF2B5EF4-FFF2-40B4-BE49-F238E27FC236}">
                  <a16:creationId xmlns:a16="http://schemas.microsoft.com/office/drawing/2014/main" id="{45D7DCCE-2176-42CF-B925-51F5D18C190A}"/>
                </a:ext>
              </a:extLst>
            </p:cNvPr>
            <p:cNvSpPr>
              <a:spLocks noChangeArrowheads="1"/>
            </p:cNvSpPr>
            <p:nvPr/>
          </p:nvSpPr>
          <p:spPr bwMode="auto">
            <a:xfrm>
              <a:off x="3247" y="2159"/>
              <a:ext cx="11" cy="63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Line 27">
              <a:extLst>
                <a:ext uri="{FF2B5EF4-FFF2-40B4-BE49-F238E27FC236}">
                  <a16:creationId xmlns:a16="http://schemas.microsoft.com/office/drawing/2014/main" id="{72FA16E9-0E1E-40BD-A74A-E5187F3B26B6}"/>
                </a:ext>
              </a:extLst>
            </p:cNvPr>
            <p:cNvSpPr>
              <a:spLocks noChangeShapeType="1"/>
            </p:cNvSpPr>
            <p:nvPr/>
          </p:nvSpPr>
          <p:spPr bwMode="auto">
            <a:xfrm>
              <a:off x="4075" y="2159"/>
              <a:ext cx="0" cy="63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5" name="Rectangle 28">
              <a:extLst>
                <a:ext uri="{FF2B5EF4-FFF2-40B4-BE49-F238E27FC236}">
                  <a16:creationId xmlns:a16="http://schemas.microsoft.com/office/drawing/2014/main" id="{E82DBBF1-DD70-43C7-8A67-C964613EAE70}"/>
                </a:ext>
              </a:extLst>
            </p:cNvPr>
            <p:cNvSpPr>
              <a:spLocks noChangeArrowheads="1"/>
            </p:cNvSpPr>
            <p:nvPr/>
          </p:nvSpPr>
          <p:spPr bwMode="auto">
            <a:xfrm>
              <a:off x="4075" y="2159"/>
              <a:ext cx="10" cy="63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6" name="ZoneTexte 45">
            <a:extLst>
              <a:ext uri="{FF2B5EF4-FFF2-40B4-BE49-F238E27FC236}">
                <a16:creationId xmlns:a16="http://schemas.microsoft.com/office/drawing/2014/main" id="{629E3DE8-766A-46C8-9EC2-9BAFEF4FD8AF}"/>
              </a:ext>
            </a:extLst>
          </p:cNvPr>
          <p:cNvSpPr txBox="1"/>
          <p:nvPr/>
        </p:nvSpPr>
        <p:spPr>
          <a:xfrm>
            <a:off x="3360784" y="1382572"/>
            <a:ext cx="2199190" cy="1169551"/>
          </a:xfrm>
          <a:prstGeom prst="rect">
            <a:avLst/>
          </a:prstGeom>
          <a:noFill/>
        </p:spPr>
        <p:txBody>
          <a:bodyPr wrap="square">
            <a:spAutoFit/>
          </a:bodyPr>
          <a:lstStyle/>
          <a:p>
            <a:pPr algn="ctr"/>
            <a:r>
              <a:rPr lang="fr-FR" sz="1400" b="1">
                <a:solidFill>
                  <a:srgbClr val="A9005C"/>
                </a:solidFill>
              </a:rPr>
              <a:t>L’impact de la crise vous a rendu beaucoup plus vulnérable ?</a:t>
            </a:r>
          </a:p>
          <a:p>
            <a:pPr algn="ctr"/>
            <a:br>
              <a:rPr lang="fr-FR" sz="1400" b="1">
                <a:solidFill>
                  <a:srgbClr val="A9005C"/>
                </a:solidFill>
              </a:rPr>
            </a:br>
            <a:r>
              <a:rPr lang="fr-FR" sz="1400" b="1">
                <a:solidFill>
                  <a:srgbClr val="A9005C"/>
                </a:solidFill>
              </a:rPr>
              <a:t>Oui = 12%</a:t>
            </a:r>
          </a:p>
        </p:txBody>
      </p:sp>
      <p:sp>
        <p:nvSpPr>
          <p:cNvPr id="47" name="Rectangle : coins arrondis 46">
            <a:extLst>
              <a:ext uri="{FF2B5EF4-FFF2-40B4-BE49-F238E27FC236}">
                <a16:creationId xmlns:a16="http://schemas.microsoft.com/office/drawing/2014/main" id="{228E09E1-D6FD-4154-8F77-C8CA0043DCD1}"/>
              </a:ext>
            </a:extLst>
          </p:cNvPr>
          <p:cNvSpPr/>
          <p:nvPr/>
        </p:nvSpPr>
        <p:spPr>
          <a:xfrm>
            <a:off x="2423409" y="3776666"/>
            <a:ext cx="4182882" cy="330197"/>
          </a:xfrm>
          <a:prstGeom prst="roundRect">
            <a:avLst/>
          </a:prstGeom>
          <a:noFill/>
          <a:ln w="28575">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E092181A-E839-4F0D-8C0C-5D6811928AB1}"/>
              </a:ext>
            </a:extLst>
          </p:cNvPr>
          <p:cNvSpPr/>
          <p:nvPr/>
        </p:nvSpPr>
        <p:spPr>
          <a:xfrm>
            <a:off x="3976325" y="3427415"/>
            <a:ext cx="1022003" cy="1028698"/>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51" name="ZoneTexte 50">
            <a:extLst>
              <a:ext uri="{FF2B5EF4-FFF2-40B4-BE49-F238E27FC236}">
                <a16:creationId xmlns:a16="http://schemas.microsoft.com/office/drawing/2014/main" id="{A193F8B4-BE71-49D8-97AD-F47B0ADF5197}"/>
              </a:ext>
            </a:extLst>
          </p:cNvPr>
          <p:cNvSpPr txBox="1"/>
          <p:nvPr/>
        </p:nvSpPr>
        <p:spPr>
          <a:xfrm>
            <a:off x="7193674" y="4159590"/>
            <a:ext cx="3077402" cy="738664"/>
          </a:xfrm>
          <a:custGeom>
            <a:avLst/>
            <a:gdLst>
              <a:gd name="connsiteX0" fmla="*/ 0 w 3077402"/>
              <a:gd name="connsiteY0" fmla="*/ 0 h 738664"/>
              <a:gd name="connsiteX1" fmla="*/ 482126 w 3077402"/>
              <a:gd name="connsiteY1" fmla="*/ 0 h 738664"/>
              <a:gd name="connsiteX2" fmla="*/ 902705 w 3077402"/>
              <a:gd name="connsiteY2" fmla="*/ 0 h 738664"/>
              <a:gd name="connsiteX3" fmla="*/ 1354057 w 3077402"/>
              <a:gd name="connsiteY3" fmla="*/ 0 h 738664"/>
              <a:gd name="connsiteX4" fmla="*/ 1897731 w 3077402"/>
              <a:gd name="connsiteY4" fmla="*/ 0 h 738664"/>
              <a:gd name="connsiteX5" fmla="*/ 2379858 w 3077402"/>
              <a:gd name="connsiteY5" fmla="*/ 0 h 738664"/>
              <a:gd name="connsiteX6" fmla="*/ 3077402 w 3077402"/>
              <a:gd name="connsiteY6" fmla="*/ 0 h 738664"/>
              <a:gd name="connsiteX7" fmla="*/ 3077402 w 3077402"/>
              <a:gd name="connsiteY7" fmla="*/ 376719 h 738664"/>
              <a:gd name="connsiteX8" fmla="*/ 3077402 w 3077402"/>
              <a:gd name="connsiteY8" fmla="*/ 738664 h 738664"/>
              <a:gd name="connsiteX9" fmla="*/ 2564502 w 3077402"/>
              <a:gd name="connsiteY9" fmla="*/ 738664 h 738664"/>
              <a:gd name="connsiteX10" fmla="*/ 2113149 w 3077402"/>
              <a:gd name="connsiteY10" fmla="*/ 738664 h 738664"/>
              <a:gd name="connsiteX11" fmla="*/ 1538701 w 3077402"/>
              <a:gd name="connsiteY11" fmla="*/ 738664 h 738664"/>
              <a:gd name="connsiteX12" fmla="*/ 1056575 w 3077402"/>
              <a:gd name="connsiteY12" fmla="*/ 738664 h 738664"/>
              <a:gd name="connsiteX13" fmla="*/ 635996 w 3077402"/>
              <a:gd name="connsiteY13" fmla="*/ 738664 h 738664"/>
              <a:gd name="connsiteX14" fmla="*/ 0 w 3077402"/>
              <a:gd name="connsiteY14" fmla="*/ 738664 h 738664"/>
              <a:gd name="connsiteX15" fmla="*/ 0 w 3077402"/>
              <a:gd name="connsiteY15" fmla="*/ 384105 h 738664"/>
              <a:gd name="connsiteX16" fmla="*/ 0 w 3077402"/>
              <a:gd name="connsiteY16"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7402" h="738664" fill="none" extrusionOk="0">
                <a:moveTo>
                  <a:pt x="0" y="0"/>
                </a:moveTo>
                <a:cubicBezTo>
                  <a:pt x="221295" y="-3293"/>
                  <a:pt x="367609" y="42994"/>
                  <a:pt x="482126" y="0"/>
                </a:cubicBezTo>
                <a:cubicBezTo>
                  <a:pt x="596643" y="-42994"/>
                  <a:pt x="787981" y="31741"/>
                  <a:pt x="902705" y="0"/>
                </a:cubicBezTo>
                <a:cubicBezTo>
                  <a:pt x="1017429" y="-31741"/>
                  <a:pt x="1216581" y="38342"/>
                  <a:pt x="1354057" y="0"/>
                </a:cubicBezTo>
                <a:cubicBezTo>
                  <a:pt x="1491533" y="-38342"/>
                  <a:pt x="1669204" y="43127"/>
                  <a:pt x="1897731" y="0"/>
                </a:cubicBezTo>
                <a:cubicBezTo>
                  <a:pt x="2126258" y="-43127"/>
                  <a:pt x="2181401" y="38364"/>
                  <a:pt x="2379858" y="0"/>
                </a:cubicBezTo>
                <a:cubicBezTo>
                  <a:pt x="2578315" y="-38364"/>
                  <a:pt x="2911219" y="36632"/>
                  <a:pt x="3077402" y="0"/>
                </a:cubicBezTo>
                <a:cubicBezTo>
                  <a:pt x="3092122" y="148327"/>
                  <a:pt x="3036820" y="222382"/>
                  <a:pt x="3077402" y="376719"/>
                </a:cubicBezTo>
                <a:cubicBezTo>
                  <a:pt x="3117984" y="531056"/>
                  <a:pt x="3072525" y="601694"/>
                  <a:pt x="3077402" y="738664"/>
                </a:cubicBezTo>
                <a:cubicBezTo>
                  <a:pt x="2841187" y="790020"/>
                  <a:pt x="2767373" y="696900"/>
                  <a:pt x="2564502" y="738664"/>
                </a:cubicBezTo>
                <a:cubicBezTo>
                  <a:pt x="2361631" y="780428"/>
                  <a:pt x="2222272" y="691195"/>
                  <a:pt x="2113149" y="738664"/>
                </a:cubicBezTo>
                <a:cubicBezTo>
                  <a:pt x="2004026" y="786133"/>
                  <a:pt x="1792128" y="691906"/>
                  <a:pt x="1538701" y="738664"/>
                </a:cubicBezTo>
                <a:cubicBezTo>
                  <a:pt x="1285274" y="785422"/>
                  <a:pt x="1293034" y="691723"/>
                  <a:pt x="1056575" y="738664"/>
                </a:cubicBezTo>
                <a:cubicBezTo>
                  <a:pt x="820116" y="785605"/>
                  <a:pt x="807110" y="727051"/>
                  <a:pt x="635996" y="738664"/>
                </a:cubicBezTo>
                <a:cubicBezTo>
                  <a:pt x="464882" y="750277"/>
                  <a:pt x="231483" y="684258"/>
                  <a:pt x="0" y="738664"/>
                </a:cubicBezTo>
                <a:cubicBezTo>
                  <a:pt x="-20059" y="573703"/>
                  <a:pt x="4387" y="549544"/>
                  <a:pt x="0" y="384105"/>
                </a:cubicBezTo>
                <a:cubicBezTo>
                  <a:pt x="-4387" y="218666"/>
                  <a:pt x="3927" y="112008"/>
                  <a:pt x="0" y="0"/>
                </a:cubicBezTo>
                <a:close/>
              </a:path>
              <a:path w="3077402" h="738664" stroke="0" extrusionOk="0">
                <a:moveTo>
                  <a:pt x="0" y="0"/>
                </a:moveTo>
                <a:cubicBezTo>
                  <a:pt x="190781" y="-23390"/>
                  <a:pt x="368181" y="41751"/>
                  <a:pt x="482126" y="0"/>
                </a:cubicBezTo>
                <a:cubicBezTo>
                  <a:pt x="596071" y="-41751"/>
                  <a:pt x="756169" y="32391"/>
                  <a:pt x="902705" y="0"/>
                </a:cubicBezTo>
                <a:cubicBezTo>
                  <a:pt x="1049241" y="-32391"/>
                  <a:pt x="1222306" y="41675"/>
                  <a:pt x="1477153" y="0"/>
                </a:cubicBezTo>
                <a:cubicBezTo>
                  <a:pt x="1732000" y="-41675"/>
                  <a:pt x="1861127" y="44471"/>
                  <a:pt x="1959279" y="0"/>
                </a:cubicBezTo>
                <a:cubicBezTo>
                  <a:pt x="2057431" y="-44471"/>
                  <a:pt x="2281177" y="42014"/>
                  <a:pt x="2441406" y="0"/>
                </a:cubicBezTo>
                <a:cubicBezTo>
                  <a:pt x="2601635" y="-42014"/>
                  <a:pt x="2841362" y="14723"/>
                  <a:pt x="3077402" y="0"/>
                </a:cubicBezTo>
                <a:cubicBezTo>
                  <a:pt x="3085838" y="164895"/>
                  <a:pt x="3060661" y="247528"/>
                  <a:pt x="3077402" y="354559"/>
                </a:cubicBezTo>
                <a:cubicBezTo>
                  <a:pt x="3094143" y="461590"/>
                  <a:pt x="3060754" y="582454"/>
                  <a:pt x="3077402" y="738664"/>
                </a:cubicBezTo>
                <a:cubicBezTo>
                  <a:pt x="2904933" y="752993"/>
                  <a:pt x="2765100" y="717719"/>
                  <a:pt x="2626050" y="738664"/>
                </a:cubicBezTo>
                <a:cubicBezTo>
                  <a:pt x="2487000" y="759609"/>
                  <a:pt x="2341989" y="731339"/>
                  <a:pt x="2113149" y="738664"/>
                </a:cubicBezTo>
                <a:cubicBezTo>
                  <a:pt x="1884309" y="745989"/>
                  <a:pt x="1805218" y="720470"/>
                  <a:pt x="1600249" y="738664"/>
                </a:cubicBezTo>
                <a:cubicBezTo>
                  <a:pt x="1395280" y="756858"/>
                  <a:pt x="1245510" y="684293"/>
                  <a:pt x="1118123" y="738664"/>
                </a:cubicBezTo>
                <a:cubicBezTo>
                  <a:pt x="990736" y="793035"/>
                  <a:pt x="689480" y="697229"/>
                  <a:pt x="543674" y="738664"/>
                </a:cubicBezTo>
                <a:cubicBezTo>
                  <a:pt x="397868" y="780099"/>
                  <a:pt x="248990" y="685003"/>
                  <a:pt x="0" y="738664"/>
                </a:cubicBezTo>
                <a:cubicBezTo>
                  <a:pt x="-33887" y="568611"/>
                  <a:pt x="434" y="522031"/>
                  <a:pt x="0" y="384105"/>
                </a:cubicBezTo>
                <a:cubicBezTo>
                  <a:pt x="-434" y="246179"/>
                  <a:pt x="8865" y="133836"/>
                  <a:pt x="0" y="0"/>
                </a:cubicBezTo>
                <a:close/>
              </a:path>
            </a:pathLst>
          </a:custGeom>
          <a:solidFill>
            <a:srgbClr val="4BACC6"/>
          </a:solidFill>
          <a:ln w="22225">
            <a:solidFill>
              <a:srgbClr val="4BACC6"/>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a:solidFill>
                  <a:schemeClr val="bg1"/>
                </a:solidFill>
                <a:latin typeface="Calibri" panose="020F0502020204030204" pitchFamily="34" charset="0"/>
                <a:cs typeface="Calibri" panose="020F0502020204030204" pitchFamily="34" charset="0"/>
              </a:rPr>
              <a:t>65% de personnes qui ne se sentent pas vulnérables et pour qui la crise n’a pas eu d’impact négatif</a:t>
            </a:r>
          </a:p>
        </p:txBody>
      </p:sp>
      <p:sp>
        <p:nvSpPr>
          <p:cNvPr id="2" name="Rectangle : coins arrondis 1">
            <a:extLst>
              <a:ext uri="{FF2B5EF4-FFF2-40B4-BE49-F238E27FC236}">
                <a16:creationId xmlns:a16="http://schemas.microsoft.com/office/drawing/2014/main" id="{11435090-C9AC-4719-B987-E615D96E2308}"/>
              </a:ext>
            </a:extLst>
          </p:cNvPr>
          <p:cNvSpPr/>
          <p:nvPr/>
        </p:nvSpPr>
        <p:spPr>
          <a:xfrm>
            <a:off x="866259" y="3786835"/>
            <a:ext cx="1111425" cy="345599"/>
          </a:xfrm>
          <a:prstGeom prst="roundRect">
            <a:avLst/>
          </a:prstGeom>
          <a:noFill/>
          <a:ln w="28575">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 coins arrondis 48">
            <a:extLst>
              <a:ext uri="{FF2B5EF4-FFF2-40B4-BE49-F238E27FC236}">
                <a16:creationId xmlns:a16="http://schemas.microsoft.com/office/drawing/2014/main" id="{9915697F-C3C3-40C1-BB37-9AAB4EC26A61}"/>
              </a:ext>
            </a:extLst>
          </p:cNvPr>
          <p:cNvSpPr/>
          <p:nvPr/>
        </p:nvSpPr>
        <p:spPr>
          <a:xfrm>
            <a:off x="3985388" y="2250724"/>
            <a:ext cx="1023556" cy="254441"/>
          </a:xfrm>
          <a:prstGeom prst="roundRect">
            <a:avLst/>
          </a:prstGeom>
          <a:noFill/>
          <a:ln w="28575">
            <a:solidFill>
              <a:srgbClr val="9A19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61DDC561-B1C0-411B-A7E1-7BB76276B5D6}"/>
              </a:ext>
            </a:extLst>
          </p:cNvPr>
          <p:cNvSpPr txBox="1"/>
          <p:nvPr/>
        </p:nvSpPr>
        <p:spPr>
          <a:xfrm>
            <a:off x="507297" y="1422941"/>
            <a:ext cx="1916112" cy="461665"/>
          </a:xfrm>
          <a:prstGeom prst="rect">
            <a:avLst/>
          </a:prstGeom>
          <a:solidFill>
            <a:schemeClr val="bg1">
              <a:lumMod val="75000"/>
            </a:schemeClr>
          </a:solidFill>
        </p:spPr>
        <p:txBody>
          <a:bodyPr wrap="square" rtlCol="0">
            <a:spAutoFit/>
          </a:bodyPr>
          <a:lstStyle/>
          <a:p>
            <a:pPr algn="ctr"/>
            <a:r>
              <a:rPr lang="fr-FR" sz="1200" b="1" cap="small">
                <a:latin typeface="Verdana" panose="020B0604030504040204" pitchFamily="34" charset="0"/>
                <a:ea typeface="Verdana" panose="020B0604030504040204" pitchFamily="34" charset="0"/>
              </a:rPr>
              <a:t>sur 100 personnes de 15 ans et plus</a:t>
            </a:r>
          </a:p>
        </p:txBody>
      </p:sp>
      <p:sp>
        <p:nvSpPr>
          <p:cNvPr id="6" name="Flèche : haut 5">
            <a:extLst>
              <a:ext uri="{FF2B5EF4-FFF2-40B4-BE49-F238E27FC236}">
                <a16:creationId xmlns:a16="http://schemas.microsoft.com/office/drawing/2014/main" id="{8E9138EF-2B24-4F9E-A2D9-84D296C221A5}"/>
              </a:ext>
            </a:extLst>
          </p:cNvPr>
          <p:cNvSpPr/>
          <p:nvPr/>
        </p:nvSpPr>
        <p:spPr>
          <a:xfrm rot="5400000">
            <a:off x="6641223" y="4090990"/>
            <a:ext cx="324202" cy="474735"/>
          </a:xfrm>
          <a:prstGeom prst="upArrow">
            <a:avLst/>
          </a:prstGeom>
          <a:solidFill>
            <a:srgbClr val="4BACC6"/>
          </a:solid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Flèche : haut 77">
            <a:extLst>
              <a:ext uri="{FF2B5EF4-FFF2-40B4-BE49-F238E27FC236}">
                <a16:creationId xmlns:a16="http://schemas.microsoft.com/office/drawing/2014/main" id="{6FBF97BB-E46F-4DF7-A6B0-49F0DF98B7FF}"/>
              </a:ext>
            </a:extLst>
          </p:cNvPr>
          <p:cNvSpPr/>
          <p:nvPr/>
        </p:nvSpPr>
        <p:spPr>
          <a:xfrm>
            <a:off x="4387499" y="4476805"/>
            <a:ext cx="324202" cy="474735"/>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ZoneTexte 78">
            <a:extLst>
              <a:ext uri="{FF2B5EF4-FFF2-40B4-BE49-F238E27FC236}">
                <a16:creationId xmlns:a16="http://schemas.microsoft.com/office/drawing/2014/main" id="{84274196-65B6-4FE3-9939-826E3AB7C29D}"/>
              </a:ext>
            </a:extLst>
          </p:cNvPr>
          <p:cNvSpPr txBox="1"/>
          <p:nvPr/>
        </p:nvSpPr>
        <p:spPr>
          <a:xfrm>
            <a:off x="3049417" y="4925602"/>
            <a:ext cx="3077402" cy="738664"/>
          </a:xfrm>
          <a:custGeom>
            <a:avLst/>
            <a:gdLst>
              <a:gd name="connsiteX0" fmla="*/ 0 w 3077402"/>
              <a:gd name="connsiteY0" fmla="*/ 0 h 738664"/>
              <a:gd name="connsiteX1" fmla="*/ 482126 w 3077402"/>
              <a:gd name="connsiteY1" fmla="*/ 0 h 738664"/>
              <a:gd name="connsiteX2" fmla="*/ 902705 w 3077402"/>
              <a:gd name="connsiteY2" fmla="*/ 0 h 738664"/>
              <a:gd name="connsiteX3" fmla="*/ 1354057 w 3077402"/>
              <a:gd name="connsiteY3" fmla="*/ 0 h 738664"/>
              <a:gd name="connsiteX4" fmla="*/ 1897731 w 3077402"/>
              <a:gd name="connsiteY4" fmla="*/ 0 h 738664"/>
              <a:gd name="connsiteX5" fmla="*/ 2379858 w 3077402"/>
              <a:gd name="connsiteY5" fmla="*/ 0 h 738664"/>
              <a:gd name="connsiteX6" fmla="*/ 3077402 w 3077402"/>
              <a:gd name="connsiteY6" fmla="*/ 0 h 738664"/>
              <a:gd name="connsiteX7" fmla="*/ 3077402 w 3077402"/>
              <a:gd name="connsiteY7" fmla="*/ 376719 h 738664"/>
              <a:gd name="connsiteX8" fmla="*/ 3077402 w 3077402"/>
              <a:gd name="connsiteY8" fmla="*/ 738664 h 738664"/>
              <a:gd name="connsiteX9" fmla="*/ 2564502 w 3077402"/>
              <a:gd name="connsiteY9" fmla="*/ 738664 h 738664"/>
              <a:gd name="connsiteX10" fmla="*/ 2113149 w 3077402"/>
              <a:gd name="connsiteY10" fmla="*/ 738664 h 738664"/>
              <a:gd name="connsiteX11" fmla="*/ 1538701 w 3077402"/>
              <a:gd name="connsiteY11" fmla="*/ 738664 h 738664"/>
              <a:gd name="connsiteX12" fmla="*/ 1056575 w 3077402"/>
              <a:gd name="connsiteY12" fmla="*/ 738664 h 738664"/>
              <a:gd name="connsiteX13" fmla="*/ 635996 w 3077402"/>
              <a:gd name="connsiteY13" fmla="*/ 738664 h 738664"/>
              <a:gd name="connsiteX14" fmla="*/ 0 w 3077402"/>
              <a:gd name="connsiteY14" fmla="*/ 738664 h 738664"/>
              <a:gd name="connsiteX15" fmla="*/ 0 w 3077402"/>
              <a:gd name="connsiteY15" fmla="*/ 384105 h 738664"/>
              <a:gd name="connsiteX16" fmla="*/ 0 w 3077402"/>
              <a:gd name="connsiteY16"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7402" h="738664" fill="none" extrusionOk="0">
                <a:moveTo>
                  <a:pt x="0" y="0"/>
                </a:moveTo>
                <a:cubicBezTo>
                  <a:pt x="221295" y="-3293"/>
                  <a:pt x="367609" y="42994"/>
                  <a:pt x="482126" y="0"/>
                </a:cubicBezTo>
                <a:cubicBezTo>
                  <a:pt x="596643" y="-42994"/>
                  <a:pt x="787981" y="31741"/>
                  <a:pt x="902705" y="0"/>
                </a:cubicBezTo>
                <a:cubicBezTo>
                  <a:pt x="1017429" y="-31741"/>
                  <a:pt x="1216581" y="38342"/>
                  <a:pt x="1354057" y="0"/>
                </a:cubicBezTo>
                <a:cubicBezTo>
                  <a:pt x="1491533" y="-38342"/>
                  <a:pt x="1669204" y="43127"/>
                  <a:pt x="1897731" y="0"/>
                </a:cubicBezTo>
                <a:cubicBezTo>
                  <a:pt x="2126258" y="-43127"/>
                  <a:pt x="2181401" y="38364"/>
                  <a:pt x="2379858" y="0"/>
                </a:cubicBezTo>
                <a:cubicBezTo>
                  <a:pt x="2578315" y="-38364"/>
                  <a:pt x="2911219" y="36632"/>
                  <a:pt x="3077402" y="0"/>
                </a:cubicBezTo>
                <a:cubicBezTo>
                  <a:pt x="3092122" y="148327"/>
                  <a:pt x="3036820" y="222382"/>
                  <a:pt x="3077402" y="376719"/>
                </a:cubicBezTo>
                <a:cubicBezTo>
                  <a:pt x="3117984" y="531056"/>
                  <a:pt x="3072525" y="601694"/>
                  <a:pt x="3077402" y="738664"/>
                </a:cubicBezTo>
                <a:cubicBezTo>
                  <a:pt x="2841187" y="790020"/>
                  <a:pt x="2767373" y="696900"/>
                  <a:pt x="2564502" y="738664"/>
                </a:cubicBezTo>
                <a:cubicBezTo>
                  <a:pt x="2361631" y="780428"/>
                  <a:pt x="2222272" y="691195"/>
                  <a:pt x="2113149" y="738664"/>
                </a:cubicBezTo>
                <a:cubicBezTo>
                  <a:pt x="2004026" y="786133"/>
                  <a:pt x="1792128" y="691906"/>
                  <a:pt x="1538701" y="738664"/>
                </a:cubicBezTo>
                <a:cubicBezTo>
                  <a:pt x="1285274" y="785422"/>
                  <a:pt x="1293034" y="691723"/>
                  <a:pt x="1056575" y="738664"/>
                </a:cubicBezTo>
                <a:cubicBezTo>
                  <a:pt x="820116" y="785605"/>
                  <a:pt x="807110" y="727051"/>
                  <a:pt x="635996" y="738664"/>
                </a:cubicBezTo>
                <a:cubicBezTo>
                  <a:pt x="464882" y="750277"/>
                  <a:pt x="231483" y="684258"/>
                  <a:pt x="0" y="738664"/>
                </a:cubicBezTo>
                <a:cubicBezTo>
                  <a:pt x="-20059" y="573703"/>
                  <a:pt x="4387" y="549544"/>
                  <a:pt x="0" y="384105"/>
                </a:cubicBezTo>
                <a:cubicBezTo>
                  <a:pt x="-4387" y="218666"/>
                  <a:pt x="3927" y="112008"/>
                  <a:pt x="0" y="0"/>
                </a:cubicBezTo>
                <a:close/>
              </a:path>
              <a:path w="3077402" h="738664" stroke="0" extrusionOk="0">
                <a:moveTo>
                  <a:pt x="0" y="0"/>
                </a:moveTo>
                <a:cubicBezTo>
                  <a:pt x="190781" y="-23390"/>
                  <a:pt x="368181" y="41751"/>
                  <a:pt x="482126" y="0"/>
                </a:cubicBezTo>
                <a:cubicBezTo>
                  <a:pt x="596071" y="-41751"/>
                  <a:pt x="756169" y="32391"/>
                  <a:pt x="902705" y="0"/>
                </a:cubicBezTo>
                <a:cubicBezTo>
                  <a:pt x="1049241" y="-32391"/>
                  <a:pt x="1222306" y="41675"/>
                  <a:pt x="1477153" y="0"/>
                </a:cubicBezTo>
                <a:cubicBezTo>
                  <a:pt x="1732000" y="-41675"/>
                  <a:pt x="1861127" y="44471"/>
                  <a:pt x="1959279" y="0"/>
                </a:cubicBezTo>
                <a:cubicBezTo>
                  <a:pt x="2057431" y="-44471"/>
                  <a:pt x="2281177" y="42014"/>
                  <a:pt x="2441406" y="0"/>
                </a:cubicBezTo>
                <a:cubicBezTo>
                  <a:pt x="2601635" y="-42014"/>
                  <a:pt x="2841362" y="14723"/>
                  <a:pt x="3077402" y="0"/>
                </a:cubicBezTo>
                <a:cubicBezTo>
                  <a:pt x="3085838" y="164895"/>
                  <a:pt x="3060661" y="247528"/>
                  <a:pt x="3077402" y="354559"/>
                </a:cubicBezTo>
                <a:cubicBezTo>
                  <a:pt x="3094143" y="461590"/>
                  <a:pt x="3060754" y="582454"/>
                  <a:pt x="3077402" y="738664"/>
                </a:cubicBezTo>
                <a:cubicBezTo>
                  <a:pt x="2904933" y="752993"/>
                  <a:pt x="2765100" y="717719"/>
                  <a:pt x="2626050" y="738664"/>
                </a:cubicBezTo>
                <a:cubicBezTo>
                  <a:pt x="2487000" y="759609"/>
                  <a:pt x="2341989" y="731339"/>
                  <a:pt x="2113149" y="738664"/>
                </a:cubicBezTo>
                <a:cubicBezTo>
                  <a:pt x="1884309" y="745989"/>
                  <a:pt x="1805218" y="720470"/>
                  <a:pt x="1600249" y="738664"/>
                </a:cubicBezTo>
                <a:cubicBezTo>
                  <a:pt x="1395280" y="756858"/>
                  <a:pt x="1245510" y="684293"/>
                  <a:pt x="1118123" y="738664"/>
                </a:cubicBezTo>
                <a:cubicBezTo>
                  <a:pt x="990736" y="793035"/>
                  <a:pt x="689480" y="697229"/>
                  <a:pt x="543674" y="738664"/>
                </a:cubicBezTo>
                <a:cubicBezTo>
                  <a:pt x="397868" y="780099"/>
                  <a:pt x="248990" y="685003"/>
                  <a:pt x="0" y="738664"/>
                </a:cubicBezTo>
                <a:cubicBezTo>
                  <a:pt x="-33887" y="568611"/>
                  <a:pt x="434" y="522031"/>
                  <a:pt x="0" y="384105"/>
                </a:cubicBezTo>
                <a:cubicBezTo>
                  <a:pt x="-434" y="246179"/>
                  <a:pt x="8865" y="133836"/>
                  <a:pt x="0" y="0"/>
                </a:cubicBezTo>
                <a:close/>
              </a:path>
            </a:pathLst>
          </a:custGeom>
          <a:solidFill>
            <a:schemeClr val="bg1"/>
          </a:solidFill>
          <a:ln w="2222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a:latin typeface="Calibri" panose="020F0502020204030204" pitchFamily="34" charset="0"/>
                <a:cs typeface="Calibri" panose="020F0502020204030204" pitchFamily="34" charset="0"/>
              </a:rPr>
              <a:t>4% des Français se sentent fragilisés par la crise sans pour autant déclarer être en situation de vulnérabilité </a:t>
            </a:r>
          </a:p>
        </p:txBody>
      </p:sp>
      <p:sp>
        <p:nvSpPr>
          <p:cNvPr id="80" name="Flèche : haut 79">
            <a:extLst>
              <a:ext uri="{FF2B5EF4-FFF2-40B4-BE49-F238E27FC236}">
                <a16:creationId xmlns:a16="http://schemas.microsoft.com/office/drawing/2014/main" id="{72BA3BD9-33B6-41BA-8A3D-15CF97A63E1E}"/>
              </a:ext>
            </a:extLst>
          </p:cNvPr>
          <p:cNvSpPr/>
          <p:nvPr/>
        </p:nvSpPr>
        <p:spPr>
          <a:xfrm rot="10920000">
            <a:off x="4333876" y="2685421"/>
            <a:ext cx="324202" cy="474735"/>
          </a:xfrm>
          <a:prstGeom prst="upArrow">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ZoneTexte 80">
            <a:extLst>
              <a:ext uri="{FF2B5EF4-FFF2-40B4-BE49-F238E27FC236}">
                <a16:creationId xmlns:a16="http://schemas.microsoft.com/office/drawing/2014/main" id="{03CB632E-54A0-4DC0-971F-0B903619CA4F}"/>
              </a:ext>
            </a:extLst>
          </p:cNvPr>
          <p:cNvSpPr txBox="1"/>
          <p:nvPr/>
        </p:nvSpPr>
        <p:spPr>
          <a:xfrm>
            <a:off x="6836983" y="2675437"/>
            <a:ext cx="3077402" cy="738664"/>
          </a:xfrm>
          <a:custGeom>
            <a:avLst/>
            <a:gdLst>
              <a:gd name="connsiteX0" fmla="*/ 0 w 3077402"/>
              <a:gd name="connsiteY0" fmla="*/ 0 h 738664"/>
              <a:gd name="connsiteX1" fmla="*/ 482126 w 3077402"/>
              <a:gd name="connsiteY1" fmla="*/ 0 h 738664"/>
              <a:gd name="connsiteX2" fmla="*/ 902705 w 3077402"/>
              <a:gd name="connsiteY2" fmla="*/ 0 h 738664"/>
              <a:gd name="connsiteX3" fmla="*/ 1354057 w 3077402"/>
              <a:gd name="connsiteY3" fmla="*/ 0 h 738664"/>
              <a:gd name="connsiteX4" fmla="*/ 1897731 w 3077402"/>
              <a:gd name="connsiteY4" fmla="*/ 0 h 738664"/>
              <a:gd name="connsiteX5" fmla="*/ 2379858 w 3077402"/>
              <a:gd name="connsiteY5" fmla="*/ 0 h 738664"/>
              <a:gd name="connsiteX6" fmla="*/ 3077402 w 3077402"/>
              <a:gd name="connsiteY6" fmla="*/ 0 h 738664"/>
              <a:gd name="connsiteX7" fmla="*/ 3077402 w 3077402"/>
              <a:gd name="connsiteY7" fmla="*/ 376719 h 738664"/>
              <a:gd name="connsiteX8" fmla="*/ 3077402 w 3077402"/>
              <a:gd name="connsiteY8" fmla="*/ 738664 h 738664"/>
              <a:gd name="connsiteX9" fmla="*/ 2564502 w 3077402"/>
              <a:gd name="connsiteY9" fmla="*/ 738664 h 738664"/>
              <a:gd name="connsiteX10" fmla="*/ 2113149 w 3077402"/>
              <a:gd name="connsiteY10" fmla="*/ 738664 h 738664"/>
              <a:gd name="connsiteX11" fmla="*/ 1538701 w 3077402"/>
              <a:gd name="connsiteY11" fmla="*/ 738664 h 738664"/>
              <a:gd name="connsiteX12" fmla="*/ 1056575 w 3077402"/>
              <a:gd name="connsiteY12" fmla="*/ 738664 h 738664"/>
              <a:gd name="connsiteX13" fmla="*/ 635996 w 3077402"/>
              <a:gd name="connsiteY13" fmla="*/ 738664 h 738664"/>
              <a:gd name="connsiteX14" fmla="*/ 0 w 3077402"/>
              <a:gd name="connsiteY14" fmla="*/ 738664 h 738664"/>
              <a:gd name="connsiteX15" fmla="*/ 0 w 3077402"/>
              <a:gd name="connsiteY15" fmla="*/ 384105 h 738664"/>
              <a:gd name="connsiteX16" fmla="*/ 0 w 3077402"/>
              <a:gd name="connsiteY16"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7402" h="738664" fill="none" extrusionOk="0">
                <a:moveTo>
                  <a:pt x="0" y="0"/>
                </a:moveTo>
                <a:cubicBezTo>
                  <a:pt x="221295" y="-3293"/>
                  <a:pt x="367609" y="42994"/>
                  <a:pt x="482126" y="0"/>
                </a:cubicBezTo>
                <a:cubicBezTo>
                  <a:pt x="596643" y="-42994"/>
                  <a:pt x="787981" y="31741"/>
                  <a:pt x="902705" y="0"/>
                </a:cubicBezTo>
                <a:cubicBezTo>
                  <a:pt x="1017429" y="-31741"/>
                  <a:pt x="1216581" y="38342"/>
                  <a:pt x="1354057" y="0"/>
                </a:cubicBezTo>
                <a:cubicBezTo>
                  <a:pt x="1491533" y="-38342"/>
                  <a:pt x="1669204" y="43127"/>
                  <a:pt x="1897731" y="0"/>
                </a:cubicBezTo>
                <a:cubicBezTo>
                  <a:pt x="2126258" y="-43127"/>
                  <a:pt x="2181401" y="38364"/>
                  <a:pt x="2379858" y="0"/>
                </a:cubicBezTo>
                <a:cubicBezTo>
                  <a:pt x="2578315" y="-38364"/>
                  <a:pt x="2911219" y="36632"/>
                  <a:pt x="3077402" y="0"/>
                </a:cubicBezTo>
                <a:cubicBezTo>
                  <a:pt x="3092122" y="148327"/>
                  <a:pt x="3036820" y="222382"/>
                  <a:pt x="3077402" y="376719"/>
                </a:cubicBezTo>
                <a:cubicBezTo>
                  <a:pt x="3117984" y="531056"/>
                  <a:pt x="3072525" y="601694"/>
                  <a:pt x="3077402" y="738664"/>
                </a:cubicBezTo>
                <a:cubicBezTo>
                  <a:pt x="2841187" y="790020"/>
                  <a:pt x="2767373" y="696900"/>
                  <a:pt x="2564502" y="738664"/>
                </a:cubicBezTo>
                <a:cubicBezTo>
                  <a:pt x="2361631" y="780428"/>
                  <a:pt x="2222272" y="691195"/>
                  <a:pt x="2113149" y="738664"/>
                </a:cubicBezTo>
                <a:cubicBezTo>
                  <a:pt x="2004026" y="786133"/>
                  <a:pt x="1792128" y="691906"/>
                  <a:pt x="1538701" y="738664"/>
                </a:cubicBezTo>
                <a:cubicBezTo>
                  <a:pt x="1285274" y="785422"/>
                  <a:pt x="1293034" y="691723"/>
                  <a:pt x="1056575" y="738664"/>
                </a:cubicBezTo>
                <a:cubicBezTo>
                  <a:pt x="820116" y="785605"/>
                  <a:pt x="807110" y="727051"/>
                  <a:pt x="635996" y="738664"/>
                </a:cubicBezTo>
                <a:cubicBezTo>
                  <a:pt x="464882" y="750277"/>
                  <a:pt x="231483" y="684258"/>
                  <a:pt x="0" y="738664"/>
                </a:cubicBezTo>
                <a:cubicBezTo>
                  <a:pt x="-20059" y="573703"/>
                  <a:pt x="4387" y="549544"/>
                  <a:pt x="0" y="384105"/>
                </a:cubicBezTo>
                <a:cubicBezTo>
                  <a:pt x="-4387" y="218666"/>
                  <a:pt x="3927" y="112008"/>
                  <a:pt x="0" y="0"/>
                </a:cubicBezTo>
                <a:close/>
              </a:path>
              <a:path w="3077402" h="738664" stroke="0" extrusionOk="0">
                <a:moveTo>
                  <a:pt x="0" y="0"/>
                </a:moveTo>
                <a:cubicBezTo>
                  <a:pt x="190781" y="-23390"/>
                  <a:pt x="368181" y="41751"/>
                  <a:pt x="482126" y="0"/>
                </a:cubicBezTo>
                <a:cubicBezTo>
                  <a:pt x="596071" y="-41751"/>
                  <a:pt x="756169" y="32391"/>
                  <a:pt x="902705" y="0"/>
                </a:cubicBezTo>
                <a:cubicBezTo>
                  <a:pt x="1049241" y="-32391"/>
                  <a:pt x="1222306" y="41675"/>
                  <a:pt x="1477153" y="0"/>
                </a:cubicBezTo>
                <a:cubicBezTo>
                  <a:pt x="1732000" y="-41675"/>
                  <a:pt x="1861127" y="44471"/>
                  <a:pt x="1959279" y="0"/>
                </a:cubicBezTo>
                <a:cubicBezTo>
                  <a:pt x="2057431" y="-44471"/>
                  <a:pt x="2281177" y="42014"/>
                  <a:pt x="2441406" y="0"/>
                </a:cubicBezTo>
                <a:cubicBezTo>
                  <a:pt x="2601635" y="-42014"/>
                  <a:pt x="2841362" y="14723"/>
                  <a:pt x="3077402" y="0"/>
                </a:cubicBezTo>
                <a:cubicBezTo>
                  <a:pt x="3085838" y="164895"/>
                  <a:pt x="3060661" y="247528"/>
                  <a:pt x="3077402" y="354559"/>
                </a:cubicBezTo>
                <a:cubicBezTo>
                  <a:pt x="3094143" y="461590"/>
                  <a:pt x="3060754" y="582454"/>
                  <a:pt x="3077402" y="738664"/>
                </a:cubicBezTo>
                <a:cubicBezTo>
                  <a:pt x="2904933" y="752993"/>
                  <a:pt x="2765100" y="717719"/>
                  <a:pt x="2626050" y="738664"/>
                </a:cubicBezTo>
                <a:cubicBezTo>
                  <a:pt x="2487000" y="759609"/>
                  <a:pt x="2341989" y="731339"/>
                  <a:pt x="2113149" y="738664"/>
                </a:cubicBezTo>
                <a:cubicBezTo>
                  <a:pt x="1884309" y="745989"/>
                  <a:pt x="1805218" y="720470"/>
                  <a:pt x="1600249" y="738664"/>
                </a:cubicBezTo>
                <a:cubicBezTo>
                  <a:pt x="1395280" y="756858"/>
                  <a:pt x="1245510" y="684293"/>
                  <a:pt x="1118123" y="738664"/>
                </a:cubicBezTo>
                <a:cubicBezTo>
                  <a:pt x="990736" y="793035"/>
                  <a:pt x="689480" y="697229"/>
                  <a:pt x="543674" y="738664"/>
                </a:cubicBezTo>
                <a:cubicBezTo>
                  <a:pt x="397868" y="780099"/>
                  <a:pt x="248990" y="685003"/>
                  <a:pt x="0" y="738664"/>
                </a:cubicBezTo>
                <a:cubicBezTo>
                  <a:pt x="-33887" y="568611"/>
                  <a:pt x="434" y="522031"/>
                  <a:pt x="0" y="384105"/>
                </a:cubicBezTo>
                <a:cubicBezTo>
                  <a:pt x="-434" y="246179"/>
                  <a:pt x="8865" y="133836"/>
                  <a:pt x="0" y="0"/>
                </a:cubicBezTo>
                <a:close/>
              </a:path>
            </a:pathLst>
          </a:custGeom>
          <a:solidFill>
            <a:schemeClr val="bg1"/>
          </a:solidFill>
          <a:ln w="2222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a:latin typeface="Calibri" panose="020F0502020204030204" pitchFamily="34" charset="0"/>
                <a:cs typeface="Calibri" panose="020F0502020204030204" pitchFamily="34" charset="0"/>
              </a:rPr>
              <a:t>23% des Français se sentent vulnérables sans imputer cette situation à la pandémie </a:t>
            </a:r>
          </a:p>
        </p:txBody>
      </p:sp>
      <p:sp>
        <p:nvSpPr>
          <p:cNvPr id="82" name="Flèche : haut 81">
            <a:extLst>
              <a:ext uri="{FF2B5EF4-FFF2-40B4-BE49-F238E27FC236}">
                <a16:creationId xmlns:a16="http://schemas.microsoft.com/office/drawing/2014/main" id="{825AF201-5659-433D-986E-B0AA5C6BF8A8}"/>
              </a:ext>
            </a:extLst>
          </p:cNvPr>
          <p:cNvSpPr/>
          <p:nvPr/>
        </p:nvSpPr>
        <p:spPr>
          <a:xfrm rot="-6480000">
            <a:off x="6301789" y="2960940"/>
            <a:ext cx="324202" cy="474735"/>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88009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9078124-D58C-478E-AA78-5F1BA048C1AC}"/>
              </a:ext>
            </a:extLst>
          </p:cNvPr>
          <p:cNvSpPr>
            <a:spLocks noGrp="1"/>
          </p:cNvSpPr>
          <p:nvPr>
            <p:ph type="sldNum" sz="quarter" idx="12"/>
          </p:nvPr>
        </p:nvSpPr>
        <p:spPr/>
        <p:txBody>
          <a:bodyPr/>
          <a:lstStyle/>
          <a:p>
            <a:fld id="{1B657BA9-EC5E-40D7-BBDA-32C61981E3FD}" type="slidenum">
              <a:rPr lang="fr-FR" smtClean="0"/>
              <a:t>36</a:t>
            </a:fld>
            <a:endParaRPr lang="fr-FR"/>
          </a:p>
        </p:txBody>
      </p:sp>
      <p:sp>
        <p:nvSpPr>
          <p:cNvPr id="6" name="Rectangle 5">
            <a:extLst>
              <a:ext uri="{FF2B5EF4-FFF2-40B4-BE49-F238E27FC236}">
                <a16:creationId xmlns:a16="http://schemas.microsoft.com/office/drawing/2014/main" id="{8BF3DD24-C779-4984-8C03-655AC8F1CCA6}"/>
              </a:ext>
            </a:extLst>
          </p:cNvPr>
          <p:cNvSpPr/>
          <p:nvPr/>
        </p:nvSpPr>
        <p:spPr>
          <a:xfrm>
            <a:off x="3054702" y="6303038"/>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7" name="Titre 5">
            <a:extLst>
              <a:ext uri="{FF2B5EF4-FFF2-40B4-BE49-F238E27FC236}">
                <a16:creationId xmlns:a16="http://schemas.microsoft.com/office/drawing/2014/main" id="{CE7DFFFB-4D2A-4EB8-84E8-83A0DAF620FF}"/>
              </a:ext>
            </a:extLst>
          </p:cNvPr>
          <p:cNvSpPr txBox="1">
            <a:spLocks/>
          </p:cNvSpPr>
          <p:nvPr/>
        </p:nvSpPr>
        <p:spPr>
          <a:xfrm>
            <a:off x="2145044" y="144172"/>
            <a:ext cx="9849393" cy="867930"/>
          </a:xfrm>
          <a:prstGeom prst="rect">
            <a:avLst/>
          </a:prstGeom>
        </p:spPr>
        <p:txBody>
          <a:bodyPr wrap="square" lIns="91440" tIns="45720" rIns="91440" bIns="45720" anchor="t">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Les « nouveaux » vulnérables : plus de femmes, </a:t>
            </a:r>
            <a:br>
              <a:rPr lang="fr-FR" sz="2800"/>
            </a:br>
            <a:r>
              <a:rPr lang="fr-FR" sz="2800">
                <a:solidFill>
                  <a:srgbClr val="31849B"/>
                </a:solidFill>
              </a:rPr>
              <a:t>de jeunes et de chargés de famille </a:t>
            </a:r>
            <a:endParaRPr lang="fr-FR" sz="2800" strike="sngStrike">
              <a:solidFill>
                <a:srgbClr val="31849B"/>
              </a:solidFill>
              <a:cs typeface="Arial"/>
            </a:endParaRPr>
          </a:p>
        </p:txBody>
      </p:sp>
      <p:pic>
        <p:nvPicPr>
          <p:cNvPr id="8" name="Image 7">
            <a:extLst>
              <a:ext uri="{FF2B5EF4-FFF2-40B4-BE49-F238E27FC236}">
                <a16:creationId xmlns:a16="http://schemas.microsoft.com/office/drawing/2014/main" id="{702364F7-23C1-40AE-84EC-C3EFFCF9A72E}"/>
              </a:ext>
            </a:extLst>
          </p:cNvPr>
          <p:cNvPicPr>
            <a:picLocks noChangeAspect="1"/>
          </p:cNvPicPr>
          <p:nvPr/>
        </p:nvPicPr>
        <p:blipFill>
          <a:blip r:embed="rId2"/>
          <a:stretch>
            <a:fillRect/>
          </a:stretch>
        </p:blipFill>
        <p:spPr>
          <a:xfrm>
            <a:off x="-39078" y="1787365"/>
            <a:ext cx="4573524" cy="2744724"/>
          </a:xfrm>
          <a:prstGeom prst="rect">
            <a:avLst/>
          </a:prstGeom>
        </p:spPr>
      </p:pic>
      <p:sp>
        <p:nvSpPr>
          <p:cNvPr id="11" name="Rectangle : coins arrondis 10">
            <a:extLst>
              <a:ext uri="{FF2B5EF4-FFF2-40B4-BE49-F238E27FC236}">
                <a16:creationId xmlns:a16="http://schemas.microsoft.com/office/drawing/2014/main" id="{78810D4A-9279-4119-891E-9BDBE84525B7}"/>
              </a:ext>
            </a:extLst>
          </p:cNvPr>
          <p:cNvSpPr/>
          <p:nvPr/>
        </p:nvSpPr>
        <p:spPr>
          <a:xfrm>
            <a:off x="2914704" y="3958728"/>
            <a:ext cx="797405" cy="254440"/>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75484684-7AF5-4F59-967A-07B64D8DF923}"/>
              </a:ext>
            </a:extLst>
          </p:cNvPr>
          <p:cNvPicPr>
            <a:picLocks noChangeAspect="1"/>
          </p:cNvPicPr>
          <p:nvPr/>
        </p:nvPicPr>
        <p:blipFill>
          <a:blip r:embed="rId3"/>
          <a:stretch>
            <a:fillRect/>
          </a:stretch>
        </p:blipFill>
        <p:spPr>
          <a:xfrm>
            <a:off x="6937427" y="1697267"/>
            <a:ext cx="4572000" cy="2744724"/>
          </a:xfrm>
          <a:prstGeom prst="rect">
            <a:avLst/>
          </a:prstGeom>
        </p:spPr>
      </p:pic>
      <p:sp>
        <p:nvSpPr>
          <p:cNvPr id="13" name="Rectangle : coins arrondis 12">
            <a:extLst>
              <a:ext uri="{FF2B5EF4-FFF2-40B4-BE49-F238E27FC236}">
                <a16:creationId xmlns:a16="http://schemas.microsoft.com/office/drawing/2014/main" id="{90FDBA42-3E83-4495-997B-C5FE8E2DEB5A}"/>
              </a:ext>
            </a:extLst>
          </p:cNvPr>
          <p:cNvSpPr/>
          <p:nvPr/>
        </p:nvSpPr>
        <p:spPr>
          <a:xfrm>
            <a:off x="7744691" y="3885713"/>
            <a:ext cx="1122085" cy="245962"/>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Bulle narrative : rectangle à coins arrondis 11">
            <a:extLst>
              <a:ext uri="{FF2B5EF4-FFF2-40B4-BE49-F238E27FC236}">
                <a16:creationId xmlns:a16="http://schemas.microsoft.com/office/drawing/2014/main" id="{ED206D23-B94B-49F3-A433-295958F1A1D7}"/>
              </a:ext>
            </a:extLst>
          </p:cNvPr>
          <p:cNvSpPr/>
          <p:nvPr/>
        </p:nvSpPr>
        <p:spPr>
          <a:xfrm flipH="1">
            <a:off x="1991753" y="1210442"/>
            <a:ext cx="2643306" cy="516003"/>
          </a:xfrm>
          <a:prstGeom prst="wedgeRoundRectCallout">
            <a:avLst>
              <a:gd name="adj1" fmla="val 1361"/>
              <a:gd name="adj2" fmla="val 84136"/>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latin typeface="Calibri" panose="020F0502020204030204" pitchFamily="34" charset="0"/>
                <a:cs typeface="Calibri" panose="020F0502020204030204" pitchFamily="34" charset="0"/>
              </a:rPr>
              <a:t>56% des « nouveaux vulnérables » sont des femmes</a:t>
            </a:r>
          </a:p>
        </p:txBody>
      </p:sp>
      <p:sp>
        <p:nvSpPr>
          <p:cNvPr id="18" name="Bulle narrative : rectangle à coins arrondis 17">
            <a:extLst>
              <a:ext uri="{FF2B5EF4-FFF2-40B4-BE49-F238E27FC236}">
                <a16:creationId xmlns:a16="http://schemas.microsoft.com/office/drawing/2014/main" id="{E7B250A6-AB2B-435D-87E1-B489F10DC4BD}"/>
              </a:ext>
            </a:extLst>
          </p:cNvPr>
          <p:cNvSpPr/>
          <p:nvPr/>
        </p:nvSpPr>
        <p:spPr>
          <a:xfrm flipH="1">
            <a:off x="7297541" y="1346002"/>
            <a:ext cx="2499011" cy="335042"/>
          </a:xfrm>
          <a:prstGeom prst="wedgeRoundRectCallout">
            <a:avLst>
              <a:gd name="adj1" fmla="val 1457"/>
              <a:gd name="adj2" fmla="val 130735"/>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latin typeface="Calibri" panose="020F0502020204030204" pitchFamily="34" charset="0"/>
                <a:cs typeface="Calibri" panose="020F0502020204030204" pitchFamily="34" charset="0"/>
              </a:rPr>
              <a:t>47% ont moins de 40 ans</a:t>
            </a:r>
            <a:br>
              <a:rPr lang="fr-FR" sz="1200" b="1">
                <a:latin typeface="Calibri" panose="020F0502020204030204" pitchFamily="34" charset="0"/>
                <a:cs typeface="Calibri" panose="020F0502020204030204" pitchFamily="34" charset="0"/>
              </a:rPr>
            </a:br>
            <a:r>
              <a:rPr lang="fr-FR" sz="1050" b="1">
                <a:latin typeface="Calibri" panose="020F0502020204030204" pitchFamily="34" charset="0"/>
                <a:cs typeface="Calibri" panose="020F0502020204030204" pitchFamily="34" charset="0"/>
              </a:rPr>
              <a:t>(vs 40% des déjà vulnérables</a:t>
            </a:r>
            <a:r>
              <a:rPr lang="fr-FR" sz="1200" b="1">
                <a:latin typeface="Calibri" panose="020F0502020204030204" pitchFamily="34" charset="0"/>
                <a:cs typeface="Calibri" panose="020F0502020204030204" pitchFamily="34" charset="0"/>
              </a:rPr>
              <a:t>)</a:t>
            </a:r>
          </a:p>
        </p:txBody>
      </p:sp>
      <p:cxnSp>
        <p:nvCxnSpPr>
          <p:cNvPr id="5" name="Connecteur droit avec flèche 4">
            <a:extLst>
              <a:ext uri="{FF2B5EF4-FFF2-40B4-BE49-F238E27FC236}">
                <a16:creationId xmlns:a16="http://schemas.microsoft.com/office/drawing/2014/main" id="{490F15CD-8F9F-438E-9FB8-525C52D55D5C}"/>
              </a:ext>
            </a:extLst>
          </p:cNvPr>
          <p:cNvCxnSpPr>
            <a:cxnSpLocks/>
          </p:cNvCxnSpPr>
          <p:nvPr/>
        </p:nvCxnSpPr>
        <p:spPr>
          <a:xfrm>
            <a:off x="6160655" y="5383727"/>
            <a:ext cx="5984139" cy="51539"/>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ZoneTexte 15">
            <a:extLst>
              <a:ext uri="{FF2B5EF4-FFF2-40B4-BE49-F238E27FC236}">
                <a16:creationId xmlns:a16="http://schemas.microsoft.com/office/drawing/2014/main" id="{ED1A93DE-1CBB-4AB6-9DB4-2EA60B472DCD}"/>
              </a:ext>
            </a:extLst>
          </p:cNvPr>
          <p:cNvSpPr txBox="1"/>
          <p:nvPr/>
        </p:nvSpPr>
        <p:spPr>
          <a:xfrm>
            <a:off x="8565189" y="4658831"/>
            <a:ext cx="1503287" cy="279133"/>
          </a:xfrm>
          <a:custGeom>
            <a:avLst/>
            <a:gdLst>
              <a:gd name="connsiteX0" fmla="*/ 0 w 1503287"/>
              <a:gd name="connsiteY0" fmla="*/ 0 h 279133"/>
              <a:gd name="connsiteX1" fmla="*/ 531161 w 1503287"/>
              <a:gd name="connsiteY1" fmla="*/ 0 h 279133"/>
              <a:gd name="connsiteX2" fmla="*/ 1047290 w 1503287"/>
              <a:gd name="connsiteY2" fmla="*/ 0 h 279133"/>
              <a:gd name="connsiteX3" fmla="*/ 1503287 w 1503287"/>
              <a:gd name="connsiteY3" fmla="*/ 0 h 279133"/>
              <a:gd name="connsiteX4" fmla="*/ 1503287 w 1503287"/>
              <a:gd name="connsiteY4" fmla="*/ 279133 h 279133"/>
              <a:gd name="connsiteX5" fmla="*/ 1032257 w 1503287"/>
              <a:gd name="connsiteY5" fmla="*/ 279133 h 279133"/>
              <a:gd name="connsiteX6" fmla="*/ 531161 w 1503287"/>
              <a:gd name="connsiteY6" fmla="*/ 279133 h 279133"/>
              <a:gd name="connsiteX7" fmla="*/ 0 w 1503287"/>
              <a:gd name="connsiteY7" fmla="*/ 279133 h 279133"/>
              <a:gd name="connsiteX8" fmla="*/ 0 w 1503287"/>
              <a:gd name="connsiteY8" fmla="*/ 0 h 27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3287" h="279133" fill="none" extrusionOk="0">
                <a:moveTo>
                  <a:pt x="0" y="0"/>
                </a:moveTo>
                <a:cubicBezTo>
                  <a:pt x="241367" y="-49155"/>
                  <a:pt x="266918" y="26617"/>
                  <a:pt x="531161" y="0"/>
                </a:cubicBezTo>
                <a:cubicBezTo>
                  <a:pt x="795404" y="-26617"/>
                  <a:pt x="833353" y="60227"/>
                  <a:pt x="1047290" y="0"/>
                </a:cubicBezTo>
                <a:cubicBezTo>
                  <a:pt x="1261227" y="-60227"/>
                  <a:pt x="1394313" y="14429"/>
                  <a:pt x="1503287" y="0"/>
                </a:cubicBezTo>
                <a:cubicBezTo>
                  <a:pt x="1529907" y="73496"/>
                  <a:pt x="1500738" y="212449"/>
                  <a:pt x="1503287" y="279133"/>
                </a:cubicBezTo>
                <a:cubicBezTo>
                  <a:pt x="1309236" y="303508"/>
                  <a:pt x="1177563" y="231382"/>
                  <a:pt x="1032257" y="279133"/>
                </a:cubicBezTo>
                <a:cubicBezTo>
                  <a:pt x="886951" y="326884"/>
                  <a:pt x="742896" y="248104"/>
                  <a:pt x="531161" y="279133"/>
                </a:cubicBezTo>
                <a:cubicBezTo>
                  <a:pt x="319426" y="310162"/>
                  <a:pt x="146278" y="262296"/>
                  <a:pt x="0" y="279133"/>
                </a:cubicBezTo>
                <a:cubicBezTo>
                  <a:pt x="-7987" y="162978"/>
                  <a:pt x="31520" y="75435"/>
                  <a:pt x="0" y="0"/>
                </a:cubicBezTo>
                <a:close/>
              </a:path>
              <a:path w="1503287" h="279133" stroke="0" extrusionOk="0">
                <a:moveTo>
                  <a:pt x="0" y="0"/>
                </a:moveTo>
                <a:cubicBezTo>
                  <a:pt x="210793" y="-26097"/>
                  <a:pt x="279793" y="20809"/>
                  <a:pt x="486063" y="0"/>
                </a:cubicBezTo>
                <a:cubicBezTo>
                  <a:pt x="692333" y="-20809"/>
                  <a:pt x="728865" y="14408"/>
                  <a:pt x="942060" y="0"/>
                </a:cubicBezTo>
                <a:cubicBezTo>
                  <a:pt x="1155255" y="-14408"/>
                  <a:pt x="1294585" y="53400"/>
                  <a:pt x="1503287" y="0"/>
                </a:cubicBezTo>
                <a:cubicBezTo>
                  <a:pt x="1532181" y="84838"/>
                  <a:pt x="1484579" y="203768"/>
                  <a:pt x="1503287" y="279133"/>
                </a:cubicBezTo>
                <a:cubicBezTo>
                  <a:pt x="1354214" y="308915"/>
                  <a:pt x="1231851" y="272052"/>
                  <a:pt x="1032257" y="279133"/>
                </a:cubicBezTo>
                <a:cubicBezTo>
                  <a:pt x="832663" y="286214"/>
                  <a:pt x="627025" y="264021"/>
                  <a:pt x="501096" y="279133"/>
                </a:cubicBezTo>
                <a:cubicBezTo>
                  <a:pt x="375167" y="294245"/>
                  <a:pt x="103778" y="259804"/>
                  <a:pt x="0" y="279133"/>
                </a:cubicBezTo>
                <a:cubicBezTo>
                  <a:pt x="-29431" y="161881"/>
                  <a:pt x="26412" y="87626"/>
                  <a:pt x="0" y="0"/>
                </a:cubicBezTo>
                <a:close/>
              </a:path>
            </a:pathLst>
          </a:custGeom>
          <a:solidFill>
            <a:schemeClr val="accent1"/>
          </a:solidFill>
          <a:ln w="2222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200" b="1">
                <a:solidFill>
                  <a:schemeClr val="bg1"/>
                </a:solidFill>
                <a:latin typeface="Calibri" panose="020F0502020204030204" pitchFamily="34" charset="0"/>
                <a:cs typeface="Calibri" panose="020F0502020204030204" pitchFamily="34" charset="0"/>
              </a:rPr>
              <a:t>Age médian</a:t>
            </a:r>
          </a:p>
        </p:txBody>
      </p:sp>
      <p:grpSp>
        <p:nvGrpSpPr>
          <p:cNvPr id="29" name="Groupe 28">
            <a:extLst>
              <a:ext uri="{FF2B5EF4-FFF2-40B4-BE49-F238E27FC236}">
                <a16:creationId xmlns:a16="http://schemas.microsoft.com/office/drawing/2014/main" id="{6F237B66-2DAF-43B4-B7D7-841D548B37AE}"/>
              </a:ext>
            </a:extLst>
          </p:cNvPr>
          <p:cNvGrpSpPr/>
          <p:nvPr/>
        </p:nvGrpSpPr>
        <p:grpSpPr>
          <a:xfrm>
            <a:off x="6943882" y="5306136"/>
            <a:ext cx="5251595" cy="623122"/>
            <a:chOff x="3565367" y="5368006"/>
            <a:chExt cx="5251595" cy="623122"/>
          </a:xfrm>
        </p:grpSpPr>
        <p:sp>
          <p:nvSpPr>
            <p:cNvPr id="19" name="ZoneTexte 18">
              <a:extLst>
                <a:ext uri="{FF2B5EF4-FFF2-40B4-BE49-F238E27FC236}">
                  <a16:creationId xmlns:a16="http://schemas.microsoft.com/office/drawing/2014/main" id="{309EC976-9079-43AA-A016-FE2950D35678}"/>
                </a:ext>
              </a:extLst>
            </p:cNvPr>
            <p:cNvSpPr txBox="1"/>
            <p:nvPr/>
          </p:nvSpPr>
          <p:spPr>
            <a:xfrm>
              <a:off x="3565367" y="5591018"/>
              <a:ext cx="1503287" cy="400110"/>
            </a:xfrm>
            <a:custGeom>
              <a:avLst/>
              <a:gdLst>
                <a:gd name="connsiteX0" fmla="*/ 0 w 1503287"/>
                <a:gd name="connsiteY0" fmla="*/ 0 h 400110"/>
                <a:gd name="connsiteX1" fmla="*/ 531161 w 1503287"/>
                <a:gd name="connsiteY1" fmla="*/ 0 h 400110"/>
                <a:gd name="connsiteX2" fmla="*/ 1047290 w 1503287"/>
                <a:gd name="connsiteY2" fmla="*/ 0 h 400110"/>
                <a:gd name="connsiteX3" fmla="*/ 1503287 w 1503287"/>
                <a:gd name="connsiteY3" fmla="*/ 0 h 400110"/>
                <a:gd name="connsiteX4" fmla="*/ 1503287 w 1503287"/>
                <a:gd name="connsiteY4" fmla="*/ 400110 h 400110"/>
                <a:gd name="connsiteX5" fmla="*/ 1032257 w 1503287"/>
                <a:gd name="connsiteY5" fmla="*/ 400110 h 400110"/>
                <a:gd name="connsiteX6" fmla="*/ 531161 w 1503287"/>
                <a:gd name="connsiteY6" fmla="*/ 400110 h 400110"/>
                <a:gd name="connsiteX7" fmla="*/ 0 w 1503287"/>
                <a:gd name="connsiteY7" fmla="*/ 400110 h 400110"/>
                <a:gd name="connsiteX8" fmla="*/ 0 w 1503287"/>
                <a:gd name="connsiteY8"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3287" h="400110" fill="none" extrusionOk="0">
                  <a:moveTo>
                    <a:pt x="0" y="0"/>
                  </a:moveTo>
                  <a:cubicBezTo>
                    <a:pt x="241367" y="-49155"/>
                    <a:pt x="266918" y="26617"/>
                    <a:pt x="531161" y="0"/>
                  </a:cubicBezTo>
                  <a:cubicBezTo>
                    <a:pt x="795404" y="-26617"/>
                    <a:pt x="833353" y="60227"/>
                    <a:pt x="1047290" y="0"/>
                  </a:cubicBezTo>
                  <a:cubicBezTo>
                    <a:pt x="1261227" y="-60227"/>
                    <a:pt x="1394313" y="14429"/>
                    <a:pt x="1503287" y="0"/>
                  </a:cubicBezTo>
                  <a:cubicBezTo>
                    <a:pt x="1509394" y="182686"/>
                    <a:pt x="1478556" y="202054"/>
                    <a:pt x="1503287" y="400110"/>
                  </a:cubicBezTo>
                  <a:cubicBezTo>
                    <a:pt x="1309236" y="424485"/>
                    <a:pt x="1177563" y="352359"/>
                    <a:pt x="1032257" y="400110"/>
                  </a:cubicBezTo>
                  <a:cubicBezTo>
                    <a:pt x="886951" y="447861"/>
                    <a:pt x="742896" y="369081"/>
                    <a:pt x="531161" y="400110"/>
                  </a:cubicBezTo>
                  <a:cubicBezTo>
                    <a:pt x="319426" y="431139"/>
                    <a:pt x="146278" y="383273"/>
                    <a:pt x="0" y="400110"/>
                  </a:cubicBezTo>
                  <a:cubicBezTo>
                    <a:pt x="-27583" y="277662"/>
                    <a:pt x="16200" y="190504"/>
                    <a:pt x="0" y="0"/>
                  </a:cubicBezTo>
                  <a:close/>
                </a:path>
                <a:path w="1503287" h="400110" stroke="0" extrusionOk="0">
                  <a:moveTo>
                    <a:pt x="0" y="0"/>
                  </a:moveTo>
                  <a:cubicBezTo>
                    <a:pt x="210793" y="-26097"/>
                    <a:pt x="279793" y="20809"/>
                    <a:pt x="486063" y="0"/>
                  </a:cubicBezTo>
                  <a:cubicBezTo>
                    <a:pt x="692333" y="-20809"/>
                    <a:pt x="728865" y="14408"/>
                    <a:pt x="942060" y="0"/>
                  </a:cubicBezTo>
                  <a:cubicBezTo>
                    <a:pt x="1155255" y="-14408"/>
                    <a:pt x="1294585" y="53400"/>
                    <a:pt x="1503287" y="0"/>
                  </a:cubicBezTo>
                  <a:cubicBezTo>
                    <a:pt x="1520418" y="156383"/>
                    <a:pt x="1462557" y="295265"/>
                    <a:pt x="1503287" y="400110"/>
                  </a:cubicBezTo>
                  <a:cubicBezTo>
                    <a:pt x="1354214" y="429892"/>
                    <a:pt x="1231851" y="393029"/>
                    <a:pt x="1032257" y="400110"/>
                  </a:cubicBezTo>
                  <a:cubicBezTo>
                    <a:pt x="832663" y="407191"/>
                    <a:pt x="627025" y="384998"/>
                    <a:pt x="501096" y="400110"/>
                  </a:cubicBezTo>
                  <a:cubicBezTo>
                    <a:pt x="375167" y="415222"/>
                    <a:pt x="103778" y="380781"/>
                    <a:pt x="0" y="400110"/>
                  </a:cubicBezTo>
                  <a:cubicBezTo>
                    <a:pt x="-5197" y="315081"/>
                    <a:pt x="31758" y="81743"/>
                    <a:pt x="0" y="0"/>
                  </a:cubicBezTo>
                  <a:close/>
                </a:path>
              </a:pathLst>
            </a:custGeom>
            <a:pattFill prst="wdUpDiag">
              <a:fgClr>
                <a:schemeClr val="accent2"/>
              </a:fgClr>
              <a:bgClr>
                <a:schemeClr val="bg1"/>
              </a:bgClr>
            </a:pattFill>
            <a:ln w="2222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000" b="1">
                  <a:solidFill>
                    <a:schemeClr val="bg1"/>
                  </a:solidFill>
                  <a:highlight>
                    <a:srgbClr val="9A197E"/>
                  </a:highlight>
                  <a:latin typeface="Calibri" panose="020F0502020204030204" pitchFamily="34" charset="0"/>
                  <a:cs typeface="Calibri" panose="020F0502020204030204" pitchFamily="34" charset="0"/>
                </a:rPr>
                <a:t>les « nouveaux » vulnérables</a:t>
              </a:r>
              <a:endParaRPr lang="fr-FR" sz="1200" b="1">
                <a:solidFill>
                  <a:schemeClr val="bg1"/>
                </a:solidFill>
                <a:highlight>
                  <a:srgbClr val="9A197E"/>
                </a:highlight>
                <a:latin typeface="Calibri" panose="020F0502020204030204" pitchFamily="34" charset="0"/>
                <a:cs typeface="Calibri" panose="020F0502020204030204" pitchFamily="34" charset="0"/>
              </a:endParaRPr>
            </a:p>
          </p:txBody>
        </p:sp>
        <p:sp>
          <p:nvSpPr>
            <p:cNvPr id="20" name="ZoneTexte 19">
              <a:extLst>
                <a:ext uri="{FF2B5EF4-FFF2-40B4-BE49-F238E27FC236}">
                  <a16:creationId xmlns:a16="http://schemas.microsoft.com/office/drawing/2014/main" id="{FCFE6B29-36B8-40E3-9471-354BF5914C44}"/>
                </a:ext>
              </a:extLst>
            </p:cNvPr>
            <p:cNvSpPr txBox="1"/>
            <p:nvPr/>
          </p:nvSpPr>
          <p:spPr>
            <a:xfrm>
              <a:off x="5555727" y="5587662"/>
              <a:ext cx="1339161" cy="246221"/>
            </a:xfrm>
            <a:custGeom>
              <a:avLst/>
              <a:gdLst>
                <a:gd name="connsiteX0" fmla="*/ 0 w 1339161"/>
                <a:gd name="connsiteY0" fmla="*/ 0 h 246221"/>
                <a:gd name="connsiteX1" fmla="*/ 473170 w 1339161"/>
                <a:gd name="connsiteY1" fmla="*/ 0 h 246221"/>
                <a:gd name="connsiteX2" fmla="*/ 932949 w 1339161"/>
                <a:gd name="connsiteY2" fmla="*/ 0 h 246221"/>
                <a:gd name="connsiteX3" fmla="*/ 1339161 w 1339161"/>
                <a:gd name="connsiteY3" fmla="*/ 0 h 246221"/>
                <a:gd name="connsiteX4" fmla="*/ 1339161 w 1339161"/>
                <a:gd name="connsiteY4" fmla="*/ 246221 h 246221"/>
                <a:gd name="connsiteX5" fmla="*/ 919557 w 1339161"/>
                <a:gd name="connsiteY5" fmla="*/ 246221 h 246221"/>
                <a:gd name="connsiteX6" fmla="*/ 473170 w 1339161"/>
                <a:gd name="connsiteY6" fmla="*/ 246221 h 246221"/>
                <a:gd name="connsiteX7" fmla="*/ 0 w 1339161"/>
                <a:gd name="connsiteY7" fmla="*/ 246221 h 246221"/>
                <a:gd name="connsiteX8" fmla="*/ 0 w 1339161"/>
                <a:gd name="connsiteY8" fmla="*/ 0 h 24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161" h="246221" fill="none" extrusionOk="0">
                  <a:moveTo>
                    <a:pt x="0" y="0"/>
                  </a:moveTo>
                  <a:cubicBezTo>
                    <a:pt x="124901" y="-33129"/>
                    <a:pt x="364983" y="6422"/>
                    <a:pt x="473170" y="0"/>
                  </a:cubicBezTo>
                  <a:cubicBezTo>
                    <a:pt x="581357" y="-6422"/>
                    <a:pt x="780401" y="1109"/>
                    <a:pt x="932949" y="0"/>
                  </a:cubicBezTo>
                  <a:cubicBezTo>
                    <a:pt x="1085497" y="-1109"/>
                    <a:pt x="1157190" y="2433"/>
                    <a:pt x="1339161" y="0"/>
                  </a:cubicBezTo>
                  <a:cubicBezTo>
                    <a:pt x="1354612" y="55895"/>
                    <a:pt x="1316855" y="168203"/>
                    <a:pt x="1339161" y="246221"/>
                  </a:cubicBezTo>
                  <a:cubicBezTo>
                    <a:pt x="1213109" y="271694"/>
                    <a:pt x="1128849" y="231892"/>
                    <a:pt x="919557" y="246221"/>
                  </a:cubicBezTo>
                  <a:cubicBezTo>
                    <a:pt x="710265" y="260550"/>
                    <a:pt x="629658" y="244557"/>
                    <a:pt x="473170" y="246221"/>
                  </a:cubicBezTo>
                  <a:cubicBezTo>
                    <a:pt x="316682" y="247885"/>
                    <a:pt x="219764" y="234455"/>
                    <a:pt x="0" y="246221"/>
                  </a:cubicBezTo>
                  <a:cubicBezTo>
                    <a:pt x="-2924" y="190798"/>
                    <a:pt x="27821" y="101784"/>
                    <a:pt x="0" y="0"/>
                  </a:cubicBezTo>
                  <a:close/>
                </a:path>
                <a:path w="1339161" h="246221" stroke="0" extrusionOk="0">
                  <a:moveTo>
                    <a:pt x="0" y="0"/>
                  </a:moveTo>
                  <a:cubicBezTo>
                    <a:pt x="150547" y="-51215"/>
                    <a:pt x="274539" y="5343"/>
                    <a:pt x="432995" y="0"/>
                  </a:cubicBezTo>
                  <a:cubicBezTo>
                    <a:pt x="591452" y="-5343"/>
                    <a:pt x="718046" y="998"/>
                    <a:pt x="839208" y="0"/>
                  </a:cubicBezTo>
                  <a:cubicBezTo>
                    <a:pt x="960370" y="-998"/>
                    <a:pt x="1188270" y="59572"/>
                    <a:pt x="1339161" y="0"/>
                  </a:cubicBezTo>
                  <a:cubicBezTo>
                    <a:pt x="1345188" y="121270"/>
                    <a:pt x="1325744" y="128842"/>
                    <a:pt x="1339161" y="246221"/>
                  </a:cubicBezTo>
                  <a:cubicBezTo>
                    <a:pt x="1194617" y="283103"/>
                    <a:pt x="1090611" y="197935"/>
                    <a:pt x="919557" y="246221"/>
                  </a:cubicBezTo>
                  <a:cubicBezTo>
                    <a:pt x="748503" y="294507"/>
                    <a:pt x="575953" y="196730"/>
                    <a:pt x="446387" y="246221"/>
                  </a:cubicBezTo>
                  <a:cubicBezTo>
                    <a:pt x="316821" y="295712"/>
                    <a:pt x="173916" y="202680"/>
                    <a:pt x="0" y="246221"/>
                  </a:cubicBezTo>
                  <a:cubicBezTo>
                    <a:pt x="-6403" y="129822"/>
                    <a:pt x="2251" y="67769"/>
                    <a:pt x="0" y="0"/>
                  </a:cubicBezTo>
                  <a:close/>
                </a:path>
              </a:pathLst>
            </a:custGeom>
            <a:solidFill>
              <a:schemeClr val="accent2"/>
            </a:solidFill>
            <a:ln w="2222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000" b="1">
                  <a:solidFill>
                    <a:schemeClr val="bg1"/>
                  </a:solidFill>
                  <a:latin typeface="Calibri" panose="020F0502020204030204" pitchFamily="34" charset="0"/>
                  <a:cs typeface="Calibri" panose="020F0502020204030204" pitchFamily="34" charset="0"/>
                </a:rPr>
                <a:t>les déjà vulnérables</a:t>
              </a:r>
              <a:endParaRPr lang="fr-FR" sz="1200" b="1">
                <a:solidFill>
                  <a:schemeClr val="bg1"/>
                </a:solidFill>
                <a:latin typeface="Calibri" panose="020F0502020204030204" pitchFamily="34" charset="0"/>
                <a:cs typeface="Calibri" panose="020F0502020204030204" pitchFamily="34" charset="0"/>
              </a:endParaRPr>
            </a:p>
          </p:txBody>
        </p:sp>
        <p:sp>
          <p:nvSpPr>
            <p:cNvPr id="21" name="ZoneTexte 20">
              <a:extLst>
                <a:ext uri="{FF2B5EF4-FFF2-40B4-BE49-F238E27FC236}">
                  <a16:creationId xmlns:a16="http://schemas.microsoft.com/office/drawing/2014/main" id="{AD46791F-AC5C-4525-AA60-91186D39BA46}"/>
                </a:ext>
              </a:extLst>
            </p:cNvPr>
            <p:cNvSpPr txBox="1"/>
            <p:nvPr/>
          </p:nvSpPr>
          <p:spPr>
            <a:xfrm>
              <a:off x="7381961" y="5571177"/>
              <a:ext cx="1435001" cy="246221"/>
            </a:xfrm>
            <a:custGeom>
              <a:avLst/>
              <a:gdLst>
                <a:gd name="connsiteX0" fmla="*/ 0 w 1435001"/>
                <a:gd name="connsiteY0" fmla="*/ 0 h 246221"/>
                <a:gd name="connsiteX1" fmla="*/ 507034 w 1435001"/>
                <a:gd name="connsiteY1" fmla="*/ 0 h 246221"/>
                <a:gd name="connsiteX2" fmla="*/ 999717 w 1435001"/>
                <a:gd name="connsiteY2" fmla="*/ 0 h 246221"/>
                <a:gd name="connsiteX3" fmla="*/ 1435001 w 1435001"/>
                <a:gd name="connsiteY3" fmla="*/ 0 h 246221"/>
                <a:gd name="connsiteX4" fmla="*/ 1435001 w 1435001"/>
                <a:gd name="connsiteY4" fmla="*/ 246221 h 246221"/>
                <a:gd name="connsiteX5" fmla="*/ 985367 w 1435001"/>
                <a:gd name="connsiteY5" fmla="*/ 246221 h 246221"/>
                <a:gd name="connsiteX6" fmla="*/ 507034 w 1435001"/>
                <a:gd name="connsiteY6" fmla="*/ 246221 h 246221"/>
                <a:gd name="connsiteX7" fmla="*/ 0 w 1435001"/>
                <a:gd name="connsiteY7" fmla="*/ 246221 h 246221"/>
                <a:gd name="connsiteX8" fmla="*/ 0 w 1435001"/>
                <a:gd name="connsiteY8" fmla="*/ 0 h 24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001" h="246221" fill="none" extrusionOk="0">
                  <a:moveTo>
                    <a:pt x="0" y="0"/>
                  </a:moveTo>
                  <a:cubicBezTo>
                    <a:pt x="223709" y="-5576"/>
                    <a:pt x="352181" y="6972"/>
                    <a:pt x="507034" y="0"/>
                  </a:cubicBezTo>
                  <a:cubicBezTo>
                    <a:pt x="661887" y="-6972"/>
                    <a:pt x="813046" y="53487"/>
                    <a:pt x="999717" y="0"/>
                  </a:cubicBezTo>
                  <a:cubicBezTo>
                    <a:pt x="1186388" y="-53487"/>
                    <a:pt x="1284176" y="15184"/>
                    <a:pt x="1435001" y="0"/>
                  </a:cubicBezTo>
                  <a:cubicBezTo>
                    <a:pt x="1450452" y="55895"/>
                    <a:pt x="1412695" y="168203"/>
                    <a:pt x="1435001" y="246221"/>
                  </a:cubicBezTo>
                  <a:cubicBezTo>
                    <a:pt x="1298868" y="291159"/>
                    <a:pt x="1126375" y="194250"/>
                    <a:pt x="985367" y="246221"/>
                  </a:cubicBezTo>
                  <a:cubicBezTo>
                    <a:pt x="844359" y="298192"/>
                    <a:pt x="637882" y="211620"/>
                    <a:pt x="507034" y="246221"/>
                  </a:cubicBezTo>
                  <a:cubicBezTo>
                    <a:pt x="376186" y="280822"/>
                    <a:pt x="247265" y="208798"/>
                    <a:pt x="0" y="246221"/>
                  </a:cubicBezTo>
                  <a:cubicBezTo>
                    <a:pt x="-2924" y="190798"/>
                    <a:pt x="27821" y="101784"/>
                    <a:pt x="0" y="0"/>
                  </a:cubicBezTo>
                  <a:close/>
                </a:path>
                <a:path w="1435001" h="246221" stroke="0" extrusionOk="0">
                  <a:moveTo>
                    <a:pt x="0" y="0"/>
                  </a:moveTo>
                  <a:cubicBezTo>
                    <a:pt x="225901" y="-51974"/>
                    <a:pt x="282983" y="4831"/>
                    <a:pt x="463984" y="0"/>
                  </a:cubicBezTo>
                  <a:cubicBezTo>
                    <a:pt x="644985" y="-4831"/>
                    <a:pt x="754174" y="28684"/>
                    <a:pt x="899267" y="0"/>
                  </a:cubicBezTo>
                  <a:cubicBezTo>
                    <a:pt x="1044360" y="-28684"/>
                    <a:pt x="1173825" y="35492"/>
                    <a:pt x="1435001" y="0"/>
                  </a:cubicBezTo>
                  <a:cubicBezTo>
                    <a:pt x="1441028" y="121270"/>
                    <a:pt x="1421584" y="128842"/>
                    <a:pt x="1435001" y="246221"/>
                  </a:cubicBezTo>
                  <a:cubicBezTo>
                    <a:pt x="1255172" y="259114"/>
                    <a:pt x="1198707" y="242888"/>
                    <a:pt x="985367" y="246221"/>
                  </a:cubicBezTo>
                  <a:cubicBezTo>
                    <a:pt x="772027" y="249554"/>
                    <a:pt x="716261" y="215268"/>
                    <a:pt x="478334" y="246221"/>
                  </a:cubicBezTo>
                  <a:cubicBezTo>
                    <a:pt x="240407" y="277174"/>
                    <a:pt x="127747" y="204136"/>
                    <a:pt x="0" y="246221"/>
                  </a:cubicBezTo>
                  <a:cubicBezTo>
                    <a:pt x="-6403" y="129822"/>
                    <a:pt x="2251" y="67769"/>
                    <a:pt x="0" y="0"/>
                  </a:cubicBezTo>
                  <a:close/>
                </a:path>
              </a:pathLst>
            </a:custGeom>
            <a:solidFill>
              <a:schemeClr val="accent3"/>
            </a:solidFill>
            <a:ln w="2222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000" b="1">
                  <a:solidFill>
                    <a:schemeClr val="bg1"/>
                  </a:solidFill>
                  <a:latin typeface="Calibri" panose="020F0502020204030204" pitchFamily="34" charset="0"/>
                  <a:cs typeface="Calibri" panose="020F0502020204030204" pitchFamily="34" charset="0"/>
                </a:rPr>
                <a:t>les non vulnérables</a:t>
              </a:r>
              <a:endParaRPr lang="fr-FR" sz="1200" b="1">
                <a:solidFill>
                  <a:schemeClr val="bg1"/>
                </a:solidFill>
                <a:latin typeface="Calibri" panose="020F0502020204030204" pitchFamily="34" charset="0"/>
                <a:cs typeface="Calibri" panose="020F0502020204030204" pitchFamily="34" charset="0"/>
              </a:endParaRPr>
            </a:p>
          </p:txBody>
        </p:sp>
        <p:sp>
          <p:nvSpPr>
            <p:cNvPr id="23" name="Ellipse 22">
              <a:extLst>
                <a:ext uri="{FF2B5EF4-FFF2-40B4-BE49-F238E27FC236}">
                  <a16:creationId xmlns:a16="http://schemas.microsoft.com/office/drawing/2014/main" id="{EF8F51D1-A6CE-4848-8962-31A6CBB06B55}"/>
                </a:ext>
              </a:extLst>
            </p:cNvPr>
            <p:cNvSpPr/>
            <p:nvPr/>
          </p:nvSpPr>
          <p:spPr>
            <a:xfrm>
              <a:off x="4239491" y="5368006"/>
              <a:ext cx="83127" cy="1395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A525D0E2-0B46-4199-9183-210D26C9813D}"/>
                </a:ext>
              </a:extLst>
            </p:cNvPr>
            <p:cNvSpPr/>
            <p:nvPr/>
          </p:nvSpPr>
          <p:spPr>
            <a:xfrm>
              <a:off x="6183745" y="5394658"/>
              <a:ext cx="83127" cy="1395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0EEDB416-CC56-4CCD-9760-4FEB075C1B03}"/>
                </a:ext>
              </a:extLst>
            </p:cNvPr>
            <p:cNvSpPr/>
            <p:nvPr/>
          </p:nvSpPr>
          <p:spPr>
            <a:xfrm>
              <a:off x="7997819" y="5402764"/>
              <a:ext cx="83127" cy="139567"/>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 name="Groupe 29">
            <a:extLst>
              <a:ext uri="{FF2B5EF4-FFF2-40B4-BE49-F238E27FC236}">
                <a16:creationId xmlns:a16="http://schemas.microsoft.com/office/drawing/2014/main" id="{5A88FB24-A4D0-444E-959E-9BC9D8EA62D1}"/>
              </a:ext>
            </a:extLst>
          </p:cNvPr>
          <p:cNvGrpSpPr/>
          <p:nvPr/>
        </p:nvGrpSpPr>
        <p:grpSpPr>
          <a:xfrm>
            <a:off x="7353176" y="5013844"/>
            <a:ext cx="4584422" cy="281357"/>
            <a:chOff x="3967018" y="5083293"/>
            <a:chExt cx="4584422" cy="281357"/>
          </a:xfrm>
        </p:grpSpPr>
        <p:sp>
          <p:nvSpPr>
            <p:cNvPr id="26" name="ZoneTexte 25">
              <a:extLst>
                <a:ext uri="{FF2B5EF4-FFF2-40B4-BE49-F238E27FC236}">
                  <a16:creationId xmlns:a16="http://schemas.microsoft.com/office/drawing/2014/main" id="{7F554FE0-0FB8-49EB-AB80-26A2AA0C4117}"/>
                </a:ext>
              </a:extLst>
            </p:cNvPr>
            <p:cNvSpPr txBox="1"/>
            <p:nvPr/>
          </p:nvSpPr>
          <p:spPr>
            <a:xfrm>
              <a:off x="3967018" y="5087651"/>
              <a:ext cx="1024116" cy="276999"/>
            </a:xfrm>
            <a:prstGeom prst="rect">
              <a:avLst/>
            </a:prstGeom>
            <a:noFill/>
          </p:spPr>
          <p:txBody>
            <a:bodyPr wrap="square" rtlCol="0">
              <a:spAutoFit/>
            </a:bodyPr>
            <a:lstStyle/>
            <a:p>
              <a:r>
                <a:rPr lang="fr-FR" sz="1200" b="1">
                  <a:solidFill>
                    <a:schemeClr val="accent1"/>
                  </a:solidFill>
                  <a:latin typeface="Verdana" panose="020B0604030504040204" pitchFamily="34" charset="0"/>
                  <a:ea typeface="Verdana" panose="020B0604030504040204" pitchFamily="34" charset="0"/>
                </a:rPr>
                <a:t>42 ans</a:t>
              </a:r>
            </a:p>
          </p:txBody>
        </p:sp>
        <p:sp>
          <p:nvSpPr>
            <p:cNvPr id="27" name="ZoneTexte 26">
              <a:extLst>
                <a:ext uri="{FF2B5EF4-FFF2-40B4-BE49-F238E27FC236}">
                  <a16:creationId xmlns:a16="http://schemas.microsoft.com/office/drawing/2014/main" id="{02BDAC4B-9AE7-46FC-B8E4-83DB42DD7277}"/>
                </a:ext>
              </a:extLst>
            </p:cNvPr>
            <p:cNvSpPr txBox="1"/>
            <p:nvPr/>
          </p:nvSpPr>
          <p:spPr>
            <a:xfrm>
              <a:off x="5855854" y="5086152"/>
              <a:ext cx="1024116" cy="276999"/>
            </a:xfrm>
            <a:prstGeom prst="rect">
              <a:avLst/>
            </a:prstGeom>
            <a:noFill/>
          </p:spPr>
          <p:txBody>
            <a:bodyPr wrap="square" rtlCol="0">
              <a:spAutoFit/>
            </a:bodyPr>
            <a:lstStyle/>
            <a:p>
              <a:r>
                <a:rPr lang="fr-FR" sz="1200" b="1">
                  <a:solidFill>
                    <a:schemeClr val="accent1"/>
                  </a:solidFill>
                  <a:latin typeface="Verdana" panose="020B0604030504040204" pitchFamily="34" charset="0"/>
                  <a:ea typeface="Verdana" panose="020B0604030504040204" pitchFamily="34" charset="0"/>
                </a:rPr>
                <a:t>46 ans</a:t>
              </a:r>
            </a:p>
          </p:txBody>
        </p:sp>
        <p:sp>
          <p:nvSpPr>
            <p:cNvPr id="28" name="ZoneTexte 27">
              <a:extLst>
                <a:ext uri="{FF2B5EF4-FFF2-40B4-BE49-F238E27FC236}">
                  <a16:creationId xmlns:a16="http://schemas.microsoft.com/office/drawing/2014/main" id="{00273A4D-E302-4B82-8F3E-0C81FCA2AE64}"/>
                </a:ext>
              </a:extLst>
            </p:cNvPr>
            <p:cNvSpPr txBox="1"/>
            <p:nvPr/>
          </p:nvSpPr>
          <p:spPr>
            <a:xfrm>
              <a:off x="7527324" y="5083293"/>
              <a:ext cx="1024116" cy="276999"/>
            </a:xfrm>
            <a:prstGeom prst="rect">
              <a:avLst/>
            </a:prstGeom>
            <a:noFill/>
          </p:spPr>
          <p:txBody>
            <a:bodyPr wrap="square" rtlCol="0">
              <a:spAutoFit/>
            </a:bodyPr>
            <a:lstStyle/>
            <a:p>
              <a:r>
                <a:rPr lang="fr-FR" sz="1200" b="1">
                  <a:solidFill>
                    <a:schemeClr val="accent1"/>
                  </a:solidFill>
                  <a:latin typeface="Verdana" panose="020B0604030504040204" pitchFamily="34" charset="0"/>
                  <a:ea typeface="Verdana" panose="020B0604030504040204" pitchFamily="34" charset="0"/>
                </a:rPr>
                <a:t>50 ans</a:t>
              </a:r>
            </a:p>
          </p:txBody>
        </p:sp>
      </p:grpSp>
      <p:sp>
        <p:nvSpPr>
          <p:cNvPr id="32" name="Bulle narrative : rectangle à coins arrondis 31">
            <a:extLst>
              <a:ext uri="{FF2B5EF4-FFF2-40B4-BE49-F238E27FC236}">
                <a16:creationId xmlns:a16="http://schemas.microsoft.com/office/drawing/2014/main" id="{9464236F-41AF-4644-9227-1E1A3C22937D}"/>
              </a:ext>
            </a:extLst>
          </p:cNvPr>
          <p:cNvSpPr/>
          <p:nvPr/>
        </p:nvSpPr>
        <p:spPr>
          <a:xfrm flipH="1">
            <a:off x="1227595" y="4613292"/>
            <a:ext cx="3522618" cy="1065717"/>
          </a:xfrm>
          <a:prstGeom prst="wedgeRoundRectCallout">
            <a:avLst>
              <a:gd name="adj1" fmla="val 1361"/>
              <a:gd name="adj2" fmla="val 84136"/>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latin typeface="Calibri" panose="020F0502020204030204" pitchFamily="34" charset="0"/>
                <a:cs typeface="Calibri" panose="020F0502020204030204" pitchFamily="34" charset="0"/>
              </a:rPr>
              <a:t>37% des « nouveaux » vulnérables ont charge d’enfant</a:t>
            </a:r>
            <a:br>
              <a:rPr lang="fr-FR" sz="1600" b="1">
                <a:latin typeface="Calibri" panose="020F0502020204030204" pitchFamily="34" charset="0"/>
                <a:cs typeface="Calibri" panose="020F0502020204030204" pitchFamily="34" charset="0"/>
              </a:rPr>
            </a:br>
            <a:r>
              <a:rPr lang="fr-FR" sz="1600" b="1">
                <a:latin typeface="Calibri" panose="020F0502020204030204" pitchFamily="34" charset="0"/>
                <a:cs typeface="Calibri" panose="020F0502020204030204" pitchFamily="34" charset="0"/>
              </a:rPr>
              <a:t>(32% des « déjà » vulnérables et 27% des non vulnérables)</a:t>
            </a:r>
          </a:p>
        </p:txBody>
      </p:sp>
    </p:spTree>
    <p:extLst>
      <p:ext uri="{BB962C8B-B14F-4D97-AF65-F5344CB8AC3E}">
        <p14:creationId xmlns:p14="http://schemas.microsoft.com/office/powerpoint/2010/main" val="1820316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71D0C54E-0522-4683-A1A1-8899003665E0}"/>
              </a:ext>
            </a:extLst>
          </p:cNvPr>
          <p:cNvSpPr txBox="1">
            <a:spLocks/>
          </p:cNvSpPr>
          <p:nvPr/>
        </p:nvSpPr>
        <p:spPr>
          <a:xfrm>
            <a:off x="2388804" y="331751"/>
            <a:ext cx="9252628" cy="480131"/>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Des actifs modestes </a:t>
            </a:r>
          </a:p>
        </p:txBody>
      </p:sp>
      <p:sp>
        <p:nvSpPr>
          <p:cNvPr id="7" name="Rectangle 6">
            <a:extLst>
              <a:ext uri="{FF2B5EF4-FFF2-40B4-BE49-F238E27FC236}">
                <a16:creationId xmlns:a16="http://schemas.microsoft.com/office/drawing/2014/main" id="{8766C345-B122-4E8C-969D-056A23BF0806}"/>
              </a:ext>
            </a:extLst>
          </p:cNvPr>
          <p:cNvSpPr/>
          <p:nvPr/>
        </p:nvSpPr>
        <p:spPr>
          <a:xfrm>
            <a:off x="3115249" y="6078915"/>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active de 15 ans et plus</a:t>
            </a:r>
          </a:p>
        </p:txBody>
      </p:sp>
      <p:sp>
        <p:nvSpPr>
          <p:cNvPr id="15" name="Titre 5">
            <a:extLst>
              <a:ext uri="{FF2B5EF4-FFF2-40B4-BE49-F238E27FC236}">
                <a16:creationId xmlns:a16="http://schemas.microsoft.com/office/drawing/2014/main" id="{FE07D9B4-ADB0-46FB-81E7-72837CD20FFB}"/>
              </a:ext>
            </a:extLst>
          </p:cNvPr>
          <p:cNvSpPr txBox="1">
            <a:spLocks/>
          </p:cNvSpPr>
          <p:nvPr/>
        </p:nvSpPr>
        <p:spPr>
          <a:xfrm>
            <a:off x="332109" y="2029161"/>
            <a:ext cx="4650857" cy="2557623"/>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1800" dirty="0">
                <a:solidFill>
                  <a:schemeClr val="accent1"/>
                </a:solidFill>
              </a:rPr>
              <a:t>Les personnes qui se sentent vulnérables sont très majoritairement </a:t>
            </a:r>
            <a:r>
              <a:rPr lang="fr-FR" dirty="0">
                <a:solidFill>
                  <a:schemeClr val="accent1"/>
                </a:solidFill>
              </a:rPr>
              <a:t>des actifs</a:t>
            </a:r>
          </a:p>
          <a:p>
            <a:r>
              <a:rPr lang="fr-FR" sz="1800" dirty="0">
                <a:solidFill>
                  <a:schemeClr val="accent1"/>
                </a:solidFill>
              </a:rPr>
              <a:t> </a:t>
            </a:r>
          </a:p>
          <a:p>
            <a:r>
              <a:rPr lang="fr-FR" sz="1600" dirty="0">
                <a:solidFill>
                  <a:schemeClr val="accent1"/>
                </a:solidFill>
              </a:rPr>
              <a:t>68% des « nouveaux vulnérables » sont des actifs (occupés ou au chômage) </a:t>
            </a:r>
          </a:p>
          <a:p>
            <a:endParaRPr lang="fr-FR" sz="2000" dirty="0">
              <a:solidFill>
                <a:schemeClr val="accent1"/>
              </a:solidFill>
            </a:endParaRPr>
          </a:p>
          <a:p>
            <a:r>
              <a:rPr lang="fr-FR" sz="1600" dirty="0">
                <a:solidFill>
                  <a:schemeClr val="accent1"/>
                </a:solidFill>
              </a:rPr>
              <a:t>62% des « déjà vulnérables » </a:t>
            </a:r>
          </a:p>
          <a:p>
            <a:endParaRPr lang="fr-FR" sz="1200" dirty="0">
              <a:solidFill>
                <a:schemeClr val="accent1"/>
              </a:solidFill>
            </a:endParaRPr>
          </a:p>
          <a:p>
            <a:r>
              <a:rPr lang="fr-FR" sz="1200" dirty="0">
                <a:solidFill>
                  <a:schemeClr val="accent1"/>
                </a:solidFill>
              </a:rPr>
              <a:t>et 58% des personnes qui ne se sentent pas vulnérables </a:t>
            </a:r>
          </a:p>
        </p:txBody>
      </p:sp>
      <p:pic>
        <p:nvPicPr>
          <p:cNvPr id="9" name="Image 8">
            <a:extLst>
              <a:ext uri="{FF2B5EF4-FFF2-40B4-BE49-F238E27FC236}">
                <a16:creationId xmlns:a16="http://schemas.microsoft.com/office/drawing/2014/main" id="{6150B690-967A-41BC-97B5-CA9015EF30AE}"/>
              </a:ext>
            </a:extLst>
          </p:cNvPr>
          <p:cNvPicPr>
            <a:picLocks noChangeAspect="1"/>
          </p:cNvPicPr>
          <p:nvPr/>
        </p:nvPicPr>
        <p:blipFill>
          <a:blip r:embed="rId2"/>
          <a:stretch>
            <a:fillRect/>
          </a:stretch>
        </p:blipFill>
        <p:spPr>
          <a:xfrm>
            <a:off x="6455506" y="2504068"/>
            <a:ext cx="4573524" cy="2744724"/>
          </a:xfrm>
          <a:prstGeom prst="rect">
            <a:avLst/>
          </a:prstGeom>
        </p:spPr>
      </p:pic>
      <p:sp>
        <p:nvSpPr>
          <p:cNvPr id="10" name="Rectangle : coins arrondis 9">
            <a:extLst>
              <a:ext uri="{FF2B5EF4-FFF2-40B4-BE49-F238E27FC236}">
                <a16:creationId xmlns:a16="http://schemas.microsoft.com/office/drawing/2014/main" id="{587DC944-7575-4825-8FCC-A69BCE9975D5}"/>
              </a:ext>
            </a:extLst>
          </p:cNvPr>
          <p:cNvSpPr/>
          <p:nvPr/>
        </p:nvSpPr>
        <p:spPr>
          <a:xfrm>
            <a:off x="6893017" y="4552678"/>
            <a:ext cx="803430" cy="229229"/>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Bulle narrative : rectangle à coins arrondis 10">
            <a:extLst>
              <a:ext uri="{FF2B5EF4-FFF2-40B4-BE49-F238E27FC236}">
                <a16:creationId xmlns:a16="http://schemas.microsoft.com/office/drawing/2014/main" id="{EE8570F0-3B8E-4E13-94C1-BC7D127B1F3F}"/>
              </a:ext>
            </a:extLst>
          </p:cNvPr>
          <p:cNvSpPr/>
          <p:nvPr/>
        </p:nvSpPr>
        <p:spPr>
          <a:xfrm flipH="1">
            <a:off x="8135198" y="2398235"/>
            <a:ext cx="2366418" cy="484036"/>
          </a:xfrm>
          <a:prstGeom prst="wedgeRoundRectCallout">
            <a:avLst>
              <a:gd name="adj1" fmla="val 70547"/>
              <a:gd name="adj2" fmla="val 2047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200" b="1">
                <a:latin typeface="Calibri"/>
                <a:cs typeface="Calibri"/>
              </a:rPr>
              <a:t>48% font partie des bas revenus</a:t>
            </a:r>
            <a:br>
              <a:rPr lang="fr-FR" sz="1200" b="1">
                <a:latin typeface="Calibri" panose="020F0502020204030204" pitchFamily="34" charset="0"/>
                <a:cs typeface="Calibri" panose="020F0502020204030204" pitchFamily="34" charset="0"/>
              </a:rPr>
            </a:br>
            <a:r>
              <a:rPr lang="fr-FR" sz="1100" b="1">
                <a:latin typeface="Calibri"/>
                <a:cs typeface="Calibri"/>
              </a:rPr>
              <a:t>(vs 38% des déjà vulnérables)</a:t>
            </a:r>
          </a:p>
          <a:p>
            <a:pPr algn="ctr"/>
            <a:r>
              <a:rPr lang="fr-FR" sz="1100" b="1">
                <a:latin typeface="Calibri"/>
                <a:cs typeface="Calibri"/>
              </a:rPr>
              <a:t>Et 28% en moyenne</a:t>
            </a:r>
          </a:p>
        </p:txBody>
      </p:sp>
      <p:sp>
        <p:nvSpPr>
          <p:cNvPr id="12" name="Titre 5">
            <a:extLst>
              <a:ext uri="{FF2B5EF4-FFF2-40B4-BE49-F238E27FC236}">
                <a16:creationId xmlns:a16="http://schemas.microsoft.com/office/drawing/2014/main" id="{A972F9A3-859E-4BBC-81CD-3F420B4EE67D}"/>
              </a:ext>
            </a:extLst>
          </p:cNvPr>
          <p:cNvSpPr txBox="1">
            <a:spLocks/>
          </p:cNvSpPr>
          <p:nvPr/>
        </p:nvSpPr>
        <p:spPr>
          <a:xfrm>
            <a:off x="6620818" y="1477753"/>
            <a:ext cx="4113631" cy="674031"/>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1800" dirty="0">
                <a:solidFill>
                  <a:srgbClr val="31849B"/>
                </a:solidFill>
              </a:rPr>
              <a:t>48% des « nouveaux vulnérables » font partie des </a:t>
            </a:r>
            <a:r>
              <a:rPr lang="fr-FR" sz="2400" dirty="0">
                <a:solidFill>
                  <a:srgbClr val="31849B"/>
                </a:solidFill>
              </a:rPr>
              <a:t>bas revenus  </a:t>
            </a:r>
            <a:endParaRPr lang="fr-FR" sz="1800" dirty="0">
              <a:solidFill>
                <a:srgbClr val="31849B"/>
              </a:solidFill>
            </a:endParaRPr>
          </a:p>
        </p:txBody>
      </p:sp>
    </p:spTree>
    <p:extLst>
      <p:ext uri="{BB962C8B-B14F-4D97-AF65-F5344CB8AC3E}">
        <p14:creationId xmlns:p14="http://schemas.microsoft.com/office/powerpoint/2010/main" val="3289083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3408C-F4C7-484C-B5AA-804675C72AE0}"/>
              </a:ext>
            </a:extLst>
          </p:cNvPr>
          <p:cNvSpPr>
            <a:spLocks noGrp="1"/>
          </p:cNvSpPr>
          <p:nvPr>
            <p:ph type="title"/>
          </p:nvPr>
        </p:nvSpPr>
        <p:spPr>
          <a:xfrm>
            <a:off x="2478182" y="465965"/>
            <a:ext cx="8957767" cy="867930"/>
          </a:xfrm>
        </p:spPr>
        <p:txBody>
          <a:bodyPr/>
          <a:lstStyle/>
          <a:p>
            <a:r>
              <a:rPr lang="fr-FR" sz="2800" dirty="0">
                <a:solidFill>
                  <a:srgbClr val="31849B"/>
                </a:solidFill>
              </a:rPr>
              <a:t>Peu diplômés et travaillant plus souvent dans le secteur privé</a:t>
            </a:r>
          </a:p>
        </p:txBody>
      </p:sp>
      <p:sp>
        <p:nvSpPr>
          <p:cNvPr id="3" name="Espace réservé du numéro de diapositive 2">
            <a:extLst>
              <a:ext uri="{FF2B5EF4-FFF2-40B4-BE49-F238E27FC236}">
                <a16:creationId xmlns:a16="http://schemas.microsoft.com/office/drawing/2014/main" id="{01A44F3B-74DE-4C36-A736-BC8E42521506}"/>
              </a:ext>
            </a:extLst>
          </p:cNvPr>
          <p:cNvSpPr>
            <a:spLocks noGrp="1"/>
          </p:cNvSpPr>
          <p:nvPr>
            <p:ph type="sldNum" sz="quarter" idx="12"/>
          </p:nvPr>
        </p:nvSpPr>
        <p:spPr/>
        <p:txBody>
          <a:bodyPr/>
          <a:lstStyle/>
          <a:p>
            <a:fld id="{1B657BA9-EC5E-40D7-BBDA-32C61981E3FD}" type="slidenum">
              <a:rPr lang="fr-FR" smtClean="0"/>
              <a:t>38</a:t>
            </a:fld>
            <a:endParaRPr lang="fr-FR"/>
          </a:p>
        </p:txBody>
      </p:sp>
      <p:sp>
        <p:nvSpPr>
          <p:cNvPr id="4" name="Espace réservé du texte 3">
            <a:extLst>
              <a:ext uri="{FF2B5EF4-FFF2-40B4-BE49-F238E27FC236}">
                <a16:creationId xmlns:a16="http://schemas.microsoft.com/office/drawing/2014/main" id="{620A9C3C-0832-42A1-A5B9-8CE63C2DE54C}"/>
              </a:ext>
            </a:extLst>
          </p:cNvPr>
          <p:cNvSpPr>
            <a:spLocks noGrp="1"/>
          </p:cNvSpPr>
          <p:nvPr>
            <p:ph type="body" sz="quarter" idx="13"/>
          </p:nvPr>
        </p:nvSpPr>
        <p:spPr/>
        <p:txBody>
          <a:bodyPr/>
          <a:lstStyle/>
          <a:p>
            <a:pPr algn="just"/>
            <a:r>
              <a:rPr lang="fr-FR" sz="2400" dirty="0">
                <a:solidFill>
                  <a:schemeClr val="accent2"/>
                </a:solidFill>
              </a:rPr>
              <a:t>Un « nouveau vulnérable » sur deux </a:t>
            </a:r>
            <a:r>
              <a:rPr lang="fr-FR" sz="2400" dirty="0"/>
              <a:t>est peu diplômé (inférieur au bac) </a:t>
            </a:r>
            <a:r>
              <a:rPr lang="fr-FR" b="0" dirty="0"/>
              <a:t>contre 35% des actifs pas vulnérables) et 42% des déjà vulnérables</a:t>
            </a:r>
          </a:p>
          <a:p>
            <a:endParaRPr lang="fr-FR" dirty="0"/>
          </a:p>
        </p:txBody>
      </p:sp>
      <p:sp>
        <p:nvSpPr>
          <p:cNvPr id="5" name="Espace réservé du texte 4">
            <a:extLst>
              <a:ext uri="{FF2B5EF4-FFF2-40B4-BE49-F238E27FC236}">
                <a16:creationId xmlns:a16="http://schemas.microsoft.com/office/drawing/2014/main" id="{5F677C32-C773-4990-BF24-4E7BC2CC3966}"/>
              </a:ext>
            </a:extLst>
          </p:cNvPr>
          <p:cNvSpPr>
            <a:spLocks noGrp="1"/>
          </p:cNvSpPr>
          <p:nvPr>
            <p:ph type="body" sz="quarter" idx="14"/>
          </p:nvPr>
        </p:nvSpPr>
        <p:spPr/>
        <p:txBody>
          <a:bodyPr/>
          <a:lstStyle/>
          <a:p>
            <a:r>
              <a:rPr lang="fr-FR" sz="2800" dirty="0">
                <a:solidFill>
                  <a:schemeClr val="accent2"/>
                </a:solidFill>
              </a:rPr>
              <a:t>74% des nouveaux vulnérables actifs travaillent dans une entreprise privée </a:t>
            </a:r>
            <a:r>
              <a:rPr lang="fr-FR" dirty="0"/>
              <a:t>contre 65% des « déjà vulnérables » et 64% des non vulnérables</a:t>
            </a:r>
          </a:p>
        </p:txBody>
      </p:sp>
      <p:sp>
        <p:nvSpPr>
          <p:cNvPr id="6" name="Rectangle 5">
            <a:extLst>
              <a:ext uri="{FF2B5EF4-FFF2-40B4-BE49-F238E27FC236}">
                <a16:creationId xmlns:a16="http://schemas.microsoft.com/office/drawing/2014/main" id="{E5870B45-4082-4C4F-8004-4B148EB0475F}"/>
              </a:ext>
            </a:extLst>
          </p:cNvPr>
          <p:cNvSpPr/>
          <p:nvPr/>
        </p:nvSpPr>
        <p:spPr>
          <a:xfrm>
            <a:off x="4074805" y="5933117"/>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active de 15 ans et plus</a:t>
            </a:r>
          </a:p>
        </p:txBody>
      </p:sp>
    </p:spTree>
    <p:extLst>
      <p:ext uri="{BB962C8B-B14F-4D97-AF65-F5344CB8AC3E}">
        <p14:creationId xmlns:p14="http://schemas.microsoft.com/office/powerpoint/2010/main" val="276618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E37AB6-C3ED-470C-B169-A3CD6A19A7CF}"/>
              </a:ext>
            </a:extLst>
          </p:cNvPr>
          <p:cNvSpPr>
            <a:spLocks noGrp="1"/>
          </p:cNvSpPr>
          <p:nvPr>
            <p:ph type="title"/>
          </p:nvPr>
        </p:nvSpPr>
        <p:spPr>
          <a:xfrm>
            <a:off x="2478182" y="362114"/>
            <a:ext cx="8957767" cy="1255728"/>
          </a:xfrm>
        </p:spPr>
        <p:txBody>
          <a:bodyPr/>
          <a:lstStyle/>
          <a:p>
            <a:r>
              <a:rPr lang="fr-FR" sz="2800" dirty="0">
                <a:solidFill>
                  <a:srgbClr val="31849B"/>
                </a:solidFill>
              </a:rPr>
              <a:t>Les « nouveaux » vulnérables résident plus souvent dans l’agglomération parisienne, moins souvent dans les communes rurales</a:t>
            </a:r>
          </a:p>
        </p:txBody>
      </p:sp>
      <p:sp>
        <p:nvSpPr>
          <p:cNvPr id="3" name="Espace réservé du numéro de diapositive 2">
            <a:extLst>
              <a:ext uri="{FF2B5EF4-FFF2-40B4-BE49-F238E27FC236}">
                <a16:creationId xmlns:a16="http://schemas.microsoft.com/office/drawing/2014/main" id="{4205FFD5-4F20-434D-A489-97E24A1520DC}"/>
              </a:ext>
            </a:extLst>
          </p:cNvPr>
          <p:cNvSpPr>
            <a:spLocks noGrp="1"/>
          </p:cNvSpPr>
          <p:nvPr>
            <p:ph type="sldNum" sz="quarter" idx="12"/>
          </p:nvPr>
        </p:nvSpPr>
        <p:spPr/>
        <p:txBody>
          <a:bodyPr/>
          <a:lstStyle/>
          <a:p>
            <a:fld id="{1B657BA9-EC5E-40D7-BBDA-32C61981E3FD}" type="slidenum">
              <a:rPr lang="fr-FR" smtClean="0"/>
              <a:t>39</a:t>
            </a:fld>
            <a:endParaRPr lang="fr-FR"/>
          </a:p>
        </p:txBody>
      </p:sp>
      <p:graphicFrame>
        <p:nvGraphicFramePr>
          <p:cNvPr id="6" name="Graphique 5">
            <a:extLst>
              <a:ext uri="{FF2B5EF4-FFF2-40B4-BE49-F238E27FC236}">
                <a16:creationId xmlns:a16="http://schemas.microsoft.com/office/drawing/2014/main" id="{87AD679E-83E6-40F1-BB47-F8E91D707DCD}"/>
              </a:ext>
            </a:extLst>
          </p:cNvPr>
          <p:cNvGraphicFramePr>
            <a:graphicFrameLocks/>
          </p:cNvGraphicFramePr>
          <p:nvPr>
            <p:extLst>
              <p:ext uri="{D42A27DB-BD31-4B8C-83A1-F6EECF244321}">
                <p14:modId xmlns:p14="http://schemas.microsoft.com/office/powerpoint/2010/main" val="1021289096"/>
              </p:ext>
            </p:extLst>
          </p:nvPr>
        </p:nvGraphicFramePr>
        <p:xfrm>
          <a:off x="1250103" y="2028824"/>
          <a:ext cx="9691794" cy="3343276"/>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0340BA91-F2F4-4DF0-B2BC-A6E1DBC6CCA9}"/>
              </a:ext>
            </a:extLst>
          </p:cNvPr>
          <p:cNvSpPr/>
          <p:nvPr/>
        </p:nvSpPr>
        <p:spPr>
          <a:xfrm>
            <a:off x="4176405" y="6013277"/>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active de 15 ans et plus</a:t>
            </a:r>
          </a:p>
        </p:txBody>
      </p:sp>
    </p:spTree>
    <p:extLst>
      <p:ext uri="{BB962C8B-B14F-4D97-AF65-F5344CB8AC3E}">
        <p14:creationId xmlns:p14="http://schemas.microsoft.com/office/powerpoint/2010/main" val="3156847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F1B8DFBB-90A6-4719-876D-97629C4C7630}"/>
              </a:ext>
            </a:extLst>
          </p:cNvPr>
          <p:cNvSpPr>
            <a:spLocks noGrp="1"/>
          </p:cNvSpPr>
          <p:nvPr>
            <p:ph type="title"/>
          </p:nvPr>
        </p:nvSpPr>
        <p:spPr>
          <a:xfrm>
            <a:off x="2117661" y="426752"/>
            <a:ext cx="8957767" cy="978729"/>
          </a:xfrm>
        </p:spPr>
        <p:txBody>
          <a:bodyPr/>
          <a:lstStyle/>
          <a:p>
            <a:r>
              <a:rPr lang="fr-FR" dirty="0"/>
              <a:t>Pourquoi parler aujourd’hui de vulnérabilité plutôt que de pauvreté, handicap, </a:t>
            </a:r>
            <a:r>
              <a:rPr lang="fr-FR" dirty="0" err="1"/>
              <a:t>etc</a:t>
            </a:r>
            <a:r>
              <a:rPr lang="fr-FR" dirty="0"/>
              <a:t> ?</a:t>
            </a:r>
          </a:p>
        </p:txBody>
      </p:sp>
      <p:sp>
        <p:nvSpPr>
          <p:cNvPr id="5" name="Espace réservé du numéro de diapositive 4">
            <a:extLst>
              <a:ext uri="{FF2B5EF4-FFF2-40B4-BE49-F238E27FC236}">
                <a16:creationId xmlns:a16="http://schemas.microsoft.com/office/drawing/2014/main" id="{00EA2F24-DE38-4C7F-8CB6-968708CA09C5}"/>
              </a:ext>
            </a:extLst>
          </p:cNvPr>
          <p:cNvSpPr>
            <a:spLocks noGrp="1"/>
          </p:cNvSpPr>
          <p:nvPr>
            <p:ph type="sldNum" sz="quarter" idx="12"/>
          </p:nvPr>
        </p:nvSpPr>
        <p:spPr/>
        <p:txBody>
          <a:bodyPr/>
          <a:lstStyle/>
          <a:p>
            <a:fld id="{1B657BA9-EC5E-40D7-BBDA-32C61981E3FD}" type="slidenum">
              <a:rPr lang="fr-FR" smtClean="0"/>
              <a:t>4</a:t>
            </a:fld>
            <a:endParaRPr lang="fr-FR"/>
          </a:p>
        </p:txBody>
      </p:sp>
      <p:sp>
        <p:nvSpPr>
          <p:cNvPr id="17" name="Espace réservé du texte 1">
            <a:extLst>
              <a:ext uri="{FF2B5EF4-FFF2-40B4-BE49-F238E27FC236}">
                <a16:creationId xmlns:a16="http://schemas.microsoft.com/office/drawing/2014/main" id="{8E58DB2F-DCFF-4D4F-9E0A-E334D386F69A}"/>
              </a:ext>
            </a:extLst>
          </p:cNvPr>
          <p:cNvSpPr txBox="1">
            <a:spLocks/>
          </p:cNvSpPr>
          <p:nvPr/>
        </p:nvSpPr>
        <p:spPr>
          <a:xfrm>
            <a:off x="5471410" y="1818888"/>
            <a:ext cx="3977687" cy="57095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fr-FR" sz="1800" b="1" kern="1200" dirty="0">
                <a:solidFill>
                  <a:schemeClr val="accent5"/>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lang="fr-FR" sz="1200" kern="1200" dirty="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fr-FR" sz="1200" b="1" kern="1200" dirty="0">
                <a:solidFill>
                  <a:schemeClr val="accent6"/>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lang="fr-FR" sz="1200" kern="1200" dirty="0">
                <a:solidFill>
                  <a:schemeClr val="tx1"/>
                </a:solidFill>
                <a:latin typeface="+mn-lt"/>
                <a:ea typeface="+mn-ea"/>
                <a:cs typeface="+mn-cs"/>
              </a:defRPr>
            </a:lvl4pPr>
            <a:lvl5pPr marL="534988" indent="-228600" algn="l" defTabSz="914400" rtl="0" eaLnBrk="1" latinLnBrk="0" hangingPunct="1">
              <a:lnSpc>
                <a:spcPct val="100000"/>
              </a:lnSpc>
              <a:spcBef>
                <a:spcPts val="0"/>
              </a:spcBef>
              <a:spcAft>
                <a:spcPts val="600"/>
              </a:spcAft>
              <a:buFont typeface="Arial" panose="020B0604020202020204" pitchFamily="34" charset="0"/>
              <a:buChar char="‒"/>
              <a:defRPr lang="fr-FR"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0" i="1" dirty="0">
                <a:solidFill>
                  <a:schemeClr val="tx2">
                    <a:lumMod val="75000"/>
                  </a:schemeClr>
                </a:solidFill>
                <a:latin typeface="Verdana" panose="020B0604030504040204" pitchFamily="34" charset="0"/>
                <a:cs typeface="Times New Roman" panose="02020603050405020304" pitchFamily="18" charset="0"/>
              </a:rPr>
              <a:t>Des clochards … aux SDF</a:t>
            </a:r>
            <a:endParaRPr lang="fr-FR" b="0" i="1" dirty="0">
              <a:solidFill>
                <a:schemeClr val="tx2">
                  <a:lumMod val="75000"/>
                </a:schemeClr>
              </a:solidFill>
            </a:endParaRPr>
          </a:p>
        </p:txBody>
      </p:sp>
      <p:sp>
        <p:nvSpPr>
          <p:cNvPr id="18" name="Espace réservé du texte 1">
            <a:extLst>
              <a:ext uri="{FF2B5EF4-FFF2-40B4-BE49-F238E27FC236}">
                <a16:creationId xmlns:a16="http://schemas.microsoft.com/office/drawing/2014/main" id="{E1BEE77A-02E3-4E71-8313-B85FDFAC418A}"/>
              </a:ext>
            </a:extLst>
          </p:cNvPr>
          <p:cNvSpPr txBox="1">
            <a:spLocks/>
          </p:cNvSpPr>
          <p:nvPr/>
        </p:nvSpPr>
        <p:spPr>
          <a:xfrm>
            <a:off x="312811" y="3149692"/>
            <a:ext cx="5886609" cy="8394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fr-FR" sz="1800" b="1" kern="1200" dirty="0">
                <a:solidFill>
                  <a:schemeClr val="accent5"/>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lang="fr-FR" sz="1200" kern="1200" dirty="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fr-FR" sz="1200" b="1" kern="1200" dirty="0">
                <a:solidFill>
                  <a:schemeClr val="accent6"/>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lang="fr-FR" sz="1200" kern="1200" dirty="0">
                <a:solidFill>
                  <a:schemeClr val="tx1"/>
                </a:solidFill>
                <a:latin typeface="+mn-lt"/>
                <a:ea typeface="+mn-ea"/>
                <a:cs typeface="+mn-cs"/>
              </a:defRPr>
            </a:lvl4pPr>
            <a:lvl5pPr marL="534988" indent="-228600" algn="l" defTabSz="914400" rtl="0" eaLnBrk="1" latinLnBrk="0" hangingPunct="1">
              <a:lnSpc>
                <a:spcPct val="100000"/>
              </a:lnSpc>
              <a:spcBef>
                <a:spcPts val="0"/>
              </a:spcBef>
              <a:spcAft>
                <a:spcPts val="600"/>
              </a:spcAft>
              <a:buFont typeface="Arial" panose="020B0604020202020204" pitchFamily="34" charset="0"/>
              <a:buChar char="‒"/>
              <a:defRPr lang="fr-FR"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0" i="1" dirty="0">
                <a:solidFill>
                  <a:schemeClr val="tx2">
                    <a:lumMod val="75000"/>
                  </a:schemeClr>
                </a:solidFill>
                <a:latin typeface="Verdana" panose="020B0604030504040204" pitchFamily="34" charset="0"/>
                <a:cs typeface="Times New Roman" panose="02020603050405020304" pitchFamily="18" charset="0"/>
              </a:rPr>
              <a:t>Des indigents… aux pauvres … aux précaires </a:t>
            </a:r>
            <a:endParaRPr lang="fr-FR" b="0" i="1" dirty="0">
              <a:solidFill>
                <a:schemeClr val="tx2">
                  <a:lumMod val="75000"/>
                </a:schemeClr>
              </a:solidFill>
            </a:endParaRPr>
          </a:p>
        </p:txBody>
      </p:sp>
      <p:sp>
        <p:nvSpPr>
          <p:cNvPr id="21" name="ZoneTexte 20">
            <a:extLst>
              <a:ext uri="{FF2B5EF4-FFF2-40B4-BE49-F238E27FC236}">
                <a16:creationId xmlns:a16="http://schemas.microsoft.com/office/drawing/2014/main" id="{BA486DD5-A3DE-4C5F-8B7E-65B234468F98}"/>
              </a:ext>
            </a:extLst>
          </p:cNvPr>
          <p:cNvSpPr txBox="1"/>
          <p:nvPr/>
        </p:nvSpPr>
        <p:spPr>
          <a:xfrm>
            <a:off x="4005137" y="4748989"/>
            <a:ext cx="6352081" cy="646331"/>
          </a:xfrm>
          <a:prstGeom prst="rect">
            <a:avLst/>
          </a:prstGeom>
          <a:noFill/>
        </p:spPr>
        <p:txBody>
          <a:bodyPr wrap="square">
            <a:spAutoFit/>
          </a:bodyPr>
          <a:lstStyle/>
          <a:p>
            <a:r>
              <a:rPr lang="fr-FR" sz="1800" i="1" dirty="0">
                <a:solidFill>
                  <a:schemeClr val="tx2">
                    <a:lumMod val="75000"/>
                  </a:schemeClr>
                </a:solidFill>
                <a:effectLst/>
                <a:latin typeface="Verdana" panose="020B0604030504040204" pitchFamily="34" charset="0"/>
                <a:ea typeface="+mn-ea"/>
                <a:cs typeface="Times New Roman" panose="02020603050405020304" pitchFamily="18" charset="0"/>
              </a:rPr>
              <a:t>Des « fous » sous l’Ancien Régime … aux handicapés mentaux … aux « neuro-atypiques »</a:t>
            </a:r>
            <a:endParaRPr lang="fr-FR" i="1" dirty="0">
              <a:solidFill>
                <a:schemeClr val="tx2">
                  <a:lumMod val="75000"/>
                </a:schemeClr>
              </a:solidFill>
            </a:endParaRPr>
          </a:p>
        </p:txBody>
      </p:sp>
    </p:spTree>
    <p:extLst>
      <p:ext uri="{BB962C8B-B14F-4D97-AF65-F5344CB8AC3E}">
        <p14:creationId xmlns:p14="http://schemas.microsoft.com/office/powerpoint/2010/main" val="3798857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5DC828-BA58-45E9-A5F4-5294061497D6}"/>
              </a:ext>
            </a:extLst>
          </p:cNvPr>
          <p:cNvSpPr>
            <a:spLocks noGrp="1"/>
          </p:cNvSpPr>
          <p:nvPr>
            <p:ph type="title"/>
          </p:nvPr>
        </p:nvSpPr>
        <p:spPr>
          <a:xfrm>
            <a:off x="0" y="732404"/>
            <a:ext cx="4046555" cy="506461"/>
          </a:xfrm>
        </p:spPr>
        <p:txBody>
          <a:bodyPr/>
          <a:lstStyle/>
          <a:p>
            <a:r>
              <a:rPr lang="fr-FR" dirty="0"/>
              <a:t>Qui sont les « nouveaux vulnérables »</a:t>
            </a:r>
          </a:p>
        </p:txBody>
      </p:sp>
      <p:sp>
        <p:nvSpPr>
          <p:cNvPr id="3" name="Espace réservé du numéro de diapositive 2">
            <a:extLst>
              <a:ext uri="{FF2B5EF4-FFF2-40B4-BE49-F238E27FC236}">
                <a16:creationId xmlns:a16="http://schemas.microsoft.com/office/drawing/2014/main" id="{9D32D3EB-3445-4A99-987A-A7CD462B1409}"/>
              </a:ext>
            </a:extLst>
          </p:cNvPr>
          <p:cNvSpPr>
            <a:spLocks noGrp="1"/>
          </p:cNvSpPr>
          <p:nvPr>
            <p:ph type="sldNum" sz="quarter" idx="12"/>
          </p:nvPr>
        </p:nvSpPr>
        <p:spPr/>
        <p:txBody>
          <a:bodyPr/>
          <a:lstStyle/>
          <a:p>
            <a:fld id="{1B657BA9-EC5E-40D7-BBDA-32C61981E3FD}" type="slidenum">
              <a:rPr lang="fr-FR" smtClean="0"/>
              <a:pPr/>
              <a:t>40</a:t>
            </a:fld>
            <a:endParaRPr lang="fr-FR"/>
          </a:p>
        </p:txBody>
      </p:sp>
      <p:pic>
        <p:nvPicPr>
          <p:cNvPr id="9" name="Image 8">
            <a:extLst>
              <a:ext uri="{FF2B5EF4-FFF2-40B4-BE49-F238E27FC236}">
                <a16:creationId xmlns:a16="http://schemas.microsoft.com/office/drawing/2014/main" id="{A6866B5E-ED22-4E4E-B18A-F50A6780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4639" y="0"/>
            <a:ext cx="6760244" cy="6858000"/>
          </a:xfrm>
          <a:prstGeom prst="rect">
            <a:avLst/>
          </a:prstGeom>
        </p:spPr>
      </p:pic>
    </p:spTree>
    <p:extLst>
      <p:ext uri="{BB962C8B-B14F-4D97-AF65-F5344CB8AC3E}">
        <p14:creationId xmlns:p14="http://schemas.microsoft.com/office/powerpoint/2010/main" val="3011580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E71B7A-EEA8-4333-8FF0-59F25AFA1247}"/>
              </a:ext>
            </a:extLst>
          </p:cNvPr>
          <p:cNvSpPr>
            <a:spLocks noGrp="1"/>
          </p:cNvSpPr>
          <p:nvPr>
            <p:ph type="title"/>
          </p:nvPr>
        </p:nvSpPr>
        <p:spPr>
          <a:xfrm>
            <a:off x="2281260" y="286567"/>
            <a:ext cx="8957767" cy="867930"/>
          </a:xfrm>
        </p:spPr>
        <p:txBody>
          <a:bodyPr/>
          <a:lstStyle/>
          <a:p>
            <a:r>
              <a:rPr lang="fr-FR" sz="2800" dirty="0">
                <a:solidFill>
                  <a:srgbClr val="31849B"/>
                </a:solidFill>
              </a:rPr>
              <a:t>Une deuxième approche de mesure : </a:t>
            </a:r>
            <a:br>
              <a:rPr lang="fr-FR" sz="2800" dirty="0">
                <a:solidFill>
                  <a:srgbClr val="31849B"/>
                </a:solidFill>
              </a:rPr>
            </a:br>
            <a:r>
              <a:rPr lang="fr-FR" sz="2800" dirty="0">
                <a:solidFill>
                  <a:srgbClr val="31849B"/>
                </a:solidFill>
              </a:rPr>
              <a:t>Six situations de fragilités étudiées dans l’enquête</a:t>
            </a:r>
          </a:p>
        </p:txBody>
      </p:sp>
      <p:sp>
        <p:nvSpPr>
          <p:cNvPr id="3" name="Espace réservé du numéro de diapositive 2">
            <a:extLst>
              <a:ext uri="{FF2B5EF4-FFF2-40B4-BE49-F238E27FC236}">
                <a16:creationId xmlns:a16="http://schemas.microsoft.com/office/drawing/2014/main" id="{FE08E211-B8B5-4D84-A44A-BBB9241E2E0C}"/>
              </a:ext>
            </a:extLst>
          </p:cNvPr>
          <p:cNvSpPr>
            <a:spLocks noGrp="1"/>
          </p:cNvSpPr>
          <p:nvPr>
            <p:ph type="sldNum" sz="quarter" idx="12"/>
          </p:nvPr>
        </p:nvSpPr>
        <p:spPr/>
        <p:txBody>
          <a:bodyPr/>
          <a:lstStyle/>
          <a:p>
            <a:fld id="{1B657BA9-EC5E-40D7-BBDA-32C61981E3FD}" type="slidenum">
              <a:rPr lang="fr-FR" smtClean="0"/>
              <a:t>41</a:t>
            </a:fld>
            <a:endParaRPr lang="fr-FR"/>
          </a:p>
        </p:txBody>
      </p:sp>
      <p:sp>
        <p:nvSpPr>
          <p:cNvPr id="7" name="ZoneTexte 6">
            <a:extLst>
              <a:ext uri="{FF2B5EF4-FFF2-40B4-BE49-F238E27FC236}">
                <a16:creationId xmlns:a16="http://schemas.microsoft.com/office/drawing/2014/main" id="{27914F55-BA04-4DF5-9C8E-F529EB1D62CC}"/>
              </a:ext>
            </a:extLst>
          </p:cNvPr>
          <p:cNvSpPr txBox="1"/>
          <p:nvPr/>
        </p:nvSpPr>
        <p:spPr>
          <a:xfrm>
            <a:off x="7726225" y="2378822"/>
            <a:ext cx="3877519" cy="738664"/>
          </a:xfrm>
          <a:solidFill>
            <a:schemeClr val="accent2"/>
          </a:solidFill>
          <a:ln w="28575">
            <a:noFill/>
            <a:extLst>
              <a:ext uri="{C807C97D-BFC1-408E-A445-0C87EB9F89A2}">
                <ask:lineSketchStyleProps xmlns:ask="http://schemas.microsoft.com/office/drawing/2018/sketchyshapes" sd="1219033472">
                  <ask:type>
                    <ask:lineSketchScribble/>
                  </ask:type>
                </ask:lineSketchStyleProps>
              </a:ext>
            </a:extLst>
          </a:ln>
        </p:spPr>
        <p:txBody>
          <a:bodyPr wrap="square" rtlCol="0">
            <a:spAutoFit/>
          </a:bodyPr>
          <a:lstStyle>
            <a:defPPr>
              <a:defRPr lang="fr-FR"/>
            </a:defPPr>
            <a:lvl1pPr>
              <a:defRPr sz="1400" b="1">
                <a:latin typeface="Calibri" panose="020F0502020204030204" pitchFamily="34" charset="0"/>
                <a:ea typeface="Verdana" panose="020B0604030504040204" pitchFamily="34" charset="0"/>
                <a:cs typeface="Calibri" panose="020F0502020204030204" pitchFamily="34" charset="0"/>
              </a:defRPr>
            </a:lvl1pPr>
          </a:lstStyle>
          <a:p>
            <a:pPr algn="just"/>
            <a:endParaRPr lang="fr-FR" b="0"/>
          </a:p>
        </p:txBody>
      </p:sp>
      <p:sp>
        <p:nvSpPr>
          <p:cNvPr id="9" name="ZoneTexte 8">
            <a:extLst>
              <a:ext uri="{FF2B5EF4-FFF2-40B4-BE49-F238E27FC236}">
                <a16:creationId xmlns:a16="http://schemas.microsoft.com/office/drawing/2014/main" id="{180B52F6-A5ED-4ABA-BCF4-B3B498842E1A}"/>
              </a:ext>
            </a:extLst>
          </p:cNvPr>
          <p:cNvSpPr txBox="1"/>
          <p:nvPr/>
        </p:nvSpPr>
        <p:spPr>
          <a:xfrm>
            <a:off x="7804991" y="1238617"/>
            <a:ext cx="4064362" cy="738664"/>
          </a:xfrm>
          <a:custGeom>
            <a:avLst/>
            <a:gdLst>
              <a:gd name="connsiteX0" fmla="*/ 0 w 4064362"/>
              <a:gd name="connsiteY0" fmla="*/ 0 h 738664"/>
              <a:gd name="connsiteX1" fmla="*/ 539980 w 4064362"/>
              <a:gd name="connsiteY1" fmla="*/ 0 h 738664"/>
              <a:gd name="connsiteX2" fmla="*/ 998672 w 4064362"/>
              <a:gd name="connsiteY2" fmla="*/ 0 h 738664"/>
              <a:gd name="connsiteX3" fmla="*/ 1660582 w 4064362"/>
              <a:gd name="connsiteY3" fmla="*/ 0 h 738664"/>
              <a:gd name="connsiteX4" fmla="*/ 2200562 w 4064362"/>
              <a:gd name="connsiteY4" fmla="*/ 0 h 738664"/>
              <a:gd name="connsiteX5" fmla="*/ 2740541 w 4064362"/>
              <a:gd name="connsiteY5" fmla="*/ 0 h 738664"/>
              <a:gd name="connsiteX6" fmla="*/ 3402452 w 4064362"/>
              <a:gd name="connsiteY6" fmla="*/ 0 h 738664"/>
              <a:gd name="connsiteX7" fmla="*/ 4064362 w 4064362"/>
              <a:gd name="connsiteY7" fmla="*/ 0 h 738664"/>
              <a:gd name="connsiteX8" fmla="*/ 4064362 w 4064362"/>
              <a:gd name="connsiteY8" fmla="*/ 384105 h 738664"/>
              <a:gd name="connsiteX9" fmla="*/ 4064362 w 4064362"/>
              <a:gd name="connsiteY9" fmla="*/ 738664 h 738664"/>
              <a:gd name="connsiteX10" fmla="*/ 3565026 w 4064362"/>
              <a:gd name="connsiteY10" fmla="*/ 738664 h 738664"/>
              <a:gd name="connsiteX11" fmla="*/ 2984403 w 4064362"/>
              <a:gd name="connsiteY11" fmla="*/ 738664 h 738664"/>
              <a:gd name="connsiteX12" fmla="*/ 2444423 w 4064362"/>
              <a:gd name="connsiteY12" fmla="*/ 738664 h 738664"/>
              <a:gd name="connsiteX13" fmla="*/ 1782513 w 4064362"/>
              <a:gd name="connsiteY13" fmla="*/ 738664 h 738664"/>
              <a:gd name="connsiteX14" fmla="*/ 1120603 w 4064362"/>
              <a:gd name="connsiteY14" fmla="*/ 738664 h 738664"/>
              <a:gd name="connsiteX15" fmla="*/ 621267 w 4064362"/>
              <a:gd name="connsiteY15" fmla="*/ 738664 h 738664"/>
              <a:gd name="connsiteX16" fmla="*/ 0 w 4064362"/>
              <a:gd name="connsiteY16" fmla="*/ 738664 h 738664"/>
              <a:gd name="connsiteX17" fmla="*/ 0 w 4064362"/>
              <a:gd name="connsiteY17" fmla="*/ 354559 h 738664"/>
              <a:gd name="connsiteX18" fmla="*/ 0 w 4064362"/>
              <a:gd name="connsiteY18"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64362" h="738664" extrusionOk="0">
                <a:moveTo>
                  <a:pt x="0" y="0"/>
                </a:moveTo>
                <a:cubicBezTo>
                  <a:pt x="171151" y="-6438"/>
                  <a:pt x="285952" y="63481"/>
                  <a:pt x="539980" y="0"/>
                </a:cubicBezTo>
                <a:cubicBezTo>
                  <a:pt x="794008" y="-63481"/>
                  <a:pt x="856833" y="12709"/>
                  <a:pt x="998672" y="0"/>
                </a:cubicBezTo>
                <a:cubicBezTo>
                  <a:pt x="1140511" y="-12709"/>
                  <a:pt x="1436635" y="76984"/>
                  <a:pt x="1660582" y="0"/>
                </a:cubicBezTo>
                <a:cubicBezTo>
                  <a:pt x="1884529" y="-76984"/>
                  <a:pt x="2013883" y="63007"/>
                  <a:pt x="2200562" y="0"/>
                </a:cubicBezTo>
                <a:cubicBezTo>
                  <a:pt x="2387241" y="-63007"/>
                  <a:pt x="2471488" y="61"/>
                  <a:pt x="2740541" y="0"/>
                </a:cubicBezTo>
                <a:cubicBezTo>
                  <a:pt x="3009594" y="-61"/>
                  <a:pt x="3082281" y="28744"/>
                  <a:pt x="3402452" y="0"/>
                </a:cubicBezTo>
                <a:cubicBezTo>
                  <a:pt x="3722623" y="-28744"/>
                  <a:pt x="3788046" y="70557"/>
                  <a:pt x="4064362" y="0"/>
                </a:cubicBezTo>
                <a:cubicBezTo>
                  <a:pt x="4075044" y="78588"/>
                  <a:pt x="4047714" y="227895"/>
                  <a:pt x="4064362" y="384105"/>
                </a:cubicBezTo>
                <a:cubicBezTo>
                  <a:pt x="4081010" y="540315"/>
                  <a:pt x="4057280" y="571401"/>
                  <a:pt x="4064362" y="738664"/>
                </a:cubicBezTo>
                <a:cubicBezTo>
                  <a:pt x="3849983" y="795457"/>
                  <a:pt x="3814282" y="725909"/>
                  <a:pt x="3565026" y="738664"/>
                </a:cubicBezTo>
                <a:cubicBezTo>
                  <a:pt x="3315770" y="751419"/>
                  <a:pt x="3265805" y="738583"/>
                  <a:pt x="2984403" y="738664"/>
                </a:cubicBezTo>
                <a:cubicBezTo>
                  <a:pt x="2703001" y="738745"/>
                  <a:pt x="2642320" y="711035"/>
                  <a:pt x="2444423" y="738664"/>
                </a:cubicBezTo>
                <a:cubicBezTo>
                  <a:pt x="2246526" y="766293"/>
                  <a:pt x="2029005" y="734828"/>
                  <a:pt x="1782513" y="738664"/>
                </a:cubicBezTo>
                <a:cubicBezTo>
                  <a:pt x="1536021" y="742500"/>
                  <a:pt x="1430887" y="708274"/>
                  <a:pt x="1120603" y="738664"/>
                </a:cubicBezTo>
                <a:cubicBezTo>
                  <a:pt x="810319" y="769054"/>
                  <a:pt x="724866" y="703468"/>
                  <a:pt x="621267" y="738664"/>
                </a:cubicBezTo>
                <a:cubicBezTo>
                  <a:pt x="517668" y="773860"/>
                  <a:pt x="193979" y="729743"/>
                  <a:pt x="0" y="738664"/>
                </a:cubicBezTo>
                <a:cubicBezTo>
                  <a:pt x="-38207" y="571013"/>
                  <a:pt x="45476" y="485518"/>
                  <a:pt x="0" y="354559"/>
                </a:cubicBezTo>
                <a:cubicBezTo>
                  <a:pt x="-45476" y="223601"/>
                  <a:pt x="32446" y="138868"/>
                  <a:pt x="0" y="0"/>
                </a:cubicBezTo>
                <a:close/>
              </a:path>
            </a:pathLst>
          </a:custGeom>
          <a:noFill/>
          <a:ln w="22225">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a:latin typeface="Calibri" panose="020F0502020204030204" pitchFamily="34" charset="0"/>
                <a:ea typeface="Verdana" panose="020B0604030504040204" pitchFamily="34" charset="0"/>
                <a:cs typeface="Calibri" panose="020F0502020204030204" pitchFamily="34" charset="0"/>
              </a:rPr>
              <a:t>Isolement</a:t>
            </a:r>
            <a:r>
              <a:rPr lang="fr-FR" sz="1400">
                <a:latin typeface="Calibri" panose="020F0502020204030204" pitchFamily="34" charset="0"/>
                <a:ea typeface="Verdana" panose="020B0604030504040204" pitchFamily="34" charset="0"/>
                <a:cs typeface="Calibri" panose="020F0502020204030204" pitchFamily="34" charset="0"/>
              </a:rPr>
              <a:t> : ne pas voir régulièrement des membres de sa famille ; recevoir chez soi des amis ou des proches moins d’une fois par mois ou jamais.</a:t>
            </a:r>
          </a:p>
        </p:txBody>
      </p:sp>
      <p:sp>
        <p:nvSpPr>
          <p:cNvPr id="13" name="ZoneTexte 12">
            <a:extLst>
              <a:ext uri="{FF2B5EF4-FFF2-40B4-BE49-F238E27FC236}">
                <a16:creationId xmlns:a16="http://schemas.microsoft.com/office/drawing/2014/main" id="{5E483CE1-DFC6-463E-B1F1-8318A5C6EE19}"/>
              </a:ext>
            </a:extLst>
          </p:cNvPr>
          <p:cNvSpPr txBox="1"/>
          <p:nvPr/>
        </p:nvSpPr>
        <p:spPr>
          <a:xfrm>
            <a:off x="8196409" y="2248006"/>
            <a:ext cx="4039845" cy="738664"/>
          </a:xfrm>
          <a:custGeom>
            <a:avLst/>
            <a:gdLst>
              <a:gd name="connsiteX0" fmla="*/ 0 w 4039845"/>
              <a:gd name="connsiteY0" fmla="*/ 0 h 738664"/>
              <a:gd name="connsiteX1" fmla="*/ 536722 w 4039845"/>
              <a:gd name="connsiteY1" fmla="*/ 0 h 738664"/>
              <a:gd name="connsiteX2" fmla="*/ 992648 w 4039845"/>
              <a:gd name="connsiteY2" fmla="*/ 0 h 738664"/>
              <a:gd name="connsiteX3" fmla="*/ 1650565 w 4039845"/>
              <a:gd name="connsiteY3" fmla="*/ 0 h 738664"/>
              <a:gd name="connsiteX4" fmla="*/ 2187288 w 4039845"/>
              <a:gd name="connsiteY4" fmla="*/ 0 h 738664"/>
              <a:gd name="connsiteX5" fmla="*/ 2724010 w 4039845"/>
              <a:gd name="connsiteY5" fmla="*/ 0 h 738664"/>
              <a:gd name="connsiteX6" fmla="*/ 3381927 w 4039845"/>
              <a:gd name="connsiteY6" fmla="*/ 0 h 738664"/>
              <a:gd name="connsiteX7" fmla="*/ 4039845 w 4039845"/>
              <a:gd name="connsiteY7" fmla="*/ 0 h 738664"/>
              <a:gd name="connsiteX8" fmla="*/ 4039845 w 4039845"/>
              <a:gd name="connsiteY8" fmla="*/ 384105 h 738664"/>
              <a:gd name="connsiteX9" fmla="*/ 4039845 w 4039845"/>
              <a:gd name="connsiteY9" fmla="*/ 738664 h 738664"/>
              <a:gd name="connsiteX10" fmla="*/ 3543521 w 4039845"/>
              <a:gd name="connsiteY10" fmla="*/ 738664 h 738664"/>
              <a:gd name="connsiteX11" fmla="*/ 2966400 w 4039845"/>
              <a:gd name="connsiteY11" fmla="*/ 738664 h 738664"/>
              <a:gd name="connsiteX12" fmla="*/ 2429678 w 4039845"/>
              <a:gd name="connsiteY12" fmla="*/ 738664 h 738664"/>
              <a:gd name="connsiteX13" fmla="*/ 1771761 w 4039845"/>
              <a:gd name="connsiteY13" fmla="*/ 738664 h 738664"/>
              <a:gd name="connsiteX14" fmla="*/ 1113843 w 4039845"/>
              <a:gd name="connsiteY14" fmla="*/ 738664 h 738664"/>
              <a:gd name="connsiteX15" fmla="*/ 617519 w 4039845"/>
              <a:gd name="connsiteY15" fmla="*/ 738664 h 738664"/>
              <a:gd name="connsiteX16" fmla="*/ 0 w 4039845"/>
              <a:gd name="connsiteY16" fmla="*/ 738664 h 738664"/>
              <a:gd name="connsiteX17" fmla="*/ 0 w 4039845"/>
              <a:gd name="connsiteY17" fmla="*/ 354559 h 738664"/>
              <a:gd name="connsiteX18" fmla="*/ 0 w 4039845"/>
              <a:gd name="connsiteY18"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9845" h="738664" extrusionOk="0">
                <a:moveTo>
                  <a:pt x="0" y="0"/>
                </a:moveTo>
                <a:cubicBezTo>
                  <a:pt x="130607" y="-36081"/>
                  <a:pt x="387493" y="52171"/>
                  <a:pt x="536722" y="0"/>
                </a:cubicBezTo>
                <a:cubicBezTo>
                  <a:pt x="685951" y="-52171"/>
                  <a:pt x="867529" y="29199"/>
                  <a:pt x="992648" y="0"/>
                </a:cubicBezTo>
                <a:cubicBezTo>
                  <a:pt x="1117767" y="-29199"/>
                  <a:pt x="1385351" y="29751"/>
                  <a:pt x="1650565" y="0"/>
                </a:cubicBezTo>
                <a:cubicBezTo>
                  <a:pt x="1915779" y="-29751"/>
                  <a:pt x="1966331" y="62698"/>
                  <a:pt x="2187288" y="0"/>
                </a:cubicBezTo>
                <a:cubicBezTo>
                  <a:pt x="2408245" y="-62698"/>
                  <a:pt x="2498532" y="12570"/>
                  <a:pt x="2724010" y="0"/>
                </a:cubicBezTo>
                <a:cubicBezTo>
                  <a:pt x="2949488" y="-12570"/>
                  <a:pt x="3106355" y="8758"/>
                  <a:pt x="3381927" y="0"/>
                </a:cubicBezTo>
                <a:cubicBezTo>
                  <a:pt x="3657499" y="-8758"/>
                  <a:pt x="3875851" y="59716"/>
                  <a:pt x="4039845" y="0"/>
                </a:cubicBezTo>
                <a:cubicBezTo>
                  <a:pt x="4050527" y="78588"/>
                  <a:pt x="4023197" y="227895"/>
                  <a:pt x="4039845" y="384105"/>
                </a:cubicBezTo>
                <a:cubicBezTo>
                  <a:pt x="4056493" y="540315"/>
                  <a:pt x="4032763" y="571401"/>
                  <a:pt x="4039845" y="738664"/>
                </a:cubicBezTo>
                <a:cubicBezTo>
                  <a:pt x="3860706" y="788002"/>
                  <a:pt x="3713034" y="684661"/>
                  <a:pt x="3543521" y="738664"/>
                </a:cubicBezTo>
                <a:cubicBezTo>
                  <a:pt x="3374008" y="792667"/>
                  <a:pt x="3135918" y="678345"/>
                  <a:pt x="2966400" y="738664"/>
                </a:cubicBezTo>
                <a:cubicBezTo>
                  <a:pt x="2796882" y="798983"/>
                  <a:pt x="2692083" y="680004"/>
                  <a:pt x="2429678" y="738664"/>
                </a:cubicBezTo>
                <a:cubicBezTo>
                  <a:pt x="2167273" y="797324"/>
                  <a:pt x="1975390" y="726867"/>
                  <a:pt x="1771761" y="738664"/>
                </a:cubicBezTo>
                <a:cubicBezTo>
                  <a:pt x="1568132" y="750461"/>
                  <a:pt x="1319657" y="685568"/>
                  <a:pt x="1113843" y="738664"/>
                </a:cubicBezTo>
                <a:cubicBezTo>
                  <a:pt x="908029" y="791760"/>
                  <a:pt x="734745" y="733854"/>
                  <a:pt x="617519" y="738664"/>
                </a:cubicBezTo>
                <a:cubicBezTo>
                  <a:pt x="500293" y="743474"/>
                  <a:pt x="257343" y="722005"/>
                  <a:pt x="0" y="738664"/>
                </a:cubicBezTo>
                <a:cubicBezTo>
                  <a:pt x="-38207" y="571013"/>
                  <a:pt x="45476" y="485518"/>
                  <a:pt x="0" y="354559"/>
                </a:cubicBezTo>
                <a:cubicBezTo>
                  <a:pt x="-45476" y="223601"/>
                  <a:pt x="32446" y="138868"/>
                  <a:pt x="0" y="0"/>
                </a:cubicBezTo>
                <a:close/>
              </a:path>
            </a:pathLst>
          </a:custGeom>
          <a:noFill/>
          <a:ln w="22225">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a:latin typeface="Calibri" panose="020F0502020204030204" pitchFamily="34" charset="0"/>
                <a:cs typeface="Calibri" panose="020F0502020204030204" pitchFamily="34" charset="0"/>
              </a:rPr>
              <a:t>Pauvreté</a:t>
            </a:r>
            <a:r>
              <a:rPr lang="fr-FR" sz="1400">
                <a:latin typeface="Calibri" panose="020F0502020204030204" pitchFamily="34" charset="0"/>
                <a:cs typeface="Calibri" panose="020F0502020204030204" pitchFamily="34" charset="0"/>
              </a:rPr>
              <a:t> : </a:t>
            </a:r>
            <a:r>
              <a:rPr lang="fr-FR" sz="1400" b="0">
                <a:latin typeface="Calibri" panose="020F0502020204030204" pitchFamily="34" charset="0"/>
                <a:cs typeface="Calibri" panose="020F0502020204030204" pitchFamily="34" charset="0"/>
              </a:rPr>
              <a:t>bénéficier du RSA ; disposer de moins de 60% du niveau de vie médian ; se définir comme appartenant à une classe défavorisée.</a:t>
            </a:r>
            <a:endParaRPr lang="fr-FR" sz="1400">
              <a:latin typeface="Calibri" panose="020F0502020204030204" pitchFamily="34" charset="0"/>
              <a:ea typeface="Verdana" panose="020B060403050404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55CB4658-D108-4E33-B5C5-6EDDC7D07229}"/>
              </a:ext>
            </a:extLst>
          </p:cNvPr>
          <p:cNvSpPr txBox="1"/>
          <p:nvPr/>
        </p:nvSpPr>
        <p:spPr>
          <a:xfrm>
            <a:off x="7726225" y="3621236"/>
            <a:ext cx="4039845" cy="738664"/>
          </a:xfrm>
          <a:custGeom>
            <a:avLst/>
            <a:gdLst>
              <a:gd name="connsiteX0" fmla="*/ 0 w 4039845"/>
              <a:gd name="connsiteY0" fmla="*/ 0 h 738664"/>
              <a:gd name="connsiteX1" fmla="*/ 536722 w 4039845"/>
              <a:gd name="connsiteY1" fmla="*/ 0 h 738664"/>
              <a:gd name="connsiteX2" fmla="*/ 992648 w 4039845"/>
              <a:gd name="connsiteY2" fmla="*/ 0 h 738664"/>
              <a:gd name="connsiteX3" fmla="*/ 1650565 w 4039845"/>
              <a:gd name="connsiteY3" fmla="*/ 0 h 738664"/>
              <a:gd name="connsiteX4" fmla="*/ 2187288 w 4039845"/>
              <a:gd name="connsiteY4" fmla="*/ 0 h 738664"/>
              <a:gd name="connsiteX5" fmla="*/ 2724010 w 4039845"/>
              <a:gd name="connsiteY5" fmla="*/ 0 h 738664"/>
              <a:gd name="connsiteX6" fmla="*/ 3381927 w 4039845"/>
              <a:gd name="connsiteY6" fmla="*/ 0 h 738664"/>
              <a:gd name="connsiteX7" fmla="*/ 4039845 w 4039845"/>
              <a:gd name="connsiteY7" fmla="*/ 0 h 738664"/>
              <a:gd name="connsiteX8" fmla="*/ 4039845 w 4039845"/>
              <a:gd name="connsiteY8" fmla="*/ 384105 h 738664"/>
              <a:gd name="connsiteX9" fmla="*/ 4039845 w 4039845"/>
              <a:gd name="connsiteY9" fmla="*/ 738664 h 738664"/>
              <a:gd name="connsiteX10" fmla="*/ 3543521 w 4039845"/>
              <a:gd name="connsiteY10" fmla="*/ 738664 h 738664"/>
              <a:gd name="connsiteX11" fmla="*/ 2966400 w 4039845"/>
              <a:gd name="connsiteY11" fmla="*/ 738664 h 738664"/>
              <a:gd name="connsiteX12" fmla="*/ 2429678 w 4039845"/>
              <a:gd name="connsiteY12" fmla="*/ 738664 h 738664"/>
              <a:gd name="connsiteX13" fmla="*/ 1771761 w 4039845"/>
              <a:gd name="connsiteY13" fmla="*/ 738664 h 738664"/>
              <a:gd name="connsiteX14" fmla="*/ 1113843 w 4039845"/>
              <a:gd name="connsiteY14" fmla="*/ 738664 h 738664"/>
              <a:gd name="connsiteX15" fmla="*/ 617519 w 4039845"/>
              <a:gd name="connsiteY15" fmla="*/ 738664 h 738664"/>
              <a:gd name="connsiteX16" fmla="*/ 0 w 4039845"/>
              <a:gd name="connsiteY16" fmla="*/ 738664 h 738664"/>
              <a:gd name="connsiteX17" fmla="*/ 0 w 4039845"/>
              <a:gd name="connsiteY17" fmla="*/ 354559 h 738664"/>
              <a:gd name="connsiteX18" fmla="*/ 0 w 4039845"/>
              <a:gd name="connsiteY18"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9845" h="738664" extrusionOk="0">
                <a:moveTo>
                  <a:pt x="0" y="0"/>
                </a:moveTo>
                <a:cubicBezTo>
                  <a:pt x="130607" y="-36081"/>
                  <a:pt x="387493" y="52171"/>
                  <a:pt x="536722" y="0"/>
                </a:cubicBezTo>
                <a:cubicBezTo>
                  <a:pt x="685951" y="-52171"/>
                  <a:pt x="867529" y="29199"/>
                  <a:pt x="992648" y="0"/>
                </a:cubicBezTo>
                <a:cubicBezTo>
                  <a:pt x="1117767" y="-29199"/>
                  <a:pt x="1385351" y="29751"/>
                  <a:pt x="1650565" y="0"/>
                </a:cubicBezTo>
                <a:cubicBezTo>
                  <a:pt x="1915779" y="-29751"/>
                  <a:pt x="1966331" y="62698"/>
                  <a:pt x="2187288" y="0"/>
                </a:cubicBezTo>
                <a:cubicBezTo>
                  <a:pt x="2408245" y="-62698"/>
                  <a:pt x="2498532" y="12570"/>
                  <a:pt x="2724010" y="0"/>
                </a:cubicBezTo>
                <a:cubicBezTo>
                  <a:pt x="2949488" y="-12570"/>
                  <a:pt x="3106355" y="8758"/>
                  <a:pt x="3381927" y="0"/>
                </a:cubicBezTo>
                <a:cubicBezTo>
                  <a:pt x="3657499" y="-8758"/>
                  <a:pt x="3875851" y="59716"/>
                  <a:pt x="4039845" y="0"/>
                </a:cubicBezTo>
                <a:cubicBezTo>
                  <a:pt x="4050527" y="78588"/>
                  <a:pt x="4023197" y="227895"/>
                  <a:pt x="4039845" y="384105"/>
                </a:cubicBezTo>
                <a:cubicBezTo>
                  <a:pt x="4056493" y="540315"/>
                  <a:pt x="4032763" y="571401"/>
                  <a:pt x="4039845" y="738664"/>
                </a:cubicBezTo>
                <a:cubicBezTo>
                  <a:pt x="3860706" y="788002"/>
                  <a:pt x="3713034" y="684661"/>
                  <a:pt x="3543521" y="738664"/>
                </a:cubicBezTo>
                <a:cubicBezTo>
                  <a:pt x="3374008" y="792667"/>
                  <a:pt x="3135918" y="678345"/>
                  <a:pt x="2966400" y="738664"/>
                </a:cubicBezTo>
                <a:cubicBezTo>
                  <a:pt x="2796882" y="798983"/>
                  <a:pt x="2692083" y="680004"/>
                  <a:pt x="2429678" y="738664"/>
                </a:cubicBezTo>
                <a:cubicBezTo>
                  <a:pt x="2167273" y="797324"/>
                  <a:pt x="1975390" y="726867"/>
                  <a:pt x="1771761" y="738664"/>
                </a:cubicBezTo>
                <a:cubicBezTo>
                  <a:pt x="1568132" y="750461"/>
                  <a:pt x="1319657" y="685568"/>
                  <a:pt x="1113843" y="738664"/>
                </a:cubicBezTo>
                <a:cubicBezTo>
                  <a:pt x="908029" y="791760"/>
                  <a:pt x="734745" y="733854"/>
                  <a:pt x="617519" y="738664"/>
                </a:cubicBezTo>
                <a:cubicBezTo>
                  <a:pt x="500293" y="743474"/>
                  <a:pt x="257343" y="722005"/>
                  <a:pt x="0" y="738664"/>
                </a:cubicBezTo>
                <a:cubicBezTo>
                  <a:pt x="-38207" y="571013"/>
                  <a:pt x="45476" y="485518"/>
                  <a:pt x="0" y="354559"/>
                </a:cubicBezTo>
                <a:cubicBezTo>
                  <a:pt x="-45476" y="223601"/>
                  <a:pt x="32446" y="138868"/>
                  <a:pt x="0" y="0"/>
                </a:cubicBezTo>
                <a:close/>
              </a:path>
            </a:pathLst>
          </a:custGeom>
          <a:noFill/>
          <a:ln w="22225">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a:latin typeface="Calibri" panose="020F0502020204030204" pitchFamily="34" charset="0"/>
                <a:cs typeface="Calibri" panose="020F0502020204030204" pitchFamily="34" charset="0"/>
              </a:rPr>
              <a:t>Santé</a:t>
            </a:r>
            <a:r>
              <a:rPr lang="fr-FR" sz="1400">
                <a:latin typeface="Calibri" panose="020F0502020204030204" pitchFamily="34" charset="0"/>
                <a:cs typeface="Calibri" panose="020F0502020204030204" pitchFamily="34" charset="0"/>
              </a:rPr>
              <a:t> : </a:t>
            </a:r>
            <a:r>
              <a:rPr lang="fr-FR" sz="1400" b="0">
                <a:latin typeface="Calibri" panose="020F0502020204030204" pitchFamily="34" charset="0"/>
                <a:cs typeface="Calibri" panose="020F0502020204030204" pitchFamily="34" charset="0"/>
              </a:rPr>
              <a:t>déclarer un handicap, une infirmité ou une maladie chronique ; penser que son état de santé est dégradé par rapport aux personnes du même âge.</a:t>
            </a:r>
            <a:endParaRPr lang="fr-FR" sz="1400">
              <a:latin typeface="Calibri" panose="020F0502020204030204" pitchFamily="34" charset="0"/>
              <a:ea typeface="Verdana" panose="020B060403050404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8A530A2A-A0AE-44DD-8EF0-E8D2FA497FD1}"/>
              </a:ext>
            </a:extLst>
          </p:cNvPr>
          <p:cNvSpPr txBox="1"/>
          <p:nvPr/>
        </p:nvSpPr>
        <p:spPr>
          <a:xfrm>
            <a:off x="6732083" y="4641765"/>
            <a:ext cx="4039845" cy="738664"/>
          </a:xfrm>
          <a:custGeom>
            <a:avLst/>
            <a:gdLst>
              <a:gd name="connsiteX0" fmla="*/ 0 w 4039845"/>
              <a:gd name="connsiteY0" fmla="*/ 0 h 738664"/>
              <a:gd name="connsiteX1" fmla="*/ 536722 w 4039845"/>
              <a:gd name="connsiteY1" fmla="*/ 0 h 738664"/>
              <a:gd name="connsiteX2" fmla="*/ 992648 w 4039845"/>
              <a:gd name="connsiteY2" fmla="*/ 0 h 738664"/>
              <a:gd name="connsiteX3" fmla="*/ 1650565 w 4039845"/>
              <a:gd name="connsiteY3" fmla="*/ 0 h 738664"/>
              <a:gd name="connsiteX4" fmla="*/ 2187288 w 4039845"/>
              <a:gd name="connsiteY4" fmla="*/ 0 h 738664"/>
              <a:gd name="connsiteX5" fmla="*/ 2724010 w 4039845"/>
              <a:gd name="connsiteY5" fmla="*/ 0 h 738664"/>
              <a:gd name="connsiteX6" fmla="*/ 3381927 w 4039845"/>
              <a:gd name="connsiteY6" fmla="*/ 0 h 738664"/>
              <a:gd name="connsiteX7" fmla="*/ 4039845 w 4039845"/>
              <a:gd name="connsiteY7" fmla="*/ 0 h 738664"/>
              <a:gd name="connsiteX8" fmla="*/ 4039845 w 4039845"/>
              <a:gd name="connsiteY8" fmla="*/ 384105 h 738664"/>
              <a:gd name="connsiteX9" fmla="*/ 4039845 w 4039845"/>
              <a:gd name="connsiteY9" fmla="*/ 738664 h 738664"/>
              <a:gd name="connsiteX10" fmla="*/ 3543521 w 4039845"/>
              <a:gd name="connsiteY10" fmla="*/ 738664 h 738664"/>
              <a:gd name="connsiteX11" fmla="*/ 2966400 w 4039845"/>
              <a:gd name="connsiteY11" fmla="*/ 738664 h 738664"/>
              <a:gd name="connsiteX12" fmla="*/ 2429678 w 4039845"/>
              <a:gd name="connsiteY12" fmla="*/ 738664 h 738664"/>
              <a:gd name="connsiteX13" fmla="*/ 1771761 w 4039845"/>
              <a:gd name="connsiteY13" fmla="*/ 738664 h 738664"/>
              <a:gd name="connsiteX14" fmla="*/ 1113843 w 4039845"/>
              <a:gd name="connsiteY14" fmla="*/ 738664 h 738664"/>
              <a:gd name="connsiteX15" fmla="*/ 617519 w 4039845"/>
              <a:gd name="connsiteY15" fmla="*/ 738664 h 738664"/>
              <a:gd name="connsiteX16" fmla="*/ 0 w 4039845"/>
              <a:gd name="connsiteY16" fmla="*/ 738664 h 738664"/>
              <a:gd name="connsiteX17" fmla="*/ 0 w 4039845"/>
              <a:gd name="connsiteY17" fmla="*/ 354559 h 738664"/>
              <a:gd name="connsiteX18" fmla="*/ 0 w 4039845"/>
              <a:gd name="connsiteY18"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9845" h="738664" extrusionOk="0">
                <a:moveTo>
                  <a:pt x="0" y="0"/>
                </a:moveTo>
                <a:cubicBezTo>
                  <a:pt x="130607" y="-36081"/>
                  <a:pt x="387493" y="52171"/>
                  <a:pt x="536722" y="0"/>
                </a:cubicBezTo>
                <a:cubicBezTo>
                  <a:pt x="685951" y="-52171"/>
                  <a:pt x="867529" y="29199"/>
                  <a:pt x="992648" y="0"/>
                </a:cubicBezTo>
                <a:cubicBezTo>
                  <a:pt x="1117767" y="-29199"/>
                  <a:pt x="1385351" y="29751"/>
                  <a:pt x="1650565" y="0"/>
                </a:cubicBezTo>
                <a:cubicBezTo>
                  <a:pt x="1915779" y="-29751"/>
                  <a:pt x="1966331" y="62698"/>
                  <a:pt x="2187288" y="0"/>
                </a:cubicBezTo>
                <a:cubicBezTo>
                  <a:pt x="2408245" y="-62698"/>
                  <a:pt x="2498532" y="12570"/>
                  <a:pt x="2724010" y="0"/>
                </a:cubicBezTo>
                <a:cubicBezTo>
                  <a:pt x="2949488" y="-12570"/>
                  <a:pt x="3106355" y="8758"/>
                  <a:pt x="3381927" y="0"/>
                </a:cubicBezTo>
                <a:cubicBezTo>
                  <a:pt x="3657499" y="-8758"/>
                  <a:pt x="3875851" y="59716"/>
                  <a:pt x="4039845" y="0"/>
                </a:cubicBezTo>
                <a:cubicBezTo>
                  <a:pt x="4050527" y="78588"/>
                  <a:pt x="4023197" y="227895"/>
                  <a:pt x="4039845" y="384105"/>
                </a:cubicBezTo>
                <a:cubicBezTo>
                  <a:pt x="4056493" y="540315"/>
                  <a:pt x="4032763" y="571401"/>
                  <a:pt x="4039845" y="738664"/>
                </a:cubicBezTo>
                <a:cubicBezTo>
                  <a:pt x="3860706" y="788002"/>
                  <a:pt x="3713034" y="684661"/>
                  <a:pt x="3543521" y="738664"/>
                </a:cubicBezTo>
                <a:cubicBezTo>
                  <a:pt x="3374008" y="792667"/>
                  <a:pt x="3135918" y="678345"/>
                  <a:pt x="2966400" y="738664"/>
                </a:cubicBezTo>
                <a:cubicBezTo>
                  <a:pt x="2796882" y="798983"/>
                  <a:pt x="2692083" y="680004"/>
                  <a:pt x="2429678" y="738664"/>
                </a:cubicBezTo>
                <a:cubicBezTo>
                  <a:pt x="2167273" y="797324"/>
                  <a:pt x="1975390" y="726867"/>
                  <a:pt x="1771761" y="738664"/>
                </a:cubicBezTo>
                <a:cubicBezTo>
                  <a:pt x="1568132" y="750461"/>
                  <a:pt x="1319657" y="685568"/>
                  <a:pt x="1113843" y="738664"/>
                </a:cubicBezTo>
                <a:cubicBezTo>
                  <a:pt x="908029" y="791760"/>
                  <a:pt x="734745" y="733854"/>
                  <a:pt x="617519" y="738664"/>
                </a:cubicBezTo>
                <a:cubicBezTo>
                  <a:pt x="500293" y="743474"/>
                  <a:pt x="257343" y="722005"/>
                  <a:pt x="0" y="738664"/>
                </a:cubicBezTo>
                <a:cubicBezTo>
                  <a:pt x="-38207" y="571013"/>
                  <a:pt x="45476" y="485518"/>
                  <a:pt x="0" y="354559"/>
                </a:cubicBezTo>
                <a:cubicBezTo>
                  <a:pt x="-45476" y="223601"/>
                  <a:pt x="32446" y="138868"/>
                  <a:pt x="0" y="0"/>
                </a:cubicBezTo>
                <a:close/>
              </a:path>
            </a:pathLst>
          </a:custGeom>
          <a:noFill/>
          <a:ln w="22225">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a:latin typeface="Calibri" panose="020F0502020204030204" pitchFamily="34" charset="0"/>
                <a:cs typeface="Calibri" panose="020F0502020204030204" pitchFamily="34" charset="0"/>
              </a:rPr>
              <a:t>Relégation territoriale</a:t>
            </a:r>
            <a:r>
              <a:rPr lang="fr-FR" sz="1400">
                <a:latin typeface="Calibri" panose="020F0502020204030204" pitchFamily="34" charset="0"/>
                <a:cs typeface="Calibri" panose="020F0502020204030204" pitchFamily="34" charset="0"/>
              </a:rPr>
              <a:t> : avoir « tout-à-fait » le sentiment de résider dans un territoire délaissé par les pouvoirs publics </a:t>
            </a:r>
          </a:p>
        </p:txBody>
      </p:sp>
      <p:sp>
        <p:nvSpPr>
          <p:cNvPr id="12" name="ZoneTexte 11">
            <a:extLst>
              <a:ext uri="{FF2B5EF4-FFF2-40B4-BE49-F238E27FC236}">
                <a16:creationId xmlns:a16="http://schemas.microsoft.com/office/drawing/2014/main" id="{1F8816A3-8499-4374-9604-F110731D406D}"/>
              </a:ext>
            </a:extLst>
          </p:cNvPr>
          <p:cNvSpPr txBox="1"/>
          <p:nvPr/>
        </p:nvSpPr>
        <p:spPr>
          <a:xfrm>
            <a:off x="4532802" y="5834971"/>
            <a:ext cx="4039845" cy="523220"/>
          </a:xfrm>
          <a:custGeom>
            <a:avLst/>
            <a:gdLst>
              <a:gd name="connsiteX0" fmla="*/ 0 w 4039845"/>
              <a:gd name="connsiteY0" fmla="*/ 0 h 523220"/>
              <a:gd name="connsiteX1" fmla="*/ 536722 w 4039845"/>
              <a:gd name="connsiteY1" fmla="*/ 0 h 523220"/>
              <a:gd name="connsiteX2" fmla="*/ 992648 w 4039845"/>
              <a:gd name="connsiteY2" fmla="*/ 0 h 523220"/>
              <a:gd name="connsiteX3" fmla="*/ 1650565 w 4039845"/>
              <a:gd name="connsiteY3" fmla="*/ 0 h 523220"/>
              <a:gd name="connsiteX4" fmla="*/ 2187288 w 4039845"/>
              <a:gd name="connsiteY4" fmla="*/ 0 h 523220"/>
              <a:gd name="connsiteX5" fmla="*/ 2724010 w 4039845"/>
              <a:gd name="connsiteY5" fmla="*/ 0 h 523220"/>
              <a:gd name="connsiteX6" fmla="*/ 3381927 w 4039845"/>
              <a:gd name="connsiteY6" fmla="*/ 0 h 523220"/>
              <a:gd name="connsiteX7" fmla="*/ 4039845 w 4039845"/>
              <a:gd name="connsiteY7" fmla="*/ 0 h 523220"/>
              <a:gd name="connsiteX8" fmla="*/ 4039845 w 4039845"/>
              <a:gd name="connsiteY8" fmla="*/ 523220 h 523220"/>
              <a:gd name="connsiteX9" fmla="*/ 3543521 w 4039845"/>
              <a:gd name="connsiteY9" fmla="*/ 523220 h 523220"/>
              <a:gd name="connsiteX10" fmla="*/ 2966400 w 4039845"/>
              <a:gd name="connsiteY10" fmla="*/ 523220 h 523220"/>
              <a:gd name="connsiteX11" fmla="*/ 2389280 w 4039845"/>
              <a:gd name="connsiteY11" fmla="*/ 523220 h 523220"/>
              <a:gd name="connsiteX12" fmla="*/ 1852557 w 4039845"/>
              <a:gd name="connsiteY12" fmla="*/ 523220 h 523220"/>
              <a:gd name="connsiteX13" fmla="*/ 1194640 w 4039845"/>
              <a:gd name="connsiteY13" fmla="*/ 523220 h 523220"/>
              <a:gd name="connsiteX14" fmla="*/ 536722 w 4039845"/>
              <a:gd name="connsiteY14" fmla="*/ 523220 h 523220"/>
              <a:gd name="connsiteX15" fmla="*/ 0 w 4039845"/>
              <a:gd name="connsiteY15" fmla="*/ 523220 h 523220"/>
              <a:gd name="connsiteX16" fmla="*/ 0 w 4039845"/>
              <a:gd name="connsiteY1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39845" h="523220" extrusionOk="0">
                <a:moveTo>
                  <a:pt x="0" y="0"/>
                </a:moveTo>
                <a:cubicBezTo>
                  <a:pt x="130607" y="-36081"/>
                  <a:pt x="387493" y="52171"/>
                  <a:pt x="536722" y="0"/>
                </a:cubicBezTo>
                <a:cubicBezTo>
                  <a:pt x="685951" y="-52171"/>
                  <a:pt x="867529" y="29199"/>
                  <a:pt x="992648" y="0"/>
                </a:cubicBezTo>
                <a:cubicBezTo>
                  <a:pt x="1117767" y="-29199"/>
                  <a:pt x="1385351" y="29751"/>
                  <a:pt x="1650565" y="0"/>
                </a:cubicBezTo>
                <a:cubicBezTo>
                  <a:pt x="1915779" y="-29751"/>
                  <a:pt x="1966331" y="62698"/>
                  <a:pt x="2187288" y="0"/>
                </a:cubicBezTo>
                <a:cubicBezTo>
                  <a:pt x="2408245" y="-62698"/>
                  <a:pt x="2498532" y="12570"/>
                  <a:pt x="2724010" y="0"/>
                </a:cubicBezTo>
                <a:cubicBezTo>
                  <a:pt x="2949488" y="-12570"/>
                  <a:pt x="3106355" y="8758"/>
                  <a:pt x="3381927" y="0"/>
                </a:cubicBezTo>
                <a:cubicBezTo>
                  <a:pt x="3657499" y="-8758"/>
                  <a:pt x="3875851" y="59716"/>
                  <a:pt x="4039845" y="0"/>
                </a:cubicBezTo>
                <a:cubicBezTo>
                  <a:pt x="4056736" y="127094"/>
                  <a:pt x="3994953" y="354724"/>
                  <a:pt x="4039845" y="523220"/>
                </a:cubicBezTo>
                <a:cubicBezTo>
                  <a:pt x="3835816" y="569061"/>
                  <a:pt x="3750691" y="466532"/>
                  <a:pt x="3543521" y="523220"/>
                </a:cubicBezTo>
                <a:cubicBezTo>
                  <a:pt x="3336351" y="579908"/>
                  <a:pt x="3082099" y="512513"/>
                  <a:pt x="2966400" y="523220"/>
                </a:cubicBezTo>
                <a:cubicBezTo>
                  <a:pt x="2850701" y="533927"/>
                  <a:pt x="2557821" y="460098"/>
                  <a:pt x="2389280" y="523220"/>
                </a:cubicBezTo>
                <a:cubicBezTo>
                  <a:pt x="2220739" y="586342"/>
                  <a:pt x="2118075" y="469641"/>
                  <a:pt x="1852557" y="523220"/>
                </a:cubicBezTo>
                <a:cubicBezTo>
                  <a:pt x="1587039" y="576799"/>
                  <a:pt x="1398269" y="511423"/>
                  <a:pt x="1194640" y="523220"/>
                </a:cubicBezTo>
                <a:cubicBezTo>
                  <a:pt x="991011" y="535017"/>
                  <a:pt x="742536" y="470124"/>
                  <a:pt x="536722" y="523220"/>
                </a:cubicBezTo>
                <a:cubicBezTo>
                  <a:pt x="330908" y="576316"/>
                  <a:pt x="233577" y="471663"/>
                  <a:pt x="0" y="523220"/>
                </a:cubicBezTo>
                <a:cubicBezTo>
                  <a:pt x="-25094" y="310517"/>
                  <a:pt x="19689" y="157266"/>
                  <a:pt x="0" y="0"/>
                </a:cubicBezTo>
                <a:close/>
              </a:path>
            </a:pathLst>
          </a:custGeom>
          <a:noFill/>
          <a:ln w="22225">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a:latin typeface="Calibri" panose="020F0502020204030204" pitchFamily="34" charset="0"/>
                <a:cs typeface="Calibri" panose="020F0502020204030204" pitchFamily="34" charset="0"/>
              </a:rPr>
              <a:t>Emploi</a:t>
            </a:r>
            <a:r>
              <a:rPr lang="fr-FR" sz="1400">
                <a:latin typeface="Calibri" panose="020F0502020204030204" pitchFamily="34" charset="0"/>
                <a:cs typeface="Calibri" panose="020F0502020204030204" pitchFamily="34" charset="0"/>
              </a:rPr>
              <a:t> : être au chômage ; être en intérim ou en CDD ; être en sous emploi (temps partiel subi)</a:t>
            </a:r>
            <a:endParaRPr lang="fr-FR" sz="1400">
              <a:latin typeface="Calibri" panose="020F0502020204030204" pitchFamily="34" charset="0"/>
              <a:ea typeface="Verdana" panose="020B060403050404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57A744F5-953C-4723-BE08-D1084C1268CE}"/>
              </a:ext>
            </a:extLst>
          </p:cNvPr>
          <p:cNvSpPr txBox="1"/>
          <p:nvPr/>
        </p:nvSpPr>
        <p:spPr>
          <a:xfrm>
            <a:off x="492957" y="4228392"/>
            <a:ext cx="4039845" cy="1169551"/>
          </a:xfrm>
          <a:custGeom>
            <a:avLst/>
            <a:gdLst>
              <a:gd name="connsiteX0" fmla="*/ 0 w 4039845"/>
              <a:gd name="connsiteY0" fmla="*/ 0 h 1169551"/>
              <a:gd name="connsiteX1" fmla="*/ 536722 w 4039845"/>
              <a:gd name="connsiteY1" fmla="*/ 0 h 1169551"/>
              <a:gd name="connsiteX2" fmla="*/ 992648 w 4039845"/>
              <a:gd name="connsiteY2" fmla="*/ 0 h 1169551"/>
              <a:gd name="connsiteX3" fmla="*/ 1650565 w 4039845"/>
              <a:gd name="connsiteY3" fmla="*/ 0 h 1169551"/>
              <a:gd name="connsiteX4" fmla="*/ 2187288 w 4039845"/>
              <a:gd name="connsiteY4" fmla="*/ 0 h 1169551"/>
              <a:gd name="connsiteX5" fmla="*/ 2724010 w 4039845"/>
              <a:gd name="connsiteY5" fmla="*/ 0 h 1169551"/>
              <a:gd name="connsiteX6" fmla="*/ 3381927 w 4039845"/>
              <a:gd name="connsiteY6" fmla="*/ 0 h 1169551"/>
              <a:gd name="connsiteX7" fmla="*/ 4039845 w 4039845"/>
              <a:gd name="connsiteY7" fmla="*/ 0 h 1169551"/>
              <a:gd name="connsiteX8" fmla="*/ 4039845 w 4039845"/>
              <a:gd name="connsiteY8" fmla="*/ 608167 h 1169551"/>
              <a:gd name="connsiteX9" fmla="*/ 4039845 w 4039845"/>
              <a:gd name="connsiteY9" fmla="*/ 1169551 h 1169551"/>
              <a:gd name="connsiteX10" fmla="*/ 3543521 w 4039845"/>
              <a:gd name="connsiteY10" fmla="*/ 1169551 h 1169551"/>
              <a:gd name="connsiteX11" fmla="*/ 2966400 w 4039845"/>
              <a:gd name="connsiteY11" fmla="*/ 1169551 h 1169551"/>
              <a:gd name="connsiteX12" fmla="*/ 2429678 w 4039845"/>
              <a:gd name="connsiteY12" fmla="*/ 1169551 h 1169551"/>
              <a:gd name="connsiteX13" fmla="*/ 1771761 w 4039845"/>
              <a:gd name="connsiteY13" fmla="*/ 1169551 h 1169551"/>
              <a:gd name="connsiteX14" fmla="*/ 1113843 w 4039845"/>
              <a:gd name="connsiteY14" fmla="*/ 1169551 h 1169551"/>
              <a:gd name="connsiteX15" fmla="*/ 617519 w 4039845"/>
              <a:gd name="connsiteY15" fmla="*/ 1169551 h 1169551"/>
              <a:gd name="connsiteX16" fmla="*/ 0 w 4039845"/>
              <a:gd name="connsiteY16" fmla="*/ 1169551 h 1169551"/>
              <a:gd name="connsiteX17" fmla="*/ 0 w 4039845"/>
              <a:gd name="connsiteY17" fmla="*/ 561384 h 1169551"/>
              <a:gd name="connsiteX18" fmla="*/ 0 w 4039845"/>
              <a:gd name="connsiteY18" fmla="*/ 0 h 116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9845" h="1169551" extrusionOk="0">
                <a:moveTo>
                  <a:pt x="0" y="0"/>
                </a:moveTo>
                <a:cubicBezTo>
                  <a:pt x="130607" y="-36081"/>
                  <a:pt x="387493" y="52171"/>
                  <a:pt x="536722" y="0"/>
                </a:cubicBezTo>
                <a:cubicBezTo>
                  <a:pt x="685951" y="-52171"/>
                  <a:pt x="867529" y="29199"/>
                  <a:pt x="992648" y="0"/>
                </a:cubicBezTo>
                <a:cubicBezTo>
                  <a:pt x="1117767" y="-29199"/>
                  <a:pt x="1385351" y="29751"/>
                  <a:pt x="1650565" y="0"/>
                </a:cubicBezTo>
                <a:cubicBezTo>
                  <a:pt x="1915779" y="-29751"/>
                  <a:pt x="1966331" y="62698"/>
                  <a:pt x="2187288" y="0"/>
                </a:cubicBezTo>
                <a:cubicBezTo>
                  <a:pt x="2408245" y="-62698"/>
                  <a:pt x="2498532" y="12570"/>
                  <a:pt x="2724010" y="0"/>
                </a:cubicBezTo>
                <a:cubicBezTo>
                  <a:pt x="2949488" y="-12570"/>
                  <a:pt x="3106355" y="8758"/>
                  <a:pt x="3381927" y="0"/>
                </a:cubicBezTo>
                <a:cubicBezTo>
                  <a:pt x="3657499" y="-8758"/>
                  <a:pt x="3875851" y="59716"/>
                  <a:pt x="4039845" y="0"/>
                </a:cubicBezTo>
                <a:cubicBezTo>
                  <a:pt x="4054414" y="301815"/>
                  <a:pt x="4032501" y="409131"/>
                  <a:pt x="4039845" y="608167"/>
                </a:cubicBezTo>
                <a:cubicBezTo>
                  <a:pt x="4047189" y="807203"/>
                  <a:pt x="3996016" y="1002512"/>
                  <a:pt x="4039845" y="1169551"/>
                </a:cubicBezTo>
                <a:cubicBezTo>
                  <a:pt x="3860706" y="1218889"/>
                  <a:pt x="3713034" y="1115548"/>
                  <a:pt x="3543521" y="1169551"/>
                </a:cubicBezTo>
                <a:cubicBezTo>
                  <a:pt x="3374008" y="1223554"/>
                  <a:pt x="3135918" y="1109232"/>
                  <a:pt x="2966400" y="1169551"/>
                </a:cubicBezTo>
                <a:cubicBezTo>
                  <a:pt x="2796882" y="1229870"/>
                  <a:pt x="2692083" y="1110891"/>
                  <a:pt x="2429678" y="1169551"/>
                </a:cubicBezTo>
                <a:cubicBezTo>
                  <a:pt x="2167273" y="1228211"/>
                  <a:pt x="1975390" y="1157754"/>
                  <a:pt x="1771761" y="1169551"/>
                </a:cubicBezTo>
                <a:cubicBezTo>
                  <a:pt x="1568132" y="1181348"/>
                  <a:pt x="1319657" y="1116455"/>
                  <a:pt x="1113843" y="1169551"/>
                </a:cubicBezTo>
                <a:cubicBezTo>
                  <a:pt x="908029" y="1222647"/>
                  <a:pt x="734745" y="1164741"/>
                  <a:pt x="617519" y="1169551"/>
                </a:cubicBezTo>
                <a:cubicBezTo>
                  <a:pt x="500293" y="1174361"/>
                  <a:pt x="257343" y="1152892"/>
                  <a:pt x="0" y="1169551"/>
                </a:cubicBezTo>
                <a:cubicBezTo>
                  <a:pt x="-36048" y="1002788"/>
                  <a:pt x="42229" y="700373"/>
                  <a:pt x="0" y="561384"/>
                </a:cubicBezTo>
                <a:cubicBezTo>
                  <a:pt x="-42229" y="422395"/>
                  <a:pt x="41743" y="262473"/>
                  <a:pt x="0" y="0"/>
                </a:cubicBezTo>
                <a:close/>
              </a:path>
            </a:pathLst>
          </a:custGeom>
          <a:noFill/>
          <a:ln w="22225">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a:latin typeface="Calibri" panose="020F0502020204030204" pitchFamily="34" charset="0"/>
                <a:cs typeface="Calibri" panose="020F0502020204030204" pitchFamily="34" charset="0"/>
              </a:rPr>
              <a:t>Logement</a:t>
            </a:r>
            <a:r>
              <a:rPr lang="fr-FR" sz="1400">
                <a:latin typeface="Calibri" panose="020F0502020204030204" pitchFamily="34" charset="0"/>
                <a:cs typeface="Calibri" panose="020F0502020204030204" pitchFamily="34" charset="0"/>
              </a:rPr>
              <a:t> : </a:t>
            </a:r>
            <a:r>
              <a:rPr lang="fr-FR" sz="1400" b="0">
                <a:latin typeface="Calibri" panose="020F0502020204030204" pitchFamily="34" charset="0"/>
                <a:cs typeface="Calibri" panose="020F0502020204030204" pitchFamily="34" charset="0"/>
              </a:rPr>
              <a:t>être dans une situation de surpeuplement ; </a:t>
            </a:r>
            <a:r>
              <a:rPr lang="fr-FR" sz="1400">
                <a:latin typeface="Calibri" panose="020F0502020204030204" pitchFamily="34" charset="0"/>
                <a:cs typeface="Calibri" panose="020F0502020204030204" pitchFamily="34" charset="0"/>
              </a:rPr>
              <a:t>dire de ses dépenses de logement qu’elles constituent une très lourde charge, voire qu’elles constituent une charge à laquelle on ne peut faire face</a:t>
            </a:r>
          </a:p>
        </p:txBody>
      </p:sp>
      <p:sp>
        <p:nvSpPr>
          <p:cNvPr id="17" name="ZoneTexte 16">
            <a:extLst>
              <a:ext uri="{FF2B5EF4-FFF2-40B4-BE49-F238E27FC236}">
                <a16:creationId xmlns:a16="http://schemas.microsoft.com/office/drawing/2014/main" id="{1DC9EC63-9274-414F-BC05-8B7046369471}"/>
              </a:ext>
            </a:extLst>
          </p:cNvPr>
          <p:cNvSpPr txBox="1"/>
          <p:nvPr/>
        </p:nvSpPr>
        <p:spPr>
          <a:xfrm>
            <a:off x="202550" y="1682535"/>
            <a:ext cx="3219919" cy="1938992"/>
          </a:xfrm>
          <a:prstGeom prst="rect">
            <a:avLst/>
          </a:prstGeom>
          <a:solidFill>
            <a:srgbClr val="4BACC6"/>
          </a:solidFill>
          <a:ln w="22225">
            <a:solidFill>
              <a:srgbClr val="4BACC6"/>
            </a:solidFill>
            <a:extLst>
              <a:ext uri="{C807C97D-BFC1-408E-A445-0C87EB9F89A2}">
                <ask:lineSketchStyleProps xmlns:ask="http://schemas.microsoft.com/office/drawing/2018/sketchyshapes" sd="1219033472">
                  <a:custGeom>
                    <a:avLst/>
                    <a:gdLst>
                      <a:gd name="connsiteX0" fmla="*/ 0 w 4039845"/>
                      <a:gd name="connsiteY0" fmla="*/ 0 h 1569660"/>
                      <a:gd name="connsiteX1" fmla="*/ 536722 w 4039845"/>
                      <a:gd name="connsiteY1" fmla="*/ 0 h 1569660"/>
                      <a:gd name="connsiteX2" fmla="*/ 1033046 w 4039845"/>
                      <a:gd name="connsiteY2" fmla="*/ 0 h 1569660"/>
                      <a:gd name="connsiteX3" fmla="*/ 1650565 w 4039845"/>
                      <a:gd name="connsiteY3" fmla="*/ 0 h 1569660"/>
                      <a:gd name="connsiteX4" fmla="*/ 2227686 w 4039845"/>
                      <a:gd name="connsiteY4" fmla="*/ 0 h 1569660"/>
                      <a:gd name="connsiteX5" fmla="*/ 2804807 w 4039845"/>
                      <a:gd name="connsiteY5" fmla="*/ 0 h 1569660"/>
                      <a:gd name="connsiteX6" fmla="*/ 3462724 w 4039845"/>
                      <a:gd name="connsiteY6" fmla="*/ 0 h 1569660"/>
                      <a:gd name="connsiteX7" fmla="*/ 4039845 w 4039845"/>
                      <a:gd name="connsiteY7" fmla="*/ 0 h 1569660"/>
                      <a:gd name="connsiteX8" fmla="*/ 4039845 w 4039845"/>
                      <a:gd name="connsiteY8" fmla="*/ 476130 h 1569660"/>
                      <a:gd name="connsiteX9" fmla="*/ 4039845 w 4039845"/>
                      <a:gd name="connsiteY9" fmla="*/ 1015047 h 1569660"/>
                      <a:gd name="connsiteX10" fmla="*/ 4039845 w 4039845"/>
                      <a:gd name="connsiteY10" fmla="*/ 1569660 h 1569660"/>
                      <a:gd name="connsiteX11" fmla="*/ 3422326 w 4039845"/>
                      <a:gd name="connsiteY11" fmla="*/ 1569660 h 1569660"/>
                      <a:gd name="connsiteX12" fmla="*/ 2804807 w 4039845"/>
                      <a:gd name="connsiteY12" fmla="*/ 1569660 h 1569660"/>
                      <a:gd name="connsiteX13" fmla="*/ 2146889 w 4039845"/>
                      <a:gd name="connsiteY13" fmla="*/ 1569660 h 1569660"/>
                      <a:gd name="connsiteX14" fmla="*/ 1610167 w 4039845"/>
                      <a:gd name="connsiteY14" fmla="*/ 1569660 h 1569660"/>
                      <a:gd name="connsiteX15" fmla="*/ 952249 w 4039845"/>
                      <a:gd name="connsiteY15" fmla="*/ 1569660 h 1569660"/>
                      <a:gd name="connsiteX16" fmla="*/ 0 w 4039845"/>
                      <a:gd name="connsiteY16" fmla="*/ 1569660 h 1569660"/>
                      <a:gd name="connsiteX17" fmla="*/ 0 w 4039845"/>
                      <a:gd name="connsiteY17" fmla="*/ 1093530 h 1569660"/>
                      <a:gd name="connsiteX18" fmla="*/ 0 w 4039845"/>
                      <a:gd name="connsiteY18" fmla="*/ 554613 h 1569660"/>
                      <a:gd name="connsiteX19" fmla="*/ 0 w 4039845"/>
                      <a:gd name="connsiteY19"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39845" h="1569660" fill="none" extrusionOk="0">
                        <a:moveTo>
                          <a:pt x="0" y="0"/>
                        </a:moveTo>
                        <a:cubicBezTo>
                          <a:pt x="159861" y="-20617"/>
                          <a:pt x="387326" y="24948"/>
                          <a:pt x="536722" y="0"/>
                        </a:cubicBezTo>
                        <a:cubicBezTo>
                          <a:pt x="686118" y="-24948"/>
                          <a:pt x="848973" y="19238"/>
                          <a:pt x="1033046" y="0"/>
                        </a:cubicBezTo>
                        <a:cubicBezTo>
                          <a:pt x="1217119" y="-19238"/>
                          <a:pt x="1349011" y="36784"/>
                          <a:pt x="1650565" y="0"/>
                        </a:cubicBezTo>
                        <a:cubicBezTo>
                          <a:pt x="1952119" y="-36784"/>
                          <a:pt x="2013761" y="69009"/>
                          <a:pt x="2227686" y="0"/>
                        </a:cubicBezTo>
                        <a:cubicBezTo>
                          <a:pt x="2441611" y="-69009"/>
                          <a:pt x="2606935" y="24496"/>
                          <a:pt x="2804807" y="0"/>
                        </a:cubicBezTo>
                        <a:cubicBezTo>
                          <a:pt x="3002679" y="-24496"/>
                          <a:pt x="3283612" y="17236"/>
                          <a:pt x="3462724" y="0"/>
                        </a:cubicBezTo>
                        <a:cubicBezTo>
                          <a:pt x="3641836" y="-17236"/>
                          <a:pt x="3839558" y="6809"/>
                          <a:pt x="4039845" y="0"/>
                        </a:cubicBezTo>
                        <a:cubicBezTo>
                          <a:pt x="4082391" y="168299"/>
                          <a:pt x="3991817" y="342671"/>
                          <a:pt x="4039845" y="476130"/>
                        </a:cubicBezTo>
                        <a:cubicBezTo>
                          <a:pt x="4087873" y="609589"/>
                          <a:pt x="4007781" y="755425"/>
                          <a:pt x="4039845" y="1015047"/>
                        </a:cubicBezTo>
                        <a:cubicBezTo>
                          <a:pt x="4071909" y="1274669"/>
                          <a:pt x="3979109" y="1307794"/>
                          <a:pt x="4039845" y="1569660"/>
                        </a:cubicBezTo>
                        <a:cubicBezTo>
                          <a:pt x="3744507" y="1613650"/>
                          <a:pt x="3565491" y="1533013"/>
                          <a:pt x="3422326" y="1569660"/>
                        </a:cubicBezTo>
                        <a:cubicBezTo>
                          <a:pt x="3279161" y="1606307"/>
                          <a:pt x="3107928" y="1522881"/>
                          <a:pt x="2804807" y="1569660"/>
                        </a:cubicBezTo>
                        <a:cubicBezTo>
                          <a:pt x="2501686" y="1616439"/>
                          <a:pt x="2464485" y="1504216"/>
                          <a:pt x="2146889" y="1569660"/>
                        </a:cubicBezTo>
                        <a:cubicBezTo>
                          <a:pt x="1829293" y="1635104"/>
                          <a:pt x="1728699" y="1505532"/>
                          <a:pt x="1610167" y="1569660"/>
                        </a:cubicBezTo>
                        <a:cubicBezTo>
                          <a:pt x="1491635" y="1633788"/>
                          <a:pt x="1186085" y="1546498"/>
                          <a:pt x="952249" y="1569660"/>
                        </a:cubicBezTo>
                        <a:cubicBezTo>
                          <a:pt x="718413" y="1592822"/>
                          <a:pt x="245474" y="1564110"/>
                          <a:pt x="0" y="1569660"/>
                        </a:cubicBezTo>
                        <a:cubicBezTo>
                          <a:pt x="-56661" y="1451415"/>
                          <a:pt x="36147" y="1265337"/>
                          <a:pt x="0" y="1093530"/>
                        </a:cubicBezTo>
                        <a:cubicBezTo>
                          <a:pt x="-36147" y="921723"/>
                          <a:pt x="47418" y="789058"/>
                          <a:pt x="0" y="554613"/>
                        </a:cubicBezTo>
                        <a:cubicBezTo>
                          <a:pt x="-47418" y="320168"/>
                          <a:pt x="62657" y="243633"/>
                          <a:pt x="0" y="0"/>
                        </a:cubicBezTo>
                        <a:close/>
                      </a:path>
                      <a:path w="4039845" h="1569660" stroke="0" extrusionOk="0">
                        <a:moveTo>
                          <a:pt x="0" y="0"/>
                        </a:moveTo>
                        <a:cubicBezTo>
                          <a:pt x="130607" y="-36081"/>
                          <a:pt x="387493" y="52171"/>
                          <a:pt x="536722" y="0"/>
                        </a:cubicBezTo>
                        <a:cubicBezTo>
                          <a:pt x="685951" y="-52171"/>
                          <a:pt x="867529" y="29199"/>
                          <a:pt x="992648" y="0"/>
                        </a:cubicBezTo>
                        <a:cubicBezTo>
                          <a:pt x="1117767" y="-29199"/>
                          <a:pt x="1385351" y="29751"/>
                          <a:pt x="1650565" y="0"/>
                        </a:cubicBezTo>
                        <a:cubicBezTo>
                          <a:pt x="1915779" y="-29751"/>
                          <a:pt x="1966331" y="62698"/>
                          <a:pt x="2187288" y="0"/>
                        </a:cubicBezTo>
                        <a:cubicBezTo>
                          <a:pt x="2408245" y="-62698"/>
                          <a:pt x="2498532" y="12570"/>
                          <a:pt x="2724010" y="0"/>
                        </a:cubicBezTo>
                        <a:cubicBezTo>
                          <a:pt x="2949488" y="-12570"/>
                          <a:pt x="3106355" y="8758"/>
                          <a:pt x="3381927" y="0"/>
                        </a:cubicBezTo>
                        <a:cubicBezTo>
                          <a:pt x="3657499" y="-8758"/>
                          <a:pt x="3875851" y="59716"/>
                          <a:pt x="4039845" y="0"/>
                        </a:cubicBezTo>
                        <a:cubicBezTo>
                          <a:pt x="4098161" y="119720"/>
                          <a:pt x="3991967" y="421379"/>
                          <a:pt x="4039845" y="554613"/>
                        </a:cubicBezTo>
                        <a:cubicBezTo>
                          <a:pt x="4087723" y="687847"/>
                          <a:pt x="4036706" y="878581"/>
                          <a:pt x="4039845" y="1046440"/>
                        </a:cubicBezTo>
                        <a:cubicBezTo>
                          <a:pt x="4042984" y="1214299"/>
                          <a:pt x="4012520" y="1402139"/>
                          <a:pt x="4039845" y="1569660"/>
                        </a:cubicBezTo>
                        <a:cubicBezTo>
                          <a:pt x="3896177" y="1624832"/>
                          <a:pt x="3632242" y="1509341"/>
                          <a:pt x="3462724" y="1569660"/>
                        </a:cubicBezTo>
                        <a:cubicBezTo>
                          <a:pt x="3293206" y="1629979"/>
                          <a:pt x="3188407" y="1511000"/>
                          <a:pt x="2926002" y="1569660"/>
                        </a:cubicBezTo>
                        <a:cubicBezTo>
                          <a:pt x="2663597" y="1628320"/>
                          <a:pt x="2474110" y="1559715"/>
                          <a:pt x="2268084" y="1569660"/>
                        </a:cubicBezTo>
                        <a:cubicBezTo>
                          <a:pt x="2062058" y="1579605"/>
                          <a:pt x="1809787" y="1515683"/>
                          <a:pt x="1610167" y="1569660"/>
                        </a:cubicBezTo>
                        <a:cubicBezTo>
                          <a:pt x="1410547" y="1623637"/>
                          <a:pt x="1231069" y="1564850"/>
                          <a:pt x="1113843" y="1569660"/>
                        </a:cubicBezTo>
                        <a:cubicBezTo>
                          <a:pt x="996617" y="1574470"/>
                          <a:pt x="790205" y="1527571"/>
                          <a:pt x="536722" y="1569660"/>
                        </a:cubicBezTo>
                        <a:cubicBezTo>
                          <a:pt x="283239" y="1611749"/>
                          <a:pt x="184107" y="1556749"/>
                          <a:pt x="0" y="1569660"/>
                        </a:cubicBezTo>
                        <a:cubicBezTo>
                          <a:pt x="-14353" y="1380341"/>
                          <a:pt x="11030" y="1182049"/>
                          <a:pt x="0" y="1046440"/>
                        </a:cubicBezTo>
                        <a:cubicBezTo>
                          <a:pt x="-11030" y="910831"/>
                          <a:pt x="26671" y="760625"/>
                          <a:pt x="0" y="554613"/>
                        </a:cubicBezTo>
                        <a:cubicBezTo>
                          <a:pt x="-26671" y="348601"/>
                          <a:pt x="54076" y="277005"/>
                          <a:pt x="0" y="0"/>
                        </a:cubicBezTo>
                        <a:close/>
                      </a:path>
                    </a:pathLst>
                  </a:custGeom>
                  <ask:type>
                    <ask:lineSketchNone/>
                  </ask:type>
                </ask:lineSketchStyleProps>
              </a:ext>
            </a:extLst>
          </a:ln>
        </p:spPr>
        <p:txBody>
          <a:bodyPr wrap="square" rtlCol="0">
            <a:spAutoFit/>
          </a:bodyPr>
          <a:lstStyle/>
          <a:p>
            <a:pPr algn="ctr"/>
            <a:r>
              <a:rPr lang="fr-FR" sz="2400" b="1">
                <a:solidFill>
                  <a:schemeClr val="bg1"/>
                </a:solidFill>
                <a:latin typeface="Calibri" panose="020F0502020204030204" pitchFamily="34" charset="0"/>
                <a:cs typeface="Calibri" panose="020F0502020204030204" pitchFamily="34" charset="0"/>
              </a:rPr>
              <a:t>Les six dimensions de la fragilité mesurées dans l’enquête et les indicateurs qui en rendent compte</a:t>
            </a:r>
          </a:p>
        </p:txBody>
      </p:sp>
      <p:pic>
        <p:nvPicPr>
          <p:cNvPr id="14" name="Image 13">
            <a:extLst>
              <a:ext uri="{FF2B5EF4-FFF2-40B4-BE49-F238E27FC236}">
                <a16:creationId xmlns:a16="http://schemas.microsoft.com/office/drawing/2014/main" id="{46783DEF-4447-4C3C-90CB-824BCC3198E0}"/>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2894"/>
          <a:stretch/>
        </p:blipFill>
        <p:spPr>
          <a:xfrm>
            <a:off x="3645953" y="1269697"/>
            <a:ext cx="3877520" cy="3783455"/>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326710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71D0C54E-0522-4683-A1A1-8899003665E0}"/>
              </a:ext>
            </a:extLst>
          </p:cNvPr>
          <p:cNvSpPr txBox="1">
            <a:spLocks/>
          </p:cNvSpPr>
          <p:nvPr/>
        </p:nvSpPr>
        <p:spPr>
          <a:xfrm>
            <a:off x="2310702" y="187902"/>
            <a:ext cx="9252628" cy="480131"/>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La crise augmente le nombre de difficultés à gérer</a:t>
            </a:r>
          </a:p>
        </p:txBody>
      </p:sp>
      <p:sp>
        <p:nvSpPr>
          <p:cNvPr id="7" name="Rectangle 6">
            <a:extLst>
              <a:ext uri="{FF2B5EF4-FFF2-40B4-BE49-F238E27FC236}">
                <a16:creationId xmlns:a16="http://schemas.microsoft.com/office/drawing/2014/main" id="{8766C345-B122-4E8C-969D-056A23BF0806}"/>
              </a:ext>
            </a:extLst>
          </p:cNvPr>
          <p:cNvSpPr/>
          <p:nvPr/>
        </p:nvSpPr>
        <p:spPr>
          <a:xfrm>
            <a:off x="3226526" y="6217033"/>
            <a:ext cx="9849394" cy="400110"/>
          </a:xfrm>
          <a:prstGeom prst="rect">
            <a:avLst/>
          </a:prstGeom>
        </p:spPr>
        <p:txBody>
          <a:bodyPr wrap="square">
            <a:spAutoFit/>
          </a:bodyPr>
          <a:lstStyle/>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pic>
        <p:nvPicPr>
          <p:cNvPr id="5" name="Image 4">
            <a:extLst>
              <a:ext uri="{FF2B5EF4-FFF2-40B4-BE49-F238E27FC236}">
                <a16:creationId xmlns:a16="http://schemas.microsoft.com/office/drawing/2014/main" id="{AD9220A4-C96B-42E5-9FAD-BA578B9A1E48}"/>
              </a:ext>
            </a:extLst>
          </p:cNvPr>
          <p:cNvPicPr>
            <a:picLocks noChangeAspect="1"/>
          </p:cNvPicPr>
          <p:nvPr/>
        </p:nvPicPr>
        <p:blipFill>
          <a:blip r:embed="rId2"/>
          <a:stretch>
            <a:fillRect/>
          </a:stretch>
        </p:blipFill>
        <p:spPr>
          <a:xfrm>
            <a:off x="2783061" y="2207148"/>
            <a:ext cx="8307910" cy="3799529"/>
          </a:xfrm>
          <a:prstGeom prst="rect">
            <a:avLst/>
          </a:prstGeom>
        </p:spPr>
      </p:pic>
      <p:sp>
        <p:nvSpPr>
          <p:cNvPr id="12" name="Flèche : haut 11">
            <a:extLst>
              <a:ext uri="{FF2B5EF4-FFF2-40B4-BE49-F238E27FC236}">
                <a16:creationId xmlns:a16="http://schemas.microsoft.com/office/drawing/2014/main" id="{84709E06-790C-43CA-9DE3-E7D30C3AF901}"/>
              </a:ext>
            </a:extLst>
          </p:cNvPr>
          <p:cNvSpPr/>
          <p:nvPr/>
        </p:nvSpPr>
        <p:spPr>
          <a:xfrm>
            <a:off x="6980477" y="2816415"/>
            <a:ext cx="337944" cy="376470"/>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AEB618BE-A5F7-4DE8-A05E-42467BD9E083}"/>
              </a:ext>
            </a:extLst>
          </p:cNvPr>
          <p:cNvSpPr txBox="1"/>
          <p:nvPr/>
        </p:nvSpPr>
        <p:spPr>
          <a:xfrm>
            <a:off x="6421348" y="1157193"/>
            <a:ext cx="4068566" cy="1015663"/>
          </a:xfrm>
          <a:custGeom>
            <a:avLst/>
            <a:gdLst>
              <a:gd name="connsiteX0" fmla="*/ 0 w 4068566"/>
              <a:gd name="connsiteY0" fmla="*/ 0 h 1015663"/>
              <a:gd name="connsiteX1" fmla="*/ 540538 w 4068566"/>
              <a:gd name="connsiteY1" fmla="*/ 0 h 1015663"/>
              <a:gd name="connsiteX2" fmla="*/ 999705 w 4068566"/>
              <a:gd name="connsiteY2" fmla="*/ 0 h 1015663"/>
              <a:gd name="connsiteX3" fmla="*/ 1662300 w 4068566"/>
              <a:gd name="connsiteY3" fmla="*/ 0 h 1015663"/>
              <a:gd name="connsiteX4" fmla="*/ 2202838 w 4068566"/>
              <a:gd name="connsiteY4" fmla="*/ 0 h 1015663"/>
              <a:gd name="connsiteX5" fmla="*/ 2743376 w 4068566"/>
              <a:gd name="connsiteY5" fmla="*/ 0 h 1015663"/>
              <a:gd name="connsiteX6" fmla="*/ 3405971 w 4068566"/>
              <a:gd name="connsiteY6" fmla="*/ 0 h 1015663"/>
              <a:gd name="connsiteX7" fmla="*/ 4068566 w 4068566"/>
              <a:gd name="connsiteY7" fmla="*/ 0 h 1015663"/>
              <a:gd name="connsiteX8" fmla="*/ 4068566 w 4068566"/>
              <a:gd name="connsiteY8" fmla="*/ 528145 h 1015663"/>
              <a:gd name="connsiteX9" fmla="*/ 4068566 w 4068566"/>
              <a:gd name="connsiteY9" fmla="*/ 1015663 h 1015663"/>
              <a:gd name="connsiteX10" fmla="*/ 3568714 w 4068566"/>
              <a:gd name="connsiteY10" fmla="*/ 1015663 h 1015663"/>
              <a:gd name="connsiteX11" fmla="*/ 2987490 w 4068566"/>
              <a:gd name="connsiteY11" fmla="*/ 1015663 h 1015663"/>
              <a:gd name="connsiteX12" fmla="*/ 2446952 w 4068566"/>
              <a:gd name="connsiteY12" fmla="*/ 1015663 h 1015663"/>
              <a:gd name="connsiteX13" fmla="*/ 1784357 w 4068566"/>
              <a:gd name="connsiteY13" fmla="*/ 1015663 h 1015663"/>
              <a:gd name="connsiteX14" fmla="*/ 1121762 w 4068566"/>
              <a:gd name="connsiteY14" fmla="*/ 1015663 h 1015663"/>
              <a:gd name="connsiteX15" fmla="*/ 621909 w 4068566"/>
              <a:gd name="connsiteY15" fmla="*/ 1015663 h 1015663"/>
              <a:gd name="connsiteX16" fmla="*/ 0 w 4068566"/>
              <a:gd name="connsiteY16" fmla="*/ 1015663 h 1015663"/>
              <a:gd name="connsiteX17" fmla="*/ 0 w 4068566"/>
              <a:gd name="connsiteY17" fmla="*/ 487518 h 1015663"/>
              <a:gd name="connsiteX18" fmla="*/ 0 w 4068566"/>
              <a:gd name="connsiteY18"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68566" h="1015663" extrusionOk="0">
                <a:moveTo>
                  <a:pt x="0" y="0"/>
                </a:moveTo>
                <a:cubicBezTo>
                  <a:pt x="179247" y="-42781"/>
                  <a:pt x="397691" y="31987"/>
                  <a:pt x="540538" y="0"/>
                </a:cubicBezTo>
                <a:cubicBezTo>
                  <a:pt x="683385" y="-31987"/>
                  <a:pt x="849105" y="33839"/>
                  <a:pt x="999705" y="0"/>
                </a:cubicBezTo>
                <a:cubicBezTo>
                  <a:pt x="1150305" y="-33839"/>
                  <a:pt x="1444253" y="62175"/>
                  <a:pt x="1662300" y="0"/>
                </a:cubicBezTo>
                <a:cubicBezTo>
                  <a:pt x="1880348" y="-62175"/>
                  <a:pt x="1991843" y="52025"/>
                  <a:pt x="2202838" y="0"/>
                </a:cubicBezTo>
                <a:cubicBezTo>
                  <a:pt x="2413833" y="-52025"/>
                  <a:pt x="2551832" y="45665"/>
                  <a:pt x="2743376" y="0"/>
                </a:cubicBezTo>
                <a:cubicBezTo>
                  <a:pt x="2934920" y="-45665"/>
                  <a:pt x="3242189" y="24954"/>
                  <a:pt x="3405971" y="0"/>
                </a:cubicBezTo>
                <a:cubicBezTo>
                  <a:pt x="3569753" y="-24954"/>
                  <a:pt x="3737527" y="32283"/>
                  <a:pt x="4068566" y="0"/>
                </a:cubicBezTo>
                <a:cubicBezTo>
                  <a:pt x="4119624" y="225982"/>
                  <a:pt x="4047713" y="344324"/>
                  <a:pt x="4068566" y="528145"/>
                </a:cubicBezTo>
                <a:cubicBezTo>
                  <a:pt x="4089419" y="711966"/>
                  <a:pt x="4042316" y="866069"/>
                  <a:pt x="4068566" y="1015663"/>
                </a:cubicBezTo>
                <a:cubicBezTo>
                  <a:pt x="3818792" y="1027395"/>
                  <a:pt x="3674731" y="1001671"/>
                  <a:pt x="3568714" y="1015663"/>
                </a:cubicBezTo>
                <a:cubicBezTo>
                  <a:pt x="3462697" y="1029655"/>
                  <a:pt x="3155170" y="946176"/>
                  <a:pt x="2987490" y="1015663"/>
                </a:cubicBezTo>
                <a:cubicBezTo>
                  <a:pt x="2819810" y="1085150"/>
                  <a:pt x="2587403" y="952206"/>
                  <a:pt x="2446952" y="1015663"/>
                </a:cubicBezTo>
                <a:cubicBezTo>
                  <a:pt x="2306501" y="1079120"/>
                  <a:pt x="2073242" y="1000593"/>
                  <a:pt x="1784357" y="1015663"/>
                </a:cubicBezTo>
                <a:cubicBezTo>
                  <a:pt x="1495472" y="1030733"/>
                  <a:pt x="1276511" y="949159"/>
                  <a:pt x="1121762" y="1015663"/>
                </a:cubicBezTo>
                <a:cubicBezTo>
                  <a:pt x="967014" y="1082167"/>
                  <a:pt x="840527" y="974521"/>
                  <a:pt x="621909" y="1015663"/>
                </a:cubicBezTo>
                <a:cubicBezTo>
                  <a:pt x="403291" y="1056805"/>
                  <a:pt x="291329" y="1001803"/>
                  <a:pt x="0" y="1015663"/>
                </a:cubicBezTo>
                <a:cubicBezTo>
                  <a:pt x="-57105" y="861023"/>
                  <a:pt x="7791" y="714501"/>
                  <a:pt x="0" y="487518"/>
                </a:cubicBezTo>
                <a:cubicBezTo>
                  <a:pt x="-7791" y="260536"/>
                  <a:pt x="17956" y="221055"/>
                  <a:pt x="0" y="0"/>
                </a:cubicBezTo>
                <a:close/>
              </a:path>
            </a:pathLst>
          </a:custGeom>
          <a:noFill/>
          <a:ln w="22225">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2000" b="1" dirty="0">
                <a:latin typeface="Calibri" panose="020F0502020204030204" pitchFamily="34" charset="0"/>
                <a:ea typeface="Verdana" panose="020B0604030504040204" pitchFamily="34" charset="0"/>
                <a:cs typeface="Calibri" panose="020F0502020204030204" pitchFamily="34" charset="0"/>
              </a:rPr>
              <a:t>Augmentation des personnes en prise avec plusieurs facteurs de fragilité +4 pts</a:t>
            </a:r>
            <a:endParaRPr lang="fr-FR" sz="2000" dirty="0">
              <a:latin typeface="Calibri" panose="020F0502020204030204" pitchFamily="34" charset="0"/>
              <a:ea typeface="Verdana" panose="020B0604030504040204" pitchFamily="34" charset="0"/>
              <a:cs typeface="Calibri" panose="020F0502020204030204" pitchFamily="34" charset="0"/>
            </a:endParaRPr>
          </a:p>
        </p:txBody>
      </p:sp>
      <p:sp>
        <p:nvSpPr>
          <p:cNvPr id="3" name="Accolade fermante 2">
            <a:extLst>
              <a:ext uri="{FF2B5EF4-FFF2-40B4-BE49-F238E27FC236}">
                <a16:creationId xmlns:a16="http://schemas.microsoft.com/office/drawing/2014/main" id="{FF0865E0-97D6-4092-AEB3-6E4B3FB1C81E}"/>
              </a:ext>
            </a:extLst>
          </p:cNvPr>
          <p:cNvSpPr/>
          <p:nvPr/>
        </p:nvSpPr>
        <p:spPr>
          <a:xfrm rot="16200000">
            <a:off x="8320081" y="332163"/>
            <a:ext cx="375163" cy="4172629"/>
          </a:xfrm>
          <a:custGeom>
            <a:avLst/>
            <a:gdLst>
              <a:gd name="connsiteX0" fmla="*/ 0 w 375163"/>
              <a:gd name="connsiteY0" fmla="*/ 0 h 4172629"/>
              <a:gd name="connsiteX1" fmla="*/ 187582 w 375163"/>
              <a:gd name="connsiteY1" fmla="*/ 31262 h 4172629"/>
              <a:gd name="connsiteX2" fmla="*/ 187582 w 375163"/>
              <a:gd name="connsiteY2" fmla="*/ 577685 h 4172629"/>
              <a:gd name="connsiteX3" fmla="*/ 187582 w 375163"/>
              <a:gd name="connsiteY3" fmla="*/ 1063395 h 4172629"/>
              <a:gd name="connsiteX4" fmla="*/ 187582 w 375163"/>
              <a:gd name="connsiteY4" fmla="*/ 1528867 h 4172629"/>
              <a:gd name="connsiteX5" fmla="*/ 187582 w 375163"/>
              <a:gd name="connsiteY5" fmla="*/ 2055052 h 4172629"/>
              <a:gd name="connsiteX6" fmla="*/ 375164 w 375163"/>
              <a:gd name="connsiteY6" fmla="*/ 2086314 h 4172629"/>
              <a:gd name="connsiteX7" fmla="*/ 187582 w 375163"/>
              <a:gd name="connsiteY7" fmla="*/ 2117576 h 4172629"/>
              <a:gd name="connsiteX8" fmla="*/ 187582 w 375163"/>
              <a:gd name="connsiteY8" fmla="*/ 2664000 h 4172629"/>
              <a:gd name="connsiteX9" fmla="*/ 187582 w 375163"/>
              <a:gd name="connsiteY9" fmla="*/ 3129472 h 4172629"/>
              <a:gd name="connsiteX10" fmla="*/ 187582 w 375163"/>
              <a:gd name="connsiteY10" fmla="*/ 3635419 h 4172629"/>
              <a:gd name="connsiteX11" fmla="*/ 187582 w 375163"/>
              <a:gd name="connsiteY11" fmla="*/ 4141367 h 4172629"/>
              <a:gd name="connsiteX12" fmla="*/ 0 w 375163"/>
              <a:gd name="connsiteY12" fmla="*/ 4172629 h 4172629"/>
              <a:gd name="connsiteX13" fmla="*/ 0 w 375163"/>
              <a:gd name="connsiteY13" fmla="*/ 3618265 h 4172629"/>
              <a:gd name="connsiteX14" fmla="*/ 0 w 375163"/>
              <a:gd name="connsiteY14" fmla="*/ 3022176 h 4172629"/>
              <a:gd name="connsiteX15" fmla="*/ 0 w 375163"/>
              <a:gd name="connsiteY15" fmla="*/ 2384359 h 4172629"/>
              <a:gd name="connsiteX16" fmla="*/ 0 w 375163"/>
              <a:gd name="connsiteY16" fmla="*/ 1746543 h 4172629"/>
              <a:gd name="connsiteX17" fmla="*/ 0 w 375163"/>
              <a:gd name="connsiteY17" fmla="*/ 1108727 h 4172629"/>
              <a:gd name="connsiteX18" fmla="*/ 0 w 375163"/>
              <a:gd name="connsiteY18" fmla="*/ 637816 h 4172629"/>
              <a:gd name="connsiteX19" fmla="*/ 0 w 375163"/>
              <a:gd name="connsiteY19" fmla="*/ 0 h 4172629"/>
              <a:gd name="connsiteX0" fmla="*/ 0 w 375163"/>
              <a:gd name="connsiteY0" fmla="*/ 0 h 4172629"/>
              <a:gd name="connsiteX1" fmla="*/ 187582 w 375163"/>
              <a:gd name="connsiteY1" fmla="*/ 31262 h 4172629"/>
              <a:gd name="connsiteX2" fmla="*/ 187582 w 375163"/>
              <a:gd name="connsiteY2" fmla="*/ 496734 h 4172629"/>
              <a:gd name="connsiteX3" fmla="*/ 187582 w 375163"/>
              <a:gd name="connsiteY3" fmla="*/ 941968 h 4172629"/>
              <a:gd name="connsiteX4" fmla="*/ 187582 w 375163"/>
              <a:gd name="connsiteY4" fmla="*/ 1407439 h 4172629"/>
              <a:gd name="connsiteX5" fmla="*/ 187582 w 375163"/>
              <a:gd name="connsiteY5" fmla="*/ 2055052 h 4172629"/>
              <a:gd name="connsiteX6" fmla="*/ 375164 w 375163"/>
              <a:gd name="connsiteY6" fmla="*/ 2086314 h 4172629"/>
              <a:gd name="connsiteX7" fmla="*/ 187582 w 375163"/>
              <a:gd name="connsiteY7" fmla="*/ 2117576 h 4172629"/>
              <a:gd name="connsiteX8" fmla="*/ 187582 w 375163"/>
              <a:gd name="connsiteY8" fmla="*/ 2583048 h 4172629"/>
              <a:gd name="connsiteX9" fmla="*/ 187582 w 375163"/>
              <a:gd name="connsiteY9" fmla="*/ 3028282 h 4172629"/>
              <a:gd name="connsiteX10" fmla="*/ 187582 w 375163"/>
              <a:gd name="connsiteY10" fmla="*/ 3534230 h 4172629"/>
              <a:gd name="connsiteX11" fmla="*/ 187582 w 375163"/>
              <a:gd name="connsiteY11" fmla="*/ 4141367 h 4172629"/>
              <a:gd name="connsiteX12" fmla="*/ 0 w 375163"/>
              <a:gd name="connsiteY12" fmla="*/ 4172629 h 417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163" h="4172629" stroke="0" extrusionOk="0">
                <a:moveTo>
                  <a:pt x="0" y="0"/>
                </a:moveTo>
                <a:cubicBezTo>
                  <a:pt x="100011" y="-2213"/>
                  <a:pt x="184881" y="15010"/>
                  <a:pt x="187582" y="31262"/>
                </a:cubicBezTo>
                <a:cubicBezTo>
                  <a:pt x="226259" y="211148"/>
                  <a:pt x="178966" y="419639"/>
                  <a:pt x="187582" y="577685"/>
                </a:cubicBezTo>
                <a:cubicBezTo>
                  <a:pt x="196198" y="735731"/>
                  <a:pt x="181927" y="936189"/>
                  <a:pt x="187582" y="1063395"/>
                </a:cubicBezTo>
                <a:cubicBezTo>
                  <a:pt x="193237" y="1190601"/>
                  <a:pt x="145414" y="1373106"/>
                  <a:pt x="187582" y="1528867"/>
                </a:cubicBezTo>
                <a:cubicBezTo>
                  <a:pt x="229750" y="1684628"/>
                  <a:pt x="157702" y="1914031"/>
                  <a:pt x="187582" y="2055052"/>
                </a:cubicBezTo>
                <a:cubicBezTo>
                  <a:pt x="193192" y="2060772"/>
                  <a:pt x="266366" y="2085518"/>
                  <a:pt x="375164" y="2086314"/>
                </a:cubicBezTo>
                <a:cubicBezTo>
                  <a:pt x="271182" y="2086675"/>
                  <a:pt x="187421" y="2098776"/>
                  <a:pt x="187582" y="2117576"/>
                </a:cubicBezTo>
                <a:cubicBezTo>
                  <a:pt x="242909" y="2248601"/>
                  <a:pt x="162883" y="2476212"/>
                  <a:pt x="187582" y="2664000"/>
                </a:cubicBezTo>
                <a:cubicBezTo>
                  <a:pt x="212281" y="2851788"/>
                  <a:pt x="163943" y="2974965"/>
                  <a:pt x="187582" y="3129472"/>
                </a:cubicBezTo>
                <a:cubicBezTo>
                  <a:pt x="211221" y="3283979"/>
                  <a:pt x="183065" y="3449759"/>
                  <a:pt x="187582" y="3635419"/>
                </a:cubicBezTo>
                <a:cubicBezTo>
                  <a:pt x="192099" y="3821079"/>
                  <a:pt x="164745" y="3962805"/>
                  <a:pt x="187582" y="4141367"/>
                </a:cubicBezTo>
                <a:cubicBezTo>
                  <a:pt x="200620" y="4178715"/>
                  <a:pt x="119631" y="4192267"/>
                  <a:pt x="0" y="4172629"/>
                </a:cubicBezTo>
                <a:cubicBezTo>
                  <a:pt x="-17814" y="3913673"/>
                  <a:pt x="14422" y="3868683"/>
                  <a:pt x="0" y="3618265"/>
                </a:cubicBezTo>
                <a:cubicBezTo>
                  <a:pt x="-14422" y="3367847"/>
                  <a:pt x="53019" y="3176559"/>
                  <a:pt x="0" y="3022176"/>
                </a:cubicBezTo>
                <a:cubicBezTo>
                  <a:pt x="-53019" y="2867793"/>
                  <a:pt x="43772" y="2689676"/>
                  <a:pt x="0" y="2384359"/>
                </a:cubicBezTo>
                <a:cubicBezTo>
                  <a:pt x="-43772" y="2079042"/>
                  <a:pt x="54254" y="1899048"/>
                  <a:pt x="0" y="1746543"/>
                </a:cubicBezTo>
                <a:cubicBezTo>
                  <a:pt x="-54254" y="1594038"/>
                  <a:pt x="17914" y="1339854"/>
                  <a:pt x="0" y="1108727"/>
                </a:cubicBezTo>
                <a:cubicBezTo>
                  <a:pt x="-17914" y="877600"/>
                  <a:pt x="47409" y="739721"/>
                  <a:pt x="0" y="637816"/>
                </a:cubicBezTo>
                <a:cubicBezTo>
                  <a:pt x="-47409" y="535911"/>
                  <a:pt x="52957" y="170517"/>
                  <a:pt x="0" y="0"/>
                </a:cubicBezTo>
                <a:close/>
              </a:path>
              <a:path w="375163" h="4172629" fill="none" extrusionOk="0">
                <a:moveTo>
                  <a:pt x="0" y="0"/>
                </a:moveTo>
                <a:cubicBezTo>
                  <a:pt x="103810" y="-920"/>
                  <a:pt x="185725" y="13936"/>
                  <a:pt x="187582" y="31262"/>
                </a:cubicBezTo>
                <a:cubicBezTo>
                  <a:pt x="214195" y="189690"/>
                  <a:pt x="133975" y="372642"/>
                  <a:pt x="187582" y="496734"/>
                </a:cubicBezTo>
                <a:cubicBezTo>
                  <a:pt x="241189" y="620826"/>
                  <a:pt x="166258" y="803428"/>
                  <a:pt x="187582" y="941968"/>
                </a:cubicBezTo>
                <a:cubicBezTo>
                  <a:pt x="208906" y="1080508"/>
                  <a:pt x="167367" y="1274012"/>
                  <a:pt x="187582" y="1407439"/>
                </a:cubicBezTo>
                <a:cubicBezTo>
                  <a:pt x="207797" y="1540866"/>
                  <a:pt x="164542" y="1815765"/>
                  <a:pt x="187582" y="2055052"/>
                </a:cubicBezTo>
                <a:cubicBezTo>
                  <a:pt x="167519" y="2074723"/>
                  <a:pt x="280570" y="2095772"/>
                  <a:pt x="375164" y="2086314"/>
                </a:cubicBezTo>
                <a:cubicBezTo>
                  <a:pt x="271431" y="2087039"/>
                  <a:pt x="188544" y="2102783"/>
                  <a:pt x="187582" y="2117576"/>
                </a:cubicBezTo>
                <a:cubicBezTo>
                  <a:pt x="214097" y="2268006"/>
                  <a:pt x="170754" y="2381861"/>
                  <a:pt x="187582" y="2583048"/>
                </a:cubicBezTo>
                <a:cubicBezTo>
                  <a:pt x="204410" y="2784235"/>
                  <a:pt x="185997" y="2863583"/>
                  <a:pt x="187582" y="3028282"/>
                </a:cubicBezTo>
                <a:cubicBezTo>
                  <a:pt x="189167" y="3192981"/>
                  <a:pt x="140352" y="3316476"/>
                  <a:pt x="187582" y="3534230"/>
                </a:cubicBezTo>
                <a:cubicBezTo>
                  <a:pt x="234812" y="3751984"/>
                  <a:pt x="181524" y="3965579"/>
                  <a:pt x="187582" y="4141367"/>
                </a:cubicBezTo>
                <a:cubicBezTo>
                  <a:pt x="179279" y="4170231"/>
                  <a:pt x="103860" y="4184517"/>
                  <a:pt x="0" y="4172629"/>
                </a:cubicBezTo>
              </a:path>
              <a:path w="375163" h="4172629" fill="none" stroke="0" extrusionOk="0">
                <a:moveTo>
                  <a:pt x="0" y="0"/>
                </a:moveTo>
                <a:cubicBezTo>
                  <a:pt x="101883" y="883"/>
                  <a:pt x="192468" y="12962"/>
                  <a:pt x="187582" y="31262"/>
                </a:cubicBezTo>
                <a:cubicBezTo>
                  <a:pt x="215411" y="219850"/>
                  <a:pt x="129579" y="452559"/>
                  <a:pt x="187582" y="577685"/>
                </a:cubicBezTo>
                <a:cubicBezTo>
                  <a:pt x="245585" y="702811"/>
                  <a:pt x="128012" y="993322"/>
                  <a:pt x="187582" y="1103871"/>
                </a:cubicBezTo>
                <a:cubicBezTo>
                  <a:pt x="247152" y="1214420"/>
                  <a:pt x="162004" y="1505893"/>
                  <a:pt x="187582" y="1609818"/>
                </a:cubicBezTo>
                <a:cubicBezTo>
                  <a:pt x="213160" y="1713743"/>
                  <a:pt x="149966" y="1851805"/>
                  <a:pt x="187582" y="2055052"/>
                </a:cubicBezTo>
                <a:cubicBezTo>
                  <a:pt x="189192" y="2077412"/>
                  <a:pt x="273882" y="2087125"/>
                  <a:pt x="375164" y="2086314"/>
                </a:cubicBezTo>
                <a:cubicBezTo>
                  <a:pt x="271814" y="2087153"/>
                  <a:pt x="191666" y="2099109"/>
                  <a:pt x="187582" y="2117576"/>
                </a:cubicBezTo>
                <a:cubicBezTo>
                  <a:pt x="194934" y="2212463"/>
                  <a:pt x="171736" y="2418155"/>
                  <a:pt x="187582" y="2583048"/>
                </a:cubicBezTo>
                <a:cubicBezTo>
                  <a:pt x="203428" y="2747941"/>
                  <a:pt x="138194" y="2893196"/>
                  <a:pt x="187582" y="3028282"/>
                </a:cubicBezTo>
                <a:cubicBezTo>
                  <a:pt x="236970" y="3163368"/>
                  <a:pt x="151683" y="3353013"/>
                  <a:pt x="187582" y="3554468"/>
                </a:cubicBezTo>
                <a:cubicBezTo>
                  <a:pt x="223481" y="3755923"/>
                  <a:pt x="153638" y="4015892"/>
                  <a:pt x="187582" y="4141367"/>
                </a:cubicBezTo>
                <a:cubicBezTo>
                  <a:pt x="195245" y="4154052"/>
                  <a:pt x="101516" y="4191133"/>
                  <a:pt x="0" y="4172629"/>
                </a:cubicBezTo>
              </a:path>
            </a:pathLst>
          </a:custGeom>
          <a:ln w="25400">
            <a:solidFill>
              <a:schemeClr val="accent5">
                <a:lumMod val="75000"/>
              </a:schemeClr>
            </a:solidFill>
            <a:extLst>
              <a:ext uri="{C807C97D-BFC1-408E-A445-0C87EB9F89A2}">
                <ask:lineSketchStyleProps xmlns:ask="http://schemas.microsoft.com/office/drawing/2018/sketchyshapes" sd="1219033472">
                  <a:prstGeom prst="rightBrace">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 name="Ellipse 3">
            <a:extLst>
              <a:ext uri="{FF2B5EF4-FFF2-40B4-BE49-F238E27FC236}">
                <a16:creationId xmlns:a16="http://schemas.microsoft.com/office/drawing/2014/main" id="{CA790092-D2DE-44BE-9657-A1D8160E11ED}"/>
              </a:ext>
            </a:extLst>
          </p:cNvPr>
          <p:cNvSpPr/>
          <p:nvPr/>
        </p:nvSpPr>
        <p:spPr>
          <a:xfrm>
            <a:off x="5770653" y="2476073"/>
            <a:ext cx="5169664" cy="3990560"/>
          </a:xfrm>
          <a:custGeom>
            <a:avLst/>
            <a:gdLst>
              <a:gd name="connsiteX0" fmla="*/ 0 w 5169664"/>
              <a:gd name="connsiteY0" fmla="*/ 1995280 h 3990560"/>
              <a:gd name="connsiteX1" fmla="*/ 2584832 w 5169664"/>
              <a:gd name="connsiteY1" fmla="*/ 0 h 3990560"/>
              <a:gd name="connsiteX2" fmla="*/ 5169664 w 5169664"/>
              <a:gd name="connsiteY2" fmla="*/ 1995280 h 3990560"/>
              <a:gd name="connsiteX3" fmla="*/ 2584832 w 5169664"/>
              <a:gd name="connsiteY3" fmla="*/ 3990560 h 3990560"/>
              <a:gd name="connsiteX4" fmla="*/ 0 w 5169664"/>
              <a:gd name="connsiteY4" fmla="*/ 1995280 h 399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664" h="3990560" extrusionOk="0">
                <a:moveTo>
                  <a:pt x="0" y="1995280"/>
                </a:moveTo>
                <a:cubicBezTo>
                  <a:pt x="-117216" y="821015"/>
                  <a:pt x="1115460" y="15692"/>
                  <a:pt x="2584832" y="0"/>
                </a:cubicBezTo>
                <a:cubicBezTo>
                  <a:pt x="4097951" y="18012"/>
                  <a:pt x="5130447" y="894564"/>
                  <a:pt x="5169664" y="1995280"/>
                </a:cubicBezTo>
                <a:cubicBezTo>
                  <a:pt x="5066413" y="3198073"/>
                  <a:pt x="3948990" y="4341018"/>
                  <a:pt x="2584832" y="3990560"/>
                </a:cubicBezTo>
                <a:cubicBezTo>
                  <a:pt x="956726" y="3880838"/>
                  <a:pt x="227468" y="3205929"/>
                  <a:pt x="0" y="1995280"/>
                </a:cubicBezTo>
                <a:close/>
              </a:path>
            </a:pathLst>
          </a:custGeom>
          <a:noFill/>
          <a:ln w="25400">
            <a:solidFill>
              <a:schemeClr val="accent5">
                <a:lumMod val="75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7563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 49">
            <a:extLst>
              <a:ext uri="{FF2B5EF4-FFF2-40B4-BE49-F238E27FC236}">
                <a16:creationId xmlns:a16="http://schemas.microsoft.com/office/drawing/2014/main" id="{CDBA21B1-2229-454C-ABA8-7340EAC9AC50}"/>
              </a:ext>
            </a:extLst>
          </p:cNvPr>
          <p:cNvPicPr>
            <a:picLocks noChangeAspect="1"/>
          </p:cNvPicPr>
          <p:nvPr/>
        </p:nvPicPr>
        <p:blipFill>
          <a:blip r:embed="rId2"/>
          <a:stretch>
            <a:fillRect/>
          </a:stretch>
        </p:blipFill>
        <p:spPr>
          <a:xfrm>
            <a:off x="406937" y="2697233"/>
            <a:ext cx="6378632" cy="2917196"/>
          </a:xfrm>
          <a:prstGeom prst="rect">
            <a:avLst/>
          </a:prstGeom>
        </p:spPr>
      </p:pic>
      <p:sp>
        <p:nvSpPr>
          <p:cNvPr id="6" name="Titre 5">
            <a:extLst>
              <a:ext uri="{FF2B5EF4-FFF2-40B4-BE49-F238E27FC236}">
                <a16:creationId xmlns:a16="http://schemas.microsoft.com/office/drawing/2014/main" id="{71D0C54E-0522-4683-A1A1-8899003665E0}"/>
              </a:ext>
            </a:extLst>
          </p:cNvPr>
          <p:cNvSpPr txBox="1">
            <a:spLocks/>
          </p:cNvSpPr>
          <p:nvPr/>
        </p:nvSpPr>
        <p:spPr>
          <a:xfrm>
            <a:off x="2310702" y="187902"/>
            <a:ext cx="9252628"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Dans le détail, entre 2018 et 2021, la pauvreté et surtout l’isolement ont progressé</a:t>
            </a:r>
          </a:p>
        </p:txBody>
      </p:sp>
      <p:sp>
        <p:nvSpPr>
          <p:cNvPr id="7" name="Rectangle 6">
            <a:extLst>
              <a:ext uri="{FF2B5EF4-FFF2-40B4-BE49-F238E27FC236}">
                <a16:creationId xmlns:a16="http://schemas.microsoft.com/office/drawing/2014/main" id="{8766C345-B122-4E8C-969D-056A23BF0806}"/>
              </a:ext>
            </a:extLst>
          </p:cNvPr>
          <p:cNvSpPr/>
          <p:nvPr/>
        </p:nvSpPr>
        <p:spPr>
          <a:xfrm>
            <a:off x="2801528" y="6001024"/>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39" name="ZoneTexte 38">
            <a:extLst>
              <a:ext uri="{FF2B5EF4-FFF2-40B4-BE49-F238E27FC236}">
                <a16:creationId xmlns:a16="http://schemas.microsoft.com/office/drawing/2014/main" id="{64EE0E9C-5FB0-4689-B594-15422D4B60D2}"/>
              </a:ext>
            </a:extLst>
          </p:cNvPr>
          <p:cNvSpPr txBox="1"/>
          <p:nvPr/>
        </p:nvSpPr>
        <p:spPr>
          <a:xfrm>
            <a:off x="7726225" y="2378822"/>
            <a:ext cx="3877519" cy="738664"/>
          </a:xfrm>
          <a:solidFill>
            <a:schemeClr val="accent2"/>
          </a:solidFill>
          <a:ln w="28575">
            <a:noFill/>
            <a:extLst>
              <a:ext uri="{C807C97D-BFC1-408E-A445-0C87EB9F89A2}">
                <ask:lineSketchStyleProps xmlns:ask="http://schemas.microsoft.com/office/drawing/2018/sketchyshapes" sd="1219033472">
                  <ask:type>
                    <ask:lineSketchScribble/>
                  </ask:type>
                </ask:lineSketchStyleProps>
              </a:ext>
            </a:extLst>
          </a:ln>
        </p:spPr>
        <p:txBody>
          <a:bodyPr wrap="square" rtlCol="0">
            <a:spAutoFit/>
          </a:bodyPr>
          <a:lstStyle>
            <a:defPPr>
              <a:defRPr lang="fr-FR"/>
            </a:defPPr>
            <a:lvl1pPr>
              <a:defRPr sz="1400" b="1">
                <a:latin typeface="Calibri" panose="020F0502020204030204" pitchFamily="34" charset="0"/>
                <a:ea typeface="Verdana" panose="020B0604030504040204" pitchFamily="34" charset="0"/>
                <a:cs typeface="Calibri" panose="020F0502020204030204" pitchFamily="34" charset="0"/>
              </a:defRPr>
            </a:lvl1pPr>
          </a:lstStyle>
          <a:p>
            <a:pPr algn="just"/>
            <a:endParaRPr lang="fr-FR" b="0"/>
          </a:p>
        </p:txBody>
      </p:sp>
      <p:pic>
        <p:nvPicPr>
          <p:cNvPr id="42" name="Image 41">
            <a:extLst>
              <a:ext uri="{FF2B5EF4-FFF2-40B4-BE49-F238E27FC236}">
                <a16:creationId xmlns:a16="http://schemas.microsoft.com/office/drawing/2014/main" id="{4DC3EF06-7FEC-40C3-A110-5B8D482073FA}"/>
              </a:ext>
            </a:extLst>
          </p:cNvPr>
          <p:cNvPicPr>
            <a:picLocks noChangeAspect="1"/>
          </p:cNvPicPr>
          <p:nvPr/>
        </p:nvPicPr>
        <p:blipFill rotWithShape="1">
          <a:blip r:embed="rId3"/>
          <a:srcRect l="71868" t="22543" r="13721" b="45301"/>
          <a:stretch/>
        </p:blipFill>
        <p:spPr>
          <a:xfrm>
            <a:off x="8100685" y="3364216"/>
            <a:ext cx="3588153" cy="2456621"/>
          </a:xfrm>
          <a:prstGeom prst="rect">
            <a:avLst/>
          </a:prstGeom>
        </p:spPr>
      </p:pic>
      <p:sp>
        <p:nvSpPr>
          <p:cNvPr id="43" name="Flèche : haut 42">
            <a:extLst>
              <a:ext uri="{FF2B5EF4-FFF2-40B4-BE49-F238E27FC236}">
                <a16:creationId xmlns:a16="http://schemas.microsoft.com/office/drawing/2014/main" id="{D7479FE3-D5B2-48CD-A356-1A3EC718A1AB}"/>
              </a:ext>
            </a:extLst>
          </p:cNvPr>
          <p:cNvSpPr/>
          <p:nvPr/>
        </p:nvSpPr>
        <p:spPr>
          <a:xfrm>
            <a:off x="744583" y="3147733"/>
            <a:ext cx="312570" cy="410298"/>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44" name="Flèche : haut 43">
            <a:extLst>
              <a:ext uri="{FF2B5EF4-FFF2-40B4-BE49-F238E27FC236}">
                <a16:creationId xmlns:a16="http://schemas.microsoft.com/office/drawing/2014/main" id="{06202E8C-17CB-44F7-9112-8E4B4CA5A57B}"/>
              </a:ext>
            </a:extLst>
          </p:cNvPr>
          <p:cNvSpPr/>
          <p:nvPr/>
        </p:nvSpPr>
        <p:spPr>
          <a:xfrm>
            <a:off x="2746101" y="3468199"/>
            <a:ext cx="312570" cy="410297"/>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844668F1-EE15-48F1-A57C-BAF88777E169}"/>
              </a:ext>
            </a:extLst>
          </p:cNvPr>
          <p:cNvSpPr/>
          <p:nvPr/>
        </p:nvSpPr>
        <p:spPr>
          <a:xfrm>
            <a:off x="551617" y="2635895"/>
            <a:ext cx="750742" cy="357851"/>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latin typeface="Calibri" panose="020F0502020204030204" pitchFamily="34" charset="0"/>
                <a:cs typeface="Calibri" panose="020F0502020204030204" pitchFamily="34" charset="0"/>
              </a:rPr>
              <a:t>+ 6</a:t>
            </a:r>
          </a:p>
        </p:txBody>
      </p:sp>
      <p:sp>
        <p:nvSpPr>
          <p:cNvPr id="47" name="Ellipse 46">
            <a:extLst>
              <a:ext uri="{FF2B5EF4-FFF2-40B4-BE49-F238E27FC236}">
                <a16:creationId xmlns:a16="http://schemas.microsoft.com/office/drawing/2014/main" id="{889F8CC1-6DED-492D-B590-BE0AE4A2DEFF}"/>
              </a:ext>
            </a:extLst>
          </p:cNvPr>
          <p:cNvSpPr/>
          <p:nvPr/>
        </p:nvSpPr>
        <p:spPr>
          <a:xfrm>
            <a:off x="2527015" y="3006365"/>
            <a:ext cx="750742" cy="357851"/>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latin typeface="Calibri" panose="020F0502020204030204" pitchFamily="34" charset="0"/>
                <a:cs typeface="Calibri" panose="020F0502020204030204" pitchFamily="34" charset="0"/>
              </a:rPr>
              <a:t>+ 11</a:t>
            </a:r>
          </a:p>
        </p:txBody>
      </p:sp>
      <p:grpSp>
        <p:nvGrpSpPr>
          <p:cNvPr id="51" name="Groupe 50">
            <a:extLst>
              <a:ext uri="{FF2B5EF4-FFF2-40B4-BE49-F238E27FC236}">
                <a16:creationId xmlns:a16="http://schemas.microsoft.com/office/drawing/2014/main" id="{A02B0342-F9BB-4E2F-9C29-D0FE6C69200D}"/>
              </a:ext>
            </a:extLst>
          </p:cNvPr>
          <p:cNvGrpSpPr/>
          <p:nvPr/>
        </p:nvGrpSpPr>
        <p:grpSpPr>
          <a:xfrm>
            <a:off x="6937015" y="1297570"/>
            <a:ext cx="5123317" cy="738664"/>
            <a:chOff x="7060556" y="4884574"/>
            <a:chExt cx="5123317" cy="738664"/>
          </a:xfrm>
        </p:grpSpPr>
        <p:sp>
          <p:nvSpPr>
            <p:cNvPr id="40" name="ZoneTexte 39">
              <a:extLst>
                <a:ext uri="{FF2B5EF4-FFF2-40B4-BE49-F238E27FC236}">
                  <a16:creationId xmlns:a16="http://schemas.microsoft.com/office/drawing/2014/main" id="{BBF9C578-8425-4CCB-A73D-B944EC22EB52}"/>
                </a:ext>
              </a:extLst>
            </p:cNvPr>
            <p:cNvSpPr txBox="1"/>
            <p:nvPr/>
          </p:nvSpPr>
          <p:spPr>
            <a:xfrm>
              <a:off x="8119511" y="4884574"/>
              <a:ext cx="4064362" cy="738664"/>
            </a:xfrm>
            <a:custGeom>
              <a:avLst/>
              <a:gdLst>
                <a:gd name="connsiteX0" fmla="*/ 0 w 4064362"/>
                <a:gd name="connsiteY0" fmla="*/ 0 h 738664"/>
                <a:gd name="connsiteX1" fmla="*/ 539980 w 4064362"/>
                <a:gd name="connsiteY1" fmla="*/ 0 h 738664"/>
                <a:gd name="connsiteX2" fmla="*/ 998672 w 4064362"/>
                <a:gd name="connsiteY2" fmla="*/ 0 h 738664"/>
                <a:gd name="connsiteX3" fmla="*/ 1660582 w 4064362"/>
                <a:gd name="connsiteY3" fmla="*/ 0 h 738664"/>
                <a:gd name="connsiteX4" fmla="*/ 2200562 w 4064362"/>
                <a:gd name="connsiteY4" fmla="*/ 0 h 738664"/>
                <a:gd name="connsiteX5" fmla="*/ 2740541 w 4064362"/>
                <a:gd name="connsiteY5" fmla="*/ 0 h 738664"/>
                <a:gd name="connsiteX6" fmla="*/ 3402452 w 4064362"/>
                <a:gd name="connsiteY6" fmla="*/ 0 h 738664"/>
                <a:gd name="connsiteX7" fmla="*/ 4064362 w 4064362"/>
                <a:gd name="connsiteY7" fmla="*/ 0 h 738664"/>
                <a:gd name="connsiteX8" fmla="*/ 4064362 w 4064362"/>
                <a:gd name="connsiteY8" fmla="*/ 384105 h 738664"/>
                <a:gd name="connsiteX9" fmla="*/ 4064362 w 4064362"/>
                <a:gd name="connsiteY9" fmla="*/ 738664 h 738664"/>
                <a:gd name="connsiteX10" fmla="*/ 3565026 w 4064362"/>
                <a:gd name="connsiteY10" fmla="*/ 738664 h 738664"/>
                <a:gd name="connsiteX11" fmla="*/ 2984403 w 4064362"/>
                <a:gd name="connsiteY11" fmla="*/ 738664 h 738664"/>
                <a:gd name="connsiteX12" fmla="*/ 2444423 w 4064362"/>
                <a:gd name="connsiteY12" fmla="*/ 738664 h 738664"/>
                <a:gd name="connsiteX13" fmla="*/ 1782513 w 4064362"/>
                <a:gd name="connsiteY13" fmla="*/ 738664 h 738664"/>
                <a:gd name="connsiteX14" fmla="*/ 1120603 w 4064362"/>
                <a:gd name="connsiteY14" fmla="*/ 738664 h 738664"/>
                <a:gd name="connsiteX15" fmla="*/ 621267 w 4064362"/>
                <a:gd name="connsiteY15" fmla="*/ 738664 h 738664"/>
                <a:gd name="connsiteX16" fmla="*/ 0 w 4064362"/>
                <a:gd name="connsiteY16" fmla="*/ 738664 h 738664"/>
                <a:gd name="connsiteX17" fmla="*/ 0 w 4064362"/>
                <a:gd name="connsiteY17" fmla="*/ 354559 h 738664"/>
                <a:gd name="connsiteX18" fmla="*/ 0 w 4064362"/>
                <a:gd name="connsiteY18"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64362" h="738664" extrusionOk="0">
                  <a:moveTo>
                    <a:pt x="0" y="0"/>
                  </a:moveTo>
                  <a:cubicBezTo>
                    <a:pt x="171151" y="-6438"/>
                    <a:pt x="285952" y="63481"/>
                    <a:pt x="539980" y="0"/>
                  </a:cubicBezTo>
                  <a:cubicBezTo>
                    <a:pt x="794008" y="-63481"/>
                    <a:pt x="856833" y="12709"/>
                    <a:pt x="998672" y="0"/>
                  </a:cubicBezTo>
                  <a:cubicBezTo>
                    <a:pt x="1140511" y="-12709"/>
                    <a:pt x="1436635" y="76984"/>
                    <a:pt x="1660582" y="0"/>
                  </a:cubicBezTo>
                  <a:cubicBezTo>
                    <a:pt x="1884529" y="-76984"/>
                    <a:pt x="2013883" y="63007"/>
                    <a:pt x="2200562" y="0"/>
                  </a:cubicBezTo>
                  <a:cubicBezTo>
                    <a:pt x="2387241" y="-63007"/>
                    <a:pt x="2471488" y="61"/>
                    <a:pt x="2740541" y="0"/>
                  </a:cubicBezTo>
                  <a:cubicBezTo>
                    <a:pt x="3009594" y="-61"/>
                    <a:pt x="3082281" y="28744"/>
                    <a:pt x="3402452" y="0"/>
                  </a:cubicBezTo>
                  <a:cubicBezTo>
                    <a:pt x="3722623" y="-28744"/>
                    <a:pt x="3788046" y="70557"/>
                    <a:pt x="4064362" y="0"/>
                  </a:cubicBezTo>
                  <a:cubicBezTo>
                    <a:pt x="4075044" y="78588"/>
                    <a:pt x="4047714" y="227895"/>
                    <a:pt x="4064362" y="384105"/>
                  </a:cubicBezTo>
                  <a:cubicBezTo>
                    <a:pt x="4081010" y="540315"/>
                    <a:pt x="4057280" y="571401"/>
                    <a:pt x="4064362" y="738664"/>
                  </a:cubicBezTo>
                  <a:cubicBezTo>
                    <a:pt x="3849983" y="795457"/>
                    <a:pt x="3814282" y="725909"/>
                    <a:pt x="3565026" y="738664"/>
                  </a:cubicBezTo>
                  <a:cubicBezTo>
                    <a:pt x="3315770" y="751419"/>
                    <a:pt x="3265805" y="738583"/>
                    <a:pt x="2984403" y="738664"/>
                  </a:cubicBezTo>
                  <a:cubicBezTo>
                    <a:pt x="2703001" y="738745"/>
                    <a:pt x="2642320" y="711035"/>
                    <a:pt x="2444423" y="738664"/>
                  </a:cubicBezTo>
                  <a:cubicBezTo>
                    <a:pt x="2246526" y="766293"/>
                    <a:pt x="2029005" y="734828"/>
                    <a:pt x="1782513" y="738664"/>
                  </a:cubicBezTo>
                  <a:cubicBezTo>
                    <a:pt x="1536021" y="742500"/>
                    <a:pt x="1430887" y="708274"/>
                    <a:pt x="1120603" y="738664"/>
                  </a:cubicBezTo>
                  <a:cubicBezTo>
                    <a:pt x="810319" y="769054"/>
                    <a:pt x="724866" y="703468"/>
                    <a:pt x="621267" y="738664"/>
                  </a:cubicBezTo>
                  <a:cubicBezTo>
                    <a:pt x="517668" y="773860"/>
                    <a:pt x="193979" y="729743"/>
                    <a:pt x="0" y="738664"/>
                  </a:cubicBezTo>
                  <a:cubicBezTo>
                    <a:pt x="-38207" y="571013"/>
                    <a:pt x="45476" y="485518"/>
                    <a:pt x="0" y="354559"/>
                  </a:cubicBezTo>
                  <a:cubicBezTo>
                    <a:pt x="-45476" y="223601"/>
                    <a:pt x="32446" y="138868"/>
                    <a:pt x="0" y="0"/>
                  </a:cubicBezTo>
                  <a:close/>
                </a:path>
              </a:pathLst>
            </a:custGeom>
            <a:noFill/>
            <a:ln w="22225">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fr-FR" sz="1400" b="1">
                  <a:latin typeface="Calibri" panose="020F0502020204030204" pitchFamily="34" charset="0"/>
                  <a:ea typeface="Verdana" panose="020B0604030504040204" pitchFamily="34" charset="0"/>
                  <a:cs typeface="Calibri" panose="020F0502020204030204" pitchFamily="34" charset="0"/>
                </a:rPr>
                <a:t>Isolement</a:t>
              </a:r>
              <a:r>
                <a:rPr lang="fr-FR" sz="1400">
                  <a:latin typeface="Calibri" panose="020F0502020204030204" pitchFamily="34" charset="0"/>
                  <a:ea typeface="Verdana" panose="020B0604030504040204" pitchFamily="34" charset="0"/>
                  <a:cs typeface="Calibri" panose="020F0502020204030204" pitchFamily="34" charset="0"/>
                </a:rPr>
                <a:t> : ne pas voir régulièrement des membres de sa famille, recevoir chez soi des amis ou des proches moins d’une fois par mois ou jamais.</a:t>
              </a:r>
            </a:p>
          </p:txBody>
        </p:sp>
        <p:sp>
          <p:nvSpPr>
            <p:cNvPr id="49" name="Ellipse 48">
              <a:extLst>
                <a:ext uri="{FF2B5EF4-FFF2-40B4-BE49-F238E27FC236}">
                  <a16:creationId xmlns:a16="http://schemas.microsoft.com/office/drawing/2014/main" id="{6067D3AA-111C-4C85-8EAE-DA796ABBDB0B}"/>
                </a:ext>
              </a:extLst>
            </p:cNvPr>
            <p:cNvSpPr/>
            <p:nvPr/>
          </p:nvSpPr>
          <p:spPr>
            <a:xfrm>
              <a:off x="7060556" y="4904221"/>
              <a:ext cx="897473" cy="400110"/>
            </a:xfrm>
            <a:custGeom>
              <a:avLst/>
              <a:gdLst>
                <a:gd name="connsiteX0" fmla="*/ 0 w 897473"/>
                <a:gd name="connsiteY0" fmla="*/ 200055 h 400110"/>
                <a:gd name="connsiteX1" fmla="*/ 448737 w 897473"/>
                <a:gd name="connsiteY1" fmla="*/ 0 h 400110"/>
                <a:gd name="connsiteX2" fmla="*/ 897474 w 897473"/>
                <a:gd name="connsiteY2" fmla="*/ 200055 h 400110"/>
                <a:gd name="connsiteX3" fmla="*/ 448737 w 897473"/>
                <a:gd name="connsiteY3" fmla="*/ 400110 h 400110"/>
                <a:gd name="connsiteX4" fmla="*/ 0 w 897473"/>
                <a:gd name="connsiteY4" fmla="*/ 200055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473" h="400110" fill="none" extrusionOk="0">
                  <a:moveTo>
                    <a:pt x="0" y="200055"/>
                  </a:moveTo>
                  <a:cubicBezTo>
                    <a:pt x="-6542" y="75147"/>
                    <a:pt x="157313" y="44949"/>
                    <a:pt x="448737" y="0"/>
                  </a:cubicBezTo>
                  <a:cubicBezTo>
                    <a:pt x="675197" y="-21705"/>
                    <a:pt x="917669" y="86561"/>
                    <a:pt x="897474" y="200055"/>
                  </a:cubicBezTo>
                  <a:cubicBezTo>
                    <a:pt x="903134" y="280292"/>
                    <a:pt x="656560" y="416488"/>
                    <a:pt x="448737" y="400110"/>
                  </a:cubicBezTo>
                  <a:cubicBezTo>
                    <a:pt x="185771" y="402612"/>
                    <a:pt x="-4418" y="313245"/>
                    <a:pt x="0" y="200055"/>
                  </a:cubicBezTo>
                  <a:close/>
                </a:path>
                <a:path w="897473" h="400110" stroke="0" extrusionOk="0">
                  <a:moveTo>
                    <a:pt x="0" y="200055"/>
                  </a:moveTo>
                  <a:cubicBezTo>
                    <a:pt x="-4912" y="76011"/>
                    <a:pt x="189671" y="1405"/>
                    <a:pt x="448737" y="0"/>
                  </a:cubicBezTo>
                  <a:cubicBezTo>
                    <a:pt x="685635" y="717"/>
                    <a:pt x="910282" y="97794"/>
                    <a:pt x="897474" y="200055"/>
                  </a:cubicBezTo>
                  <a:cubicBezTo>
                    <a:pt x="896544" y="278443"/>
                    <a:pt x="647039" y="405114"/>
                    <a:pt x="448737" y="400110"/>
                  </a:cubicBezTo>
                  <a:cubicBezTo>
                    <a:pt x="230270" y="400275"/>
                    <a:pt x="8749" y="286552"/>
                    <a:pt x="0" y="200055"/>
                  </a:cubicBezTo>
                  <a:close/>
                </a:path>
              </a:pathLst>
            </a:custGeom>
            <a:solidFill>
              <a:schemeClr val="accent5"/>
            </a:solidFill>
            <a:ln w="22225">
              <a:solidFill>
                <a:srgbClr val="0070C0"/>
              </a:solidFill>
              <a:extLst>
                <a:ext uri="{C807C97D-BFC1-408E-A445-0C87EB9F89A2}">
                  <ask:lineSketchStyleProps xmlns:ask="http://schemas.microsoft.com/office/drawing/2018/sketchyshapes" sd="2215597123">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latin typeface="Calibri" panose="020F0502020204030204" pitchFamily="34" charset="0"/>
                  <a:cs typeface="Calibri" panose="020F0502020204030204" pitchFamily="34" charset="0"/>
                </a:rPr>
                <a:t>+ 11 points</a:t>
              </a:r>
            </a:p>
          </p:txBody>
        </p:sp>
      </p:grpSp>
      <p:grpSp>
        <p:nvGrpSpPr>
          <p:cNvPr id="2" name="Groupe 1">
            <a:extLst>
              <a:ext uri="{FF2B5EF4-FFF2-40B4-BE49-F238E27FC236}">
                <a16:creationId xmlns:a16="http://schemas.microsoft.com/office/drawing/2014/main" id="{D6A307AD-B84D-4660-BA6B-E811AC66D0E3}"/>
              </a:ext>
            </a:extLst>
          </p:cNvPr>
          <p:cNvGrpSpPr/>
          <p:nvPr/>
        </p:nvGrpSpPr>
        <p:grpSpPr>
          <a:xfrm>
            <a:off x="6937015" y="2245310"/>
            <a:ext cx="5111059" cy="738664"/>
            <a:chOff x="6937015" y="2052258"/>
            <a:chExt cx="4994088" cy="738664"/>
          </a:xfrm>
        </p:grpSpPr>
        <p:sp>
          <p:nvSpPr>
            <p:cNvPr id="48" name="Ellipse 47">
              <a:extLst>
                <a:ext uri="{FF2B5EF4-FFF2-40B4-BE49-F238E27FC236}">
                  <a16:creationId xmlns:a16="http://schemas.microsoft.com/office/drawing/2014/main" id="{1F8C3B84-8894-4304-9046-154B456111F9}"/>
                </a:ext>
              </a:extLst>
            </p:cNvPr>
            <p:cNvSpPr/>
            <p:nvPr/>
          </p:nvSpPr>
          <p:spPr>
            <a:xfrm>
              <a:off x="6937015" y="2142869"/>
              <a:ext cx="897473" cy="357851"/>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latin typeface="Calibri" panose="020F0502020204030204" pitchFamily="34" charset="0"/>
                  <a:cs typeface="Calibri" panose="020F0502020204030204" pitchFamily="34" charset="0"/>
                </a:rPr>
                <a:t>+ 6 points</a:t>
              </a:r>
            </a:p>
          </p:txBody>
        </p:sp>
        <p:sp>
          <p:nvSpPr>
            <p:cNvPr id="15" name="ZoneTexte 14">
              <a:extLst>
                <a:ext uri="{FF2B5EF4-FFF2-40B4-BE49-F238E27FC236}">
                  <a16:creationId xmlns:a16="http://schemas.microsoft.com/office/drawing/2014/main" id="{797FFF0E-4BA6-4E18-81E9-06ED00AFDC96}"/>
                </a:ext>
              </a:extLst>
            </p:cNvPr>
            <p:cNvSpPr txBox="1"/>
            <p:nvPr/>
          </p:nvSpPr>
          <p:spPr>
            <a:xfrm>
              <a:off x="7983713" y="2052258"/>
              <a:ext cx="3947390" cy="738664"/>
            </a:xfrm>
            <a:custGeom>
              <a:avLst/>
              <a:gdLst>
                <a:gd name="connsiteX0" fmla="*/ 0 w 3947390"/>
                <a:gd name="connsiteY0" fmla="*/ 0 h 738664"/>
                <a:gd name="connsiteX1" fmla="*/ 524439 w 3947390"/>
                <a:gd name="connsiteY1" fmla="*/ 0 h 738664"/>
                <a:gd name="connsiteX2" fmla="*/ 969930 w 3947390"/>
                <a:gd name="connsiteY2" fmla="*/ 0 h 738664"/>
                <a:gd name="connsiteX3" fmla="*/ 1612791 w 3947390"/>
                <a:gd name="connsiteY3" fmla="*/ 0 h 738664"/>
                <a:gd name="connsiteX4" fmla="*/ 2137230 w 3947390"/>
                <a:gd name="connsiteY4" fmla="*/ 0 h 738664"/>
                <a:gd name="connsiteX5" fmla="*/ 2661669 w 3947390"/>
                <a:gd name="connsiteY5" fmla="*/ 0 h 738664"/>
                <a:gd name="connsiteX6" fmla="*/ 3304529 w 3947390"/>
                <a:gd name="connsiteY6" fmla="*/ 0 h 738664"/>
                <a:gd name="connsiteX7" fmla="*/ 3947390 w 3947390"/>
                <a:gd name="connsiteY7" fmla="*/ 0 h 738664"/>
                <a:gd name="connsiteX8" fmla="*/ 3947390 w 3947390"/>
                <a:gd name="connsiteY8" fmla="*/ 384105 h 738664"/>
                <a:gd name="connsiteX9" fmla="*/ 3947390 w 3947390"/>
                <a:gd name="connsiteY9" fmla="*/ 738664 h 738664"/>
                <a:gd name="connsiteX10" fmla="*/ 3462425 w 3947390"/>
                <a:gd name="connsiteY10" fmla="*/ 738664 h 738664"/>
                <a:gd name="connsiteX11" fmla="*/ 2898512 w 3947390"/>
                <a:gd name="connsiteY11" fmla="*/ 738664 h 738664"/>
                <a:gd name="connsiteX12" fmla="*/ 2374073 w 3947390"/>
                <a:gd name="connsiteY12" fmla="*/ 738664 h 738664"/>
                <a:gd name="connsiteX13" fmla="*/ 1731212 w 3947390"/>
                <a:gd name="connsiteY13" fmla="*/ 738664 h 738664"/>
                <a:gd name="connsiteX14" fmla="*/ 1088352 w 3947390"/>
                <a:gd name="connsiteY14" fmla="*/ 738664 h 738664"/>
                <a:gd name="connsiteX15" fmla="*/ 603387 w 3947390"/>
                <a:gd name="connsiteY15" fmla="*/ 738664 h 738664"/>
                <a:gd name="connsiteX16" fmla="*/ 0 w 3947390"/>
                <a:gd name="connsiteY16" fmla="*/ 738664 h 738664"/>
                <a:gd name="connsiteX17" fmla="*/ 0 w 3947390"/>
                <a:gd name="connsiteY17" fmla="*/ 354559 h 738664"/>
                <a:gd name="connsiteX18" fmla="*/ 0 w 3947390"/>
                <a:gd name="connsiteY18"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47390" h="738664" extrusionOk="0">
                  <a:moveTo>
                    <a:pt x="0" y="0"/>
                  </a:moveTo>
                  <a:cubicBezTo>
                    <a:pt x="205222" y="-48793"/>
                    <a:pt x="284079" y="38259"/>
                    <a:pt x="524439" y="0"/>
                  </a:cubicBezTo>
                  <a:cubicBezTo>
                    <a:pt x="764799" y="-38259"/>
                    <a:pt x="867591" y="38158"/>
                    <a:pt x="969930" y="0"/>
                  </a:cubicBezTo>
                  <a:cubicBezTo>
                    <a:pt x="1072269" y="-38158"/>
                    <a:pt x="1475356" y="37194"/>
                    <a:pt x="1612791" y="0"/>
                  </a:cubicBezTo>
                  <a:cubicBezTo>
                    <a:pt x="1750226" y="-37194"/>
                    <a:pt x="1897124" y="54190"/>
                    <a:pt x="2137230" y="0"/>
                  </a:cubicBezTo>
                  <a:cubicBezTo>
                    <a:pt x="2377336" y="-54190"/>
                    <a:pt x="2530414" y="58906"/>
                    <a:pt x="2661669" y="0"/>
                  </a:cubicBezTo>
                  <a:cubicBezTo>
                    <a:pt x="2792924" y="-58906"/>
                    <a:pt x="3012734" y="47894"/>
                    <a:pt x="3304529" y="0"/>
                  </a:cubicBezTo>
                  <a:cubicBezTo>
                    <a:pt x="3596324" y="-47894"/>
                    <a:pt x="3707689" y="49976"/>
                    <a:pt x="3947390" y="0"/>
                  </a:cubicBezTo>
                  <a:cubicBezTo>
                    <a:pt x="3958072" y="78588"/>
                    <a:pt x="3930742" y="227895"/>
                    <a:pt x="3947390" y="384105"/>
                  </a:cubicBezTo>
                  <a:cubicBezTo>
                    <a:pt x="3964038" y="540315"/>
                    <a:pt x="3940308" y="571401"/>
                    <a:pt x="3947390" y="738664"/>
                  </a:cubicBezTo>
                  <a:cubicBezTo>
                    <a:pt x="3709094" y="784298"/>
                    <a:pt x="3636002" y="702669"/>
                    <a:pt x="3462425" y="738664"/>
                  </a:cubicBezTo>
                  <a:cubicBezTo>
                    <a:pt x="3288848" y="774659"/>
                    <a:pt x="3021106" y="676853"/>
                    <a:pt x="2898512" y="738664"/>
                  </a:cubicBezTo>
                  <a:cubicBezTo>
                    <a:pt x="2775918" y="800475"/>
                    <a:pt x="2635030" y="697334"/>
                    <a:pt x="2374073" y="738664"/>
                  </a:cubicBezTo>
                  <a:cubicBezTo>
                    <a:pt x="2113116" y="779994"/>
                    <a:pt x="1898253" y="692496"/>
                    <a:pt x="1731212" y="738664"/>
                  </a:cubicBezTo>
                  <a:cubicBezTo>
                    <a:pt x="1564171" y="784832"/>
                    <a:pt x="1364153" y="685691"/>
                    <a:pt x="1088352" y="738664"/>
                  </a:cubicBezTo>
                  <a:cubicBezTo>
                    <a:pt x="812551" y="791637"/>
                    <a:pt x="739259" y="720239"/>
                    <a:pt x="603387" y="738664"/>
                  </a:cubicBezTo>
                  <a:cubicBezTo>
                    <a:pt x="467516" y="757089"/>
                    <a:pt x="178519" y="715894"/>
                    <a:pt x="0" y="738664"/>
                  </a:cubicBezTo>
                  <a:cubicBezTo>
                    <a:pt x="-38207" y="571013"/>
                    <a:pt x="45476" y="485518"/>
                    <a:pt x="0" y="354559"/>
                  </a:cubicBezTo>
                  <a:cubicBezTo>
                    <a:pt x="-45476" y="223601"/>
                    <a:pt x="32446" y="138868"/>
                    <a:pt x="0" y="0"/>
                  </a:cubicBezTo>
                  <a:close/>
                </a:path>
              </a:pathLst>
            </a:custGeom>
            <a:noFill/>
            <a:ln w="22225">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fr-FR" sz="1400" b="1">
                  <a:latin typeface="Calibri" panose="020F0502020204030204" pitchFamily="34" charset="0"/>
                  <a:cs typeface="Calibri" panose="020F0502020204030204" pitchFamily="34" charset="0"/>
                </a:rPr>
                <a:t>Pauvreté</a:t>
              </a:r>
              <a:r>
                <a:rPr lang="fr-FR" sz="1400">
                  <a:latin typeface="Calibri" panose="020F0502020204030204" pitchFamily="34" charset="0"/>
                  <a:cs typeface="Calibri" panose="020F0502020204030204" pitchFamily="34" charset="0"/>
                </a:rPr>
                <a:t> : </a:t>
              </a:r>
              <a:r>
                <a:rPr lang="fr-FR" sz="1400" b="0">
                  <a:latin typeface="Calibri" panose="020F0502020204030204" pitchFamily="34" charset="0"/>
                  <a:cs typeface="Calibri" panose="020F0502020204030204" pitchFamily="34" charset="0"/>
                </a:rPr>
                <a:t>bénéficier du RSA, disposer de moins de 60% du niveau de vie médian, se définir comme appartenant à une classe défavorisée.</a:t>
              </a:r>
              <a:endParaRPr lang="fr-FR" sz="1400">
                <a:latin typeface="Calibri" panose="020F0502020204030204" pitchFamily="34" charset="0"/>
                <a:ea typeface="Verdana" panose="020B0604030504040204" pitchFamily="34" charset="0"/>
                <a:cs typeface="Calibri" panose="020F0502020204030204" pitchFamily="34" charset="0"/>
              </a:endParaRPr>
            </a:p>
          </p:txBody>
        </p:sp>
      </p:grpSp>
    </p:spTree>
    <p:extLst>
      <p:ext uri="{BB962C8B-B14F-4D97-AF65-F5344CB8AC3E}">
        <p14:creationId xmlns:p14="http://schemas.microsoft.com/office/powerpoint/2010/main" val="29135146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4B493F7-EE62-4A70-BECB-47CB909508D3}"/>
              </a:ext>
            </a:extLst>
          </p:cNvPr>
          <p:cNvSpPr>
            <a:spLocks noGrp="1"/>
          </p:cNvSpPr>
          <p:nvPr>
            <p:ph type="sldNum" sz="quarter" idx="12"/>
          </p:nvPr>
        </p:nvSpPr>
        <p:spPr/>
        <p:txBody>
          <a:bodyPr/>
          <a:lstStyle/>
          <a:p>
            <a:fld id="{1B657BA9-EC5E-40D7-BBDA-32C61981E3FD}" type="slidenum">
              <a:rPr lang="fr-FR" smtClean="0"/>
              <a:t>44</a:t>
            </a:fld>
            <a:endParaRPr lang="fr-FR"/>
          </a:p>
        </p:txBody>
      </p:sp>
      <p:sp>
        <p:nvSpPr>
          <p:cNvPr id="6" name="Titre 5">
            <a:extLst>
              <a:ext uri="{FF2B5EF4-FFF2-40B4-BE49-F238E27FC236}">
                <a16:creationId xmlns:a16="http://schemas.microsoft.com/office/drawing/2014/main" id="{7A4EBC33-8D2F-461C-A0E5-C45498682E56}"/>
              </a:ext>
            </a:extLst>
          </p:cNvPr>
          <p:cNvSpPr txBox="1">
            <a:spLocks/>
          </p:cNvSpPr>
          <p:nvPr/>
        </p:nvSpPr>
        <p:spPr>
          <a:xfrm>
            <a:off x="1387704" y="320314"/>
            <a:ext cx="9252628"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dirty="0">
                <a:solidFill>
                  <a:srgbClr val="31849B"/>
                </a:solidFill>
              </a:rPr>
              <a:t>Sentiment de vulnérabilité et mesure « objective » </a:t>
            </a:r>
          </a:p>
          <a:p>
            <a:r>
              <a:rPr lang="fr-FR" sz="2800" dirty="0">
                <a:solidFill>
                  <a:srgbClr val="31849B"/>
                </a:solidFill>
              </a:rPr>
              <a:t>Deux approches qui se recouvrent</a:t>
            </a:r>
          </a:p>
        </p:txBody>
      </p:sp>
      <p:sp>
        <p:nvSpPr>
          <p:cNvPr id="8" name="Rectangle 7">
            <a:extLst>
              <a:ext uri="{FF2B5EF4-FFF2-40B4-BE49-F238E27FC236}">
                <a16:creationId xmlns:a16="http://schemas.microsoft.com/office/drawing/2014/main" id="{7F02892C-DF69-4C15-A8B2-752219966168}"/>
              </a:ext>
            </a:extLst>
          </p:cNvPr>
          <p:cNvSpPr/>
          <p:nvPr/>
        </p:nvSpPr>
        <p:spPr>
          <a:xfrm>
            <a:off x="3080387" y="5807069"/>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pic>
        <p:nvPicPr>
          <p:cNvPr id="2" name="Image 1">
            <a:extLst>
              <a:ext uri="{FF2B5EF4-FFF2-40B4-BE49-F238E27FC236}">
                <a16:creationId xmlns:a16="http://schemas.microsoft.com/office/drawing/2014/main" id="{94A52A2A-8905-4681-997D-B81EF938520A}"/>
              </a:ext>
            </a:extLst>
          </p:cNvPr>
          <p:cNvPicPr>
            <a:picLocks noChangeAspect="1"/>
          </p:cNvPicPr>
          <p:nvPr/>
        </p:nvPicPr>
        <p:blipFill>
          <a:blip r:embed="rId2"/>
          <a:stretch>
            <a:fillRect/>
          </a:stretch>
        </p:blipFill>
        <p:spPr>
          <a:xfrm>
            <a:off x="1338241" y="2077974"/>
            <a:ext cx="8169615" cy="3538775"/>
          </a:xfrm>
          <a:prstGeom prst="rect">
            <a:avLst/>
          </a:prstGeom>
        </p:spPr>
      </p:pic>
      <p:sp>
        <p:nvSpPr>
          <p:cNvPr id="4" name="Accolade fermante 3">
            <a:extLst>
              <a:ext uri="{FF2B5EF4-FFF2-40B4-BE49-F238E27FC236}">
                <a16:creationId xmlns:a16="http://schemas.microsoft.com/office/drawing/2014/main" id="{B7966910-3936-4381-9372-A49808212208}"/>
              </a:ext>
            </a:extLst>
          </p:cNvPr>
          <p:cNvSpPr/>
          <p:nvPr/>
        </p:nvSpPr>
        <p:spPr>
          <a:xfrm>
            <a:off x="3281825" y="2728330"/>
            <a:ext cx="45719" cy="486136"/>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9" name="Accolade fermante 8">
            <a:extLst>
              <a:ext uri="{FF2B5EF4-FFF2-40B4-BE49-F238E27FC236}">
                <a16:creationId xmlns:a16="http://schemas.microsoft.com/office/drawing/2014/main" id="{BB147F56-DBD9-4324-8619-3F0A51F1396A}"/>
              </a:ext>
            </a:extLst>
          </p:cNvPr>
          <p:cNvSpPr/>
          <p:nvPr/>
        </p:nvSpPr>
        <p:spPr>
          <a:xfrm>
            <a:off x="5991159" y="2728330"/>
            <a:ext cx="45719" cy="859420"/>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10" name="Accolade fermante 9">
            <a:extLst>
              <a:ext uri="{FF2B5EF4-FFF2-40B4-BE49-F238E27FC236}">
                <a16:creationId xmlns:a16="http://schemas.microsoft.com/office/drawing/2014/main" id="{09666AE2-46D4-4279-956E-282975422929}"/>
              </a:ext>
            </a:extLst>
          </p:cNvPr>
          <p:cNvSpPr/>
          <p:nvPr/>
        </p:nvSpPr>
        <p:spPr>
          <a:xfrm>
            <a:off x="8570251" y="2823580"/>
            <a:ext cx="45719" cy="1212198"/>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5" name="ZoneTexte 4">
            <a:extLst>
              <a:ext uri="{FF2B5EF4-FFF2-40B4-BE49-F238E27FC236}">
                <a16:creationId xmlns:a16="http://schemas.microsoft.com/office/drawing/2014/main" id="{17982A9E-150C-405E-A98D-5288305BC289}"/>
              </a:ext>
            </a:extLst>
          </p:cNvPr>
          <p:cNvSpPr txBox="1"/>
          <p:nvPr/>
        </p:nvSpPr>
        <p:spPr>
          <a:xfrm>
            <a:off x="3482623" y="2827502"/>
            <a:ext cx="502070" cy="261610"/>
          </a:xfrm>
          <a:prstGeom prst="rect">
            <a:avLst/>
          </a:prstGeom>
          <a:solidFill>
            <a:srgbClr val="9A197E"/>
          </a:solidFill>
        </p:spPr>
        <p:txBody>
          <a:bodyPr wrap="square" rtlCol="0">
            <a:spAutoFit/>
          </a:bodyPr>
          <a:lstStyle/>
          <a:p>
            <a:pPr algn="ctr"/>
            <a:r>
              <a:rPr lang="fr-FR" sz="1100" b="1">
                <a:solidFill>
                  <a:schemeClr val="bg1"/>
                </a:solidFill>
                <a:latin typeface="Verdana" panose="020B0604030504040204" pitchFamily="34" charset="0"/>
                <a:ea typeface="Verdana" panose="020B0604030504040204" pitchFamily="34" charset="0"/>
              </a:rPr>
              <a:t>30</a:t>
            </a:r>
          </a:p>
        </p:txBody>
      </p:sp>
      <p:sp>
        <p:nvSpPr>
          <p:cNvPr id="11" name="ZoneTexte 10">
            <a:extLst>
              <a:ext uri="{FF2B5EF4-FFF2-40B4-BE49-F238E27FC236}">
                <a16:creationId xmlns:a16="http://schemas.microsoft.com/office/drawing/2014/main" id="{E7F4F325-ECC6-49E2-BC74-E3BBD05F80B0}"/>
              </a:ext>
            </a:extLst>
          </p:cNvPr>
          <p:cNvSpPr txBox="1"/>
          <p:nvPr/>
        </p:nvSpPr>
        <p:spPr>
          <a:xfrm>
            <a:off x="6146659" y="3027235"/>
            <a:ext cx="502070" cy="261610"/>
          </a:xfrm>
          <a:prstGeom prst="rect">
            <a:avLst/>
          </a:prstGeom>
          <a:solidFill>
            <a:srgbClr val="9A197E"/>
          </a:solidFill>
        </p:spPr>
        <p:txBody>
          <a:bodyPr wrap="square" rtlCol="0">
            <a:spAutoFit/>
          </a:bodyPr>
          <a:lstStyle/>
          <a:p>
            <a:pPr algn="ctr"/>
            <a:r>
              <a:rPr lang="fr-FR" sz="1100" b="1">
                <a:solidFill>
                  <a:schemeClr val="bg1"/>
                </a:solidFill>
                <a:latin typeface="Verdana" panose="020B0604030504040204" pitchFamily="34" charset="0"/>
                <a:ea typeface="Verdana" panose="020B0604030504040204" pitchFamily="34" charset="0"/>
              </a:rPr>
              <a:t>56</a:t>
            </a:r>
          </a:p>
        </p:txBody>
      </p:sp>
      <p:sp>
        <p:nvSpPr>
          <p:cNvPr id="12" name="ZoneTexte 11">
            <a:extLst>
              <a:ext uri="{FF2B5EF4-FFF2-40B4-BE49-F238E27FC236}">
                <a16:creationId xmlns:a16="http://schemas.microsoft.com/office/drawing/2014/main" id="{F165F32A-ADCD-4FA5-B43E-11E1FF147194}"/>
              </a:ext>
            </a:extLst>
          </p:cNvPr>
          <p:cNvSpPr txBox="1"/>
          <p:nvPr/>
        </p:nvSpPr>
        <p:spPr>
          <a:xfrm>
            <a:off x="8771808" y="3296417"/>
            <a:ext cx="502070" cy="261610"/>
          </a:xfrm>
          <a:prstGeom prst="rect">
            <a:avLst/>
          </a:prstGeom>
          <a:solidFill>
            <a:srgbClr val="9A197E"/>
          </a:solidFill>
        </p:spPr>
        <p:txBody>
          <a:bodyPr wrap="square" rtlCol="0">
            <a:spAutoFit/>
          </a:bodyPr>
          <a:lstStyle/>
          <a:p>
            <a:pPr algn="ctr"/>
            <a:r>
              <a:rPr lang="fr-FR" sz="1100" b="1">
                <a:solidFill>
                  <a:schemeClr val="bg1"/>
                </a:solidFill>
                <a:latin typeface="Verdana" panose="020B0604030504040204" pitchFamily="34" charset="0"/>
                <a:ea typeface="Verdana" panose="020B0604030504040204" pitchFamily="34" charset="0"/>
              </a:rPr>
              <a:t>74</a:t>
            </a:r>
          </a:p>
        </p:txBody>
      </p:sp>
      <p:sp>
        <p:nvSpPr>
          <p:cNvPr id="7" name="Rectangle 6">
            <a:extLst>
              <a:ext uri="{FF2B5EF4-FFF2-40B4-BE49-F238E27FC236}">
                <a16:creationId xmlns:a16="http://schemas.microsoft.com/office/drawing/2014/main" id="{504FF09D-AB87-4516-84E5-F3F714493A63}"/>
              </a:ext>
            </a:extLst>
          </p:cNvPr>
          <p:cNvSpPr/>
          <p:nvPr/>
        </p:nvSpPr>
        <p:spPr>
          <a:xfrm>
            <a:off x="7831212" y="1455385"/>
            <a:ext cx="3974412" cy="923330"/>
          </a:xfrm>
          <a:prstGeom prst="rect">
            <a:avLst/>
          </a:prstGeom>
        </p:spPr>
        <p:txBody>
          <a:bodyPr wrap="square" lIns="91440" tIns="45720" rIns="91440" bIns="45720" anchor="t">
            <a:spAutoFit/>
          </a:bodyPr>
          <a:lstStyle/>
          <a:p>
            <a:pPr algn="just"/>
            <a:r>
              <a:rPr lang="fr-FR" dirty="0">
                <a:solidFill>
                  <a:srgbClr val="31849B"/>
                </a:solidFill>
              </a:rPr>
              <a:t>Près des trois quarts des « nouveaux vulnérables » </a:t>
            </a:r>
            <a:r>
              <a:rPr lang="fr-FR" b="1" dirty="0">
                <a:solidFill>
                  <a:srgbClr val="31849B"/>
                </a:solidFill>
              </a:rPr>
              <a:t>sont en difficulté dans plusieurs domaines</a:t>
            </a:r>
            <a:endParaRPr lang="fr-FR" b="1" dirty="0"/>
          </a:p>
        </p:txBody>
      </p:sp>
    </p:spTree>
    <p:extLst>
      <p:ext uri="{BB962C8B-B14F-4D97-AF65-F5344CB8AC3E}">
        <p14:creationId xmlns:p14="http://schemas.microsoft.com/office/powerpoint/2010/main" val="50933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FFAED1A-2BD8-B94F-B2D2-6A4EE673D2E1}"/>
              </a:ext>
            </a:extLst>
          </p:cNvPr>
          <p:cNvSpPr>
            <a:spLocks noGrp="1"/>
          </p:cNvSpPr>
          <p:nvPr>
            <p:ph type="sldNum" sz="quarter" idx="12"/>
          </p:nvPr>
        </p:nvSpPr>
        <p:spPr/>
        <p:txBody>
          <a:bodyPr/>
          <a:lstStyle/>
          <a:p>
            <a:fld id="{1B657BA9-EC5E-40D7-BBDA-32C61981E3FD}" type="slidenum">
              <a:rPr lang="fr-FR" smtClean="0"/>
              <a:pPr/>
              <a:t>45</a:t>
            </a:fld>
            <a:endParaRPr lang="fr-FR"/>
          </a:p>
        </p:txBody>
      </p:sp>
      <p:pic>
        <p:nvPicPr>
          <p:cNvPr id="4" name="Image 3">
            <a:extLst>
              <a:ext uri="{FF2B5EF4-FFF2-40B4-BE49-F238E27FC236}">
                <a16:creationId xmlns:a16="http://schemas.microsoft.com/office/drawing/2014/main" id="{FEFCB27B-5D9C-9B40-8462-7E8275214A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7121" y="0"/>
            <a:ext cx="6437757" cy="6858000"/>
          </a:xfrm>
          <a:prstGeom prst="rect">
            <a:avLst/>
          </a:prstGeom>
        </p:spPr>
      </p:pic>
    </p:spTree>
    <p:extLst>
      <p:ext uri="{BB962C8B-B14F-4D97-AF65-F5344CB8AC3E}">
        <p14:creationId xmlns:p14="http://schemas.microsoft.com/office/powerpoint/2010/main" val="904147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6CC37B-1395-429F-A409-30A84159EF71}"/>
              </a:ext>
            </a:extLst>
          </p:cNvPr>
          <p:cNvSpPr>
            <a:spLocks noGrp="1"/>
          </p:cNvSpPr>
          <p:nvPr>
            <p:ph type="title"/>
          </p:nvPr>
        </p:nvSpPr>
        <p:spPr>
          <a:xfrm>
            <a:off x="7803827" y="1841863"/>
            <a:ext cx="4388172" cy="2879294"/>
          </a:xfrm>
        </p:spPr>
        <p:txBody>
          <a:bodyPr vert="horz" lIns="91440" tIns="45720" rIns="91440" bIns="45720" rtlCol="0" anchor="b">
            <a:normAutofit/>
          </a:bodyPr>
          <a:lstStyle/>
          <a:p>
            <a:r>
              <a:rPr lang="fr-FR" sz="3600" dirty="0">
                <a:solidFill>
                  <a:schemeClr val="tx1"/>
                </a:solidFill>
                <a:latin typeface="+mj-lt"/>
                <a:ea typeface="+mj-ea"/>
                <a:cs typeface="Arial"/>
              </a:rPr>
              <a:t>Une fragilisation avant tout sur le plan professionnel</a:t>
            </a:r>
            <a:endParaRPr lang="en-US" sz="3800" dirty="0">
              <a:solidFill>
                <a:schemeClr val="tx1"/>
              </a:solidFill>
              <a:latin typeface="+mj-lt"/>
              <a:ea typeface="+mj-ea"/>
              <a:cs typeface="+mj-cs"/>
            </a:endParaRPr>
          </a:p>
        </p:txBody>
      </p:sp>
      <p:sp>
        <p:nvSpPr>
          <p:cNvPr id="12" name="Freeform: Shape 1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AutoShape 2">
            <a:extLst>
              <a:ext uri="{FF2B5EF4-FFF2-40B4-BE49-F238E27FC236}">
                <a16:creationId xmlns:a16="http://schemas.microsoft.com/office/drawing/2014/main" id="{D7ADCFDD-81B5-411C-8339-4E6B70FB701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a:extLst>
              <a:ext uri="{FF2B5EF4-FFF2-40B4-BE49-F238E27FC236}">
                <a16:creationId xmlns:a16="http://schemas.microsoft.com/office/drawing/2014/main" id="{C5454AA9-E481-4069-A051-FB99AF8FEA5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
            <a:extLst>
              <a:ext uri="{FF2B5EF4-FFF2-40B4-BE49-F238E27FC236}">
                <a16:creationId xmlns:a16="http://schemas.microsoft.com/office/drawing/2014/main" id="{056670FA-5332-4766-B368-E61A4365213D}"/>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8" name="Image 7" descr="Une image contenant objet d’extérieur&#10;&#10;Description générée automatiquement">
            <a:extLst>
              <a:ext uri="{FF2B5EF4-FFF2-40B4-BE49-F238E27FC236}">
                <a16:creationId xmlns:a16="http://schemas.microsoft.com/office/drawing/2014/main" id="{09D53C2F-7719-4736-A51B-7498800D7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898" y="0"/>
            <a:ext cx="2169523" cy="2676149"/>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5BBFDD0E-EF7D-4FD0-8006-F26819A54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274" y="3276600"/>
            <a:ext cx="5271526" cy="2587757"/>
          </a:xfrm>
          <a:prstGeom prst="rect">
            <a:avLst/>
          </a:prstGeom>
        </p:spPr>
      </p:pic>
    </p:spTree>
    <p:extLst>
      <p:ext uri="{BB962C8B-B14F-4D97-AF65-F5344CB8AC3E}">
        <p14:creationId xmlns:p14="http://schemas.microsoft.com/office/powerpoint/2010/main" val="110718840"/>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D682D81-5C26-48E5-BDA9-B3626F793767}"/>
              </a:ext>
            </a:extLst>
          </p:cNvPr>
          <p:cNvPicPr>
            <a:picLocks noChangeAspect="1"/>
          </p:cNvPicPr>
          <p:nvPr/>
        </p:nvPicPr>
        <p:blipFill>
          <a:blip r:embed="rId2"/>
          <a:stretch>
            <a:fillRect/>
          </a:stretch>
        </p:blipFill>
        <p:spPr>
          <a:xfrm>
            <a:off x="295506" y="2560046"/>
            <a:ext cx="3771581" cy="2446394"/>
          </a:xfrm>
          <a:prstGeom prst="rect">
            <a:avLst/>
          </a:prstGeom>
        </p:spPr>
      </p:pic>
      <p:sp>
        <p:nvSpPr>
          <p:cNvPr id="6" name="Titre 5">
            <a:extLst>
              <a:ext uri="{FF2B5EF4-FFF2-40B4-BE49-F238E27FC236}">
                <a16:creationId xmlns:a16="http://schemas.microsoft.com/office/drawing/2014/main" id="{71D0C54E-0522-4683-A1A1-8899003665E0}"/>
              </a:ext>
            </a:extLst>
          </p:cNvPr>
          <p:cNvSpPr txBox="1">
            <a:spLocks/>
          </p:cNvSpPr>
          <p:nvPr/>
        </p:nvSpPr>
        <p:spPr>
          <a:xfrm>
            <a:off x="2183321" y="140605"/>
            <a:ext cx="9252628" cy="867930"/>
          </a:xfrm>
          <a:prstGeom prst="rect">
            <a:avLst/>
          </a:prstGeom>
        </p:spPr>
        <p:txBody>
          <a:bodyPr wrap="square" lIns="91440" tIns="45720" rIns="91440" bIns="45720" anchor="t">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Un monde professionnel chamboulé par les mesures d’endiguement sanitaire pour les 2/3 des actifs </a:t>
            </a:r>
          </a:p>
        </p:txBody>
      </p:sp>
      <p:sp>
        <p:nvSpPr>
          <p:cNvPr id="7" name="Rectangle 6">
            <a:extLst>
              <a:ext uri="{FF2B5EF4-FFF2-40B4-BE49-F238E27FC236}">
                <a16:creationId xmlns:a16="http://schemas.microsoft.com/office/drawing/2014/main" id="{8766C345-B122-4E8C-969D-056A23BF0806}"/>
              </a:ext>
            </a:extLst>
          </p:cNvPr>
          <p:cNvSpPr/>
          <p:nvPr/>
        </p:nvSpPr>
        <p:spPr>
          <a:xfrm>
            <a:off x="744583" y="5856167"/>
            <a:ext cx="9849394" cy="400110"/>
          </a:xfrm>
          <a:prstGeom prst="rect">
            <a:avLst/>
          </a:prstGeom>
        </p:spPr>
        <p:txBody>
          <a:bodyPr wrap="square">
            <a:spAutoFit/>
          </a:bodyPr>
          <a:lstStyle/>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active de 15 ans et plus</a:t>
            </a:r>
          </a:p>
        </p:txBody>
      </p:sp>
      <p:sp>
        <p:nvSpPr>
          <p:cNvPr id="8" name="ZoneTexte 7">
            <a:extLst>
              <a:ext uri="{FF2B5EF4-FFF2-40B4-BE49-F238E27FC236}">
                <a16:creationId xmlns:a16="http://schemas.microsoft.com/office/drawing/2014/main" id="{81FDBF93-D905-4182-ABDF-DFC3B5330126}"/>
              </a:ext>
            </a:extLst>
          </p:cNvPr>
          <p:cNvSpPr txBox="1"/>
          <p:nvPr/>
        </p:nvSpPr>
        <p:spPr>
          <a:xfrm>
            <a:off x="5023611" y="1578746"/>
            <a:ext cx="6093822" cy="492443"/>
          </a:xfrm>
          <a:prstGeom prst="rect">
            <a:avLst/>
          </a:prstGeom>
          <a:noFill/>
        </p:spPr>
        <p:txBody>
          <a:bodyPr wrap="square" lIns="91440" tIns="45720" rIns="91440" bIns="45720" anchor="t">
            <a:spAutoFit/>
          </a:bodyPr>
          <a:lstStyle>
            <a:defPPr>
              <a:defRPr lang="fr-FR"/>
            </a:defPPr>
            <a:lvl1pPr algn="ctr">
              <a:defRPr sz="1400" b="1">
                <a:solidFill>
                  <a:srgbClr val="4BACC6"/>
                </a:solidFill>
              </a:defRPr>
            </a:lvl1pPr>
          </a:lstStyle>
          <a:p>
            <a:r>
              <a:rPr lang="fr-FR" dirty="0"/>
              <a:t>Qu'est-ce que la crise sanitaire a rendu le plus difficile ?</a:t>
            </a:r>
            <a:br>
              <a:rPr lang="fr-FR" dirty="0"/>
            </a:br>
            <a:r>
              <a:rPr lang="fr-FR" sz="1100" i="1" dirty="0"/>
              <a:t>Question posée aux actifs</a:t>
            </a:r>
            <a:endParaRPr lang="fr-FR" i="1" dirty="0"/>
          </a:p>
        </p:txBody>
      </p:sp>
      <p:sp>
        <p:nvSpPr>
          <p:cNvPr id="10" name="ZoneTexte 9">
            <a:extLst>
              <a:ext uri="{FF2B5EF4-FFF2-40B4-BE49-F238E27FC236}">
                <a16:creationId xmlns:a16="http://schemas.microsoft.com/office/drawing/2014/main" id="{1516079C-D022-477C-9808-AC55766EEB32}"/>
              </a:ext>
            </a:extLst>
          </p:cNvPr>
          <p:cNvSpPr txBox="1"/>
          <p:nvPr/>
        </p:nvSpPr>
        <p:spPr>
          <a:xfrm>
            <a:off x="374403" y="1581990"/>
            <a:ext cx="3828653" cy="738664"/>
          </a:xfrm>
          <a:custGeom>
            <a:avLst/>
            <a:gdLst>
              <a:gd name="connsiteX0" fmla="*/ 0 w 3828653"/>
              <a:gd name="connsiteY0" fmla="*/ 0 h 738664"/>
              <a:gd name="connsiteX1" fmla="*/ 470377 w 3828653"/>
              <a:gd name="connsiteY1" fmla="*/ 0 h 738664"/>
              <a:gd name="connsiteX2" fmla="*/ 1055614 w 3828653"/>
              <a:gd name="connsiteY2" fmla="*/ 0 h 738664"/>
              <a:gd name="connsiteX3" fmla="*/ 1564278 w 3828653"/>
              <a:gd name="connsiteY3" fmla="*/ 0 h 738664"/>
              <a:gd name="connsiteX4" fmla="*/ 2034656 w 3828653"/>
              <a:gd name="connsiteY4" fmla="*/ 0 h 738664"/>
              <a:gd name="connsiteX5" fmla="*/ 2619893 w 3828653"/>
              <a:gd name="connsiteY5" fmla="*/ 0 h 738664"/>
              <a:gd name="connsiteX6" fmla="*/ 3166843 w 3828653"/>
              <a:gd name="connsiteY6" fmla="*/ 0 h 738664"/>
              <a:gd name="connsiteX7" fmla="*/ 3828653 w 3828653"/>
              <a:gd name="connsiteY7" fmla="*/ 0 h 738664"/>
              <a:gd name="connsiteX8" fmla="*/ 3828653 w 3828653"/>
              <a:gd name="connsiteY8" fmla="*/ 384105 h 738664"/>
              <a:gd name="connsiteX9" fmla="*/ 3828653 w 3828653"/>
              <a:gd name="connsiteY9" fmla="*/ 738664 h 738664"/>
              <a:gd name="connsiteX10" fmla="*/ 3358276 w 3828653"/>
              <a:gd name="connsiteY10" fmla="*/ 738664 h 738664"/>
              <a:gd name="connsiteX11" fmla="*/ 2926185 w 3828653"/>
              <a:gd name="connsiteY11" fmla="*/ 738664 h 738664"/>
              <a:gd name="connsiteX12" fmla="*/ 2340948 w 3828653"/>
              <a:gd name="connsiteY12" fmla="*/ 738664 h 738664"/>
              <a:gd name="connsiteX13" fmla="*/ 1870570 w 3828653"/>
              <a:gd name="connsiteY13" fmla="*/ 738664 h 738664"/>
              <a:gd name="connsiteX14" fmla="*/ 1285334 w 3828653"/>
              <a:gd name="connsiteY14" fmla="*/ 738664 h 738664"/>
              <a:gd name="connsiteX15" fmla="*/ 661810 w 3828653"/>
              <a:gd name="connsiteY15" fmla="*/ 738664 h 738664"/>
              <a:gd name="connsiteX16" fmla="*/ 0 w 3828653"/>
              <a:gd name="connsiteY16" fmla="*/ 738664 h 738664"/>
              <a:gd name="connsiteX17" fmla="*/ 0 w 3828653"/>
              <a:gd name="connsiteY17" fmla="*/ 354559 h 738664"/>
              <a:gd name="connsiteX18" fmla="*/ 0 w 3828653"/>
              <a:gd name="connsiteY18"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8653" h="738664" fill="none" extrusionOk="0">
                <a:moveTo>
                  <a:pt x="0" y="0"/>
                </a:moveTo>
                <a:cubicBezTo>
                  <a:pt x="194365" y="-32887"/>
                  <a:pt x="299163" y="15127"/>
                  <a:pt x="470377" y="0"/>
                </a:cubicBezTo>
                <a:cubicBezTo>
                  <a:pt x="641591" y="-15127"/>
                  <a:pt x="764360" y="16294"/>
                  <a:pt x="1055614" y="0"/>
                </a:cubicBezTo>
                <a:cubicBezTo>
                  <a:pt x="1346868" y="-16294"/>
                  <a:pt x="1426070" y="48961"/>
                  <a:pt x="1564278" y="0"/>
                </a:cubicBezTo>
                <a:cubicBezTo>
                  <a:pt x="1702486" y="-48961"/>
                  <a:pt x="1856189" y="6200"/>
                  <a:pt x="2034656" y="0"/>
                </a:cubicBezTo>
                <a:cubicBezTo>
                  <a:pt x="2213123" y="-6200"/>
                  <a:pt x="2412997" y="26110"/>
                  <a:pt x="2619893" y="0"/>
                </a:cubicBezTo>
                <a:cubicBezTo>
                  <a:pt x="2826789" y="-26110"/>
                  <a:pt x="3027074" y="26130"/>
                  <a:pt x="3166843" y="0"/>
                </a:cubicBezTo>
                <a:cubicBezTo>
                  <a:pt x="3306612" y="-26130"/>
                  <a:pt x="3615006" y="5266"/>
                  <a:pt x="3828653" y="0"/>
                </a:cubicBezTo>
                <a:cubicBezTo>
                  <a:pt x="3843056" y="120274"/>
                  <a:pt x="3793028" y="298262"/>
                  <a:pt x="3828653" y="384105"/>
                </a:cubicBezTo>
                <a:cubicBezTo>
                  <a:pt x="3864278" y="469949"/>
                  <a:pt x="3791799" y="618156"/>
                  <a:pt x="3828653" y="738664"/>
                </a:cubicBezTo>
                <a:cubicBezTo>
                  <a:pt x="3626255" y="782339"/>
                  <a:pt x="3565138" y="684830"/>
                  <a:pt x="3358276" y="738664"/>
                </a:cubicBezTo>
                <a:cubicBezTo>
                  <a:pt x="3151414" y="792498"/>
                  <a:pt x="3052848" y="723846"/>
                  <a:pt x="2926185" y="738664"/>
                </a:cubicBezTo>
                <a:cubicBezTo>
                  <a:pt x="2799522" y="753482"/>
                  <a:pt x="2552031" y="724865"/>
                  <a:pt x="2340948" y="738664"/>
                </a:cubicBezTo>
                <a:cubicBezTo>
                  <a:pt x="2129865" y="752463"/>
                  <a:pt x="2078590" y="727316"/>
                  <a:pt x="1870570" y="738664"/>
                </a:cubicBezTo>
                <a:cubicBezTo>
                  <a:pt x="1662550" y="750012"/>
                  <a:pt x="1483544" y="713618"/>
                  <a:pt x="1285334" y="738664"/>
                </a:cubicBezTo>
                <a:cubicBezTo>
                  <a:pt x="1087124" y="763710"/>
                  <a:pt x="860225" y="719697"/>
                  <a:pt x="661810" y="738664"/>
                </a:cubicBezTo>
                <a:cubicBezTo>
                  <a:pt x="463395" y="757631"/>
                  <a:pt x="185879" y="678962"/>
                  <a:pt x="0" y="738664"/>
                </a:cubicBezTo>
                <a:cubicBezTo>
                  <a:pt x="-15736" y="610325"/>
                  <a:pt x="25826" y="534368"/>
                  <a:pt x="0" y="354559"/>
                </a:cubicBezTo>
                <a:cubicBezTo>
                  <a:pt x="-25826" y="174751"/>
                  <a:pt x="33463" y="82489"/>
                  <a:pt x="0" y="0"/>
                </a:cubicBezTo>
                <a:close/>
              </a:path>
              <a:path w="3828653" h="738664" stroke="0" extrusionOk="0">
                <a:moveTo>
                  <a:pt x="0" y="0"/>
                </a:moveTo>
                <a:cubicBezTo>
                  <a:pt x="191143" y="-180"/>
                  <a:pt x="275223" y="49888"/>
                  <a:pt x="508664" y="0"/>
                </a:cubicBezTo>
                <a:cubicBezTo>
                  <a:pt x="742105" y="-49888"/>
                  <a:pt x="806269" y="28387"/>
                  <a:pt x="940755" y="0"/>
                </a:cubicBezTo>
                <a:cubicBezTo>
                  <a:pt x="1075241" y="-28387"/>
                  <a:pt x="1273121" y="27332"/>
                  <a:pt x="1564278" y="0"/>
                </a:cubicBezTo>
                <a:cubicBezTo>
                  <a:pt x="1855435" y="-27332"/>
                  <a:pt x="1838929" y="7869"/>
                  <a:pt x="2072942" y="0"/>
                </a:cubicBezTo>
                <a:cubicBezTo>
                  <a:pt x="2306955" y="-7869"/>
                  <a:pt x="2351655" y="57206"/>
                  <a:pt x="2581606" y="0"/>
                </a:cubicBezTo>
                <a:cubicBezTo>
                  <a:pt x="2811557" y="-57206"/>
                  <a:pt x="2990374" y="35188"/>
                  <a:pt x="3205130" y="0"/>
                </a:cubicBezTo>
                <a:cubicBezTo>
                  <a:pt x="3419886" y="-35188"/>
                  <a:pt x="3702392" y="65411"/>
                  <a:pt x="3828653" y="0"/>
                </a:cubicBezTo>
                <a:cubicBezTo>
                  <a:pt x="3839335" y="78588"/>
                  <a:pt x="3812005" y="227895"/>
                  <a:pt x="3828653" y="384105"/>
                </a:cubicBezTo>
                <a:cubicBezTo>
                  <a:pt x="3845301" y="540315"/>
                  <a:pt x="3821571" y="571401"/>
                  <a:pt x="3828653" y="738664"/>
                </a:cubicBezTo>
                <a:cubicBezTo>
                  <a:pt x="3699664" y="742171"/>
                  <a:pt x="3536333" y="706088"/>
                  <a:pt x="3358276" y="738664"/>
                </a:cubicBezTo>
                <a:cubicBezTo>
                  <a:pt x="3180219" y="771240"/>
                  <a:pt x="3040287" y="726283"/>
                  <a:pt x="2811325" y="738664"/>
                </a:cubicBezTo>
                <a:cubicBezTo>
                  <a:pt x="2582363" y="751045"/>
                  <a:pt x="2516244" y="701509"/>
                  <a:pt x="2302661" y="738664"/>
                </a:cubicBezTo>
                <a:cubicBezTo>
                  <a:pt x="2089078" y="775819"/>
                  <a:pt x="1905367" y="704724"/>
                  <a:pt x="1679138" y="738664"/>
                </a:cubicBezTo>
                <a:cubicBezTo>
                  <a:pt x="1452909" y="772604"/>
                  <a:pt x="1273964" y="682217"/>
                  <a:pt x="1055614" y="738664"/>
                </a:cubicBezTo>
                <a:cubicBezTo>
                  <a:pt x="837264" y="795111"/>
                  <a:pt x="697479" y="716728"/>
                  <a:pt x="585237" y="738664"/>
                </a:cubicBezTo>
                <a:cubicBezTo>
                  <a:pt x="472995" y="760600"/>
                  <a:pt x="214913" y="693600"/>
                  <a:pt x="0" y="738664"/>
                </a:cubicBezTo>
                <a:cubicBezTo>
                  <a:pt x="-38207" y="571013"/>
                  <a:pt x="45476" y="485518"/>
                  <a:pt x="0" y="354559"/>
                </a:cubicBezTo>
                <a:cubicBezTo>
                  <a:pt x="-45476" y="223601"/>
                  <a:pt x="32446" y="138868"/>
                  <a:pt x="0" y="0"/>
                </a:cubicBezTo>
                <a:close/>
              </a:path>
            </a:pathLst>
          </a:custGeom>
          <a:solidFill>
            <a:srgbClr val="4BACC6"/>
          </a:solidFill>
          <a:ln w="22225">
            <a:solidFill>
              <a:srgbClr val="4BACC6"/>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dirty="0">
                <a:solidFill>
                  <a:schemeClr val="bg1"/>
                </a:solidFill>
                <a:latin typeface="Calibri" panose="020F0502020204030204" pitchFamily="34" charset="0"/>
                <a:cs typeface="Calibri" panose="020F0502020204030204" pitchFamily="34" charset="0"/>
              </a:rPr>
              <a:t>65% en moyenne des actifs pointent une incidence de la crise sanitaire sur leur vie professionnelle</a:t>
            </a:r>
          </a:p>
        </p:txBody>
      </p:sp>
      <p:pic>
        <p:nvPicPr>
          <p:cNvPr id="14" name="Image 13">
            <a:extLst>
              <a:ext uri="{FF2B5EF4-FFF2-40B4-BE49-F238E27FC236}">
                <a16:creationId xmlns:a16="http://schemas.microsoft.com/office/drawing/2014/main" id="{20DDE453-BFE7-4BBD-92E9-2154F176FC49}"/>
              </a:ext>
            </a:extLst>
          </p:cNvPr>
          <p:cNvPicPr>
            <a:picLocks noChangeAspect="1"/>
          </p:cNvPicPr>
          <p:nvPr/>
        </p:nvPicPr>
        <p:blipFill>
          <a:blip r:embed="rId3"/>
          <a:stretch>
            <a:fillRect/>
          </a:stretch>
        </p:blipFill>
        <p:spPr>
          <a:xfrm>
            <a:off x="4424245" y="2197736"/>
            <a:ext cx="7327242" cy="3380617"/>
          </a:xfrm>
          <a:prstGeom prst="rect">
            <a:avLst/>
          </a:prstGeom>
        </p:spPr>
      </p:pic>
    </p:spTree>
    <p:extLst>
      <p:ext uri="{BB962C8B-B14F-4D97-AF65-F5344CB8AC3E}">
        <p14:creationId xmlns:p14="http://schemas.microsoft.com/office/powerpoint/2010/main" val="2936614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EF8E448-CAB2-491E-8E35-609D56A64AA2}"/>
              </a:ext>
            </a:extLst>
          </p:cNvPr>
          <p:cNvSpPr>
            <a:spLocks noGrp="1"/>
          </p:cNvSpPr>
          <p:nvPr>
            <p:ph type="sldNum" sz="quarter" idx="12"/>
          </p:nvPr>
        </p:nvSpPr>
        <p:spPr>
          <a:xfrm>
            <a:off x="7823411" y="4732840"/>
            <a:ext cx="573660" cy="365125"/>
          </a:xfrm>
        </p:spPr>
        <p:txBody>
          <a:bodyPr/>
          <a:lstStyle/>
          <a:p>
            <a:fld id="{1B657BA9-EC5E-40D7-BBDA-32C61981E3FD}" type="slidenum">
              <a:rPr lang="fr-FR" smtClean="0"/>
              <a:t>48</a:t>
            </a:fld>
            <a:endParaRPr lang="fr-FR"/>
          </a:p>
        </p:txBody>
      </p:sp>
      <p:sp>
        <p:nvSpPr>
          <p:cNvPr id="6" name="Titre 5">
            <a:extLst>
              <a:ext uri="{FF2B5EF4-FFF2-40B4-BE49-F238E27FC236}">
                <a16:creationId xmlns:a16="http://schemas.microsoft.com/office/drawing/2014/main" id="{71D0C54E-0522-4683-A1A1-8899003665E0}"/>
              </a:ext>
            </a:extLst>
          </p:cNvPr>
          <p:cNvSpPr txBox="1">
            <a:spLocks/>
          </p:cNvSpPr>
          <p:nvPr/>
        </p:nvSpPr>
        <p:spPr>
          <a:xfrm>
            <a:off x="2183321" y="140605"/>
            <a:ext cx="9252628" cy="867930"/>
          </a:xfrm>
          <a:prstGeom prst="rect">
            <a:avLst/>
          </a:prstGeom>
        </p:spPr>
        <p:txBody>
          <a:bodyPr wrap="square" lIns="91440" tIns="45720" rIns="91440" bIns="45720" anchor="t">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Un taux qui s’élève à 83% chez les nouveaux vulnérables</a:t>
            </a:r>
          </a:p>
        </p:txBody>
      </p:sp>
      <p:sp>
        <p:nvSpPr>
          <p:cNvPr id="7" name="Rectangle 6">
            <a:extLst>
              <a:ext uri="{FF2B5EF4-FFF2-40B4-BE49-F238E27FC236}">
                <a16:creationId xmlns:a16="http://schemas.microsoft.com/office/drawing/2014/main" id="{8766C345-B122-4E8C-969D-056A23BF0806}"/>
              </a:ext>
            </a:extLst>
          </p:cNvPr>
          <p:cNvSpPr/>
          <p:nvPr/>
        </p:nvSpPr>
        <p:spPr>
          <a:xfrm>
            <a:off x="5259016" y="6317285"/>
            <a:ext cx="4293714" cy="400110"/>
          </a:xfrm>
          <a:prstGeom prst="rect">
            <a:avLst/>
          </a:prstGeom>
        </p:spPr>
        <p:txBody>
          <a:bodyPr wrap="square">
            <a:spAutoFit/>
          </a:bodyPr>
          <a:lstStyle/>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active de 15 ans et plus</a:t>
            </a:r>
          </a:p>
        </p:txBody>
      </p:sp>
      <p:pic>
        <p:nvPicPr>
          <p:cNvPr id="2" name="Image 1">
            <a:extLst>
              <a:ext uri="{FF2B5EF4-FFF2-40B4-BE49-F238E27FC236}">
                <a16:creationId xmlns:a16="http://schemas.microsoft.com/office/drawing/2014/main" id="{E4F64C04-83E7-46C0-9849-AC503F580309}"/>
              </a:ext>
            </a:extLst>
          </p:cNvPr>
          <p:cNvPicPr>
            <a:picLocks noChangeAspect="1"/>
          </p:cNvPicPr>
          <p:nvPr/>
        </p:nvPicPr>
        <p:blipFill>
          <a:blip r:embed="rId2"/>
          <a:stretch>
            <a:fillRect/>
          </a:stretch>
        </p:blipFill>
        <p:spPr>
          <a:xfrm>
            <a:off x="4991158" y="2934241"/>
            <a:ext cx="4929133" cy="3109974"/>
          </a:xfrm>
          <a:prstGeom prst="rect">
            <a:avLst/>
          </a:prstGeom>
        </p:spPr>
      </p:pic>
      <p:sp>
        <p:nvSpPr>
          <p:cNvPr id="13" name="Flèche : bas 12">
            <a:extLst>
              <a:ext uri="{FF2B5EF4-FFF2-40B4-BE49-F238E27FC236}">
                <a16:creationId xmlns:a16="http://schemas.microsoft.com/office/drawing/2014/main" id="{793AE485-212B-44DA-8487-93F07407744E}"/>
              </a:ext>
            </a:extLst>
          </p:cNvPr>
          <p:cNvSpPr/>
          <p:nvPr/>
        </p:nvSpPr>
        <p:spPr>
          <a:xfrm>
            <a:off x="8875802" y="2540621"/>
            <a:ext cx="275208" cy="317123"/>
          </a:xfrm>
          <a:prstGeom prst="downArrow">
            <a:avLst/>
          </a:prstGeom>
          <a:solidFill>
            <a:srgbClr val="4BACC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537FED4B-70DA-43F4-8015-C8C5779E00F9}"/>
              </a:ext>
            </a:extLst>
          </p:cNvPr>
          <p:cNvSpPr txBox="1"/>
          <p:nvPr/>
        </p:nvSpPr>
        <p:spPr>
          <a:xfrm>
            <a:off x="7634283" y="1047289"/>
            <a:ext cx="2758245" cy="1600438"/>
          </a:xfrm>
          <a:custGeom>
            <a:avLst/>
            <a:gdLst>
              <a:gd name="connsiteX0" fmla="*/ 0 w 2758245"/>
              <a:gd name="connsiteY0" fmla="*/ 0 h 1600438"/>
              <a:gd name="connsiteX1" fmla="*/ 524067 w 2758245"/>
              <a:gd name="connsiteY1" fmla="*/ 0 h 1600438"/>
              <a:gd name="connsiteX2" fmla="*/ 992968 w 2758245"/>
              <a:gd name="connsiteY2" fmla="*/ 0 h 1600438"/>
              <a:gd name="connsiteX3" fmla="*/ 1489452 w 2758245"/>
              <a:gd name="connsiteY3" fmla="*/ 0 h 1600438"/>
              <a:gd name="connsiteX4" fmla="*/ 2068684 w 2758245"/>
              <a:gd name="connsiteY4" fmla="*/ 0 h 1600438"/>
              <a:gd name="connsiteX5" fmla="*/ 2758245 w 2758245"/>
              <a:gd name="connsiteY5" fmla="*/ 0 h 1600438"/>
              <a:gd name="connsiteX6" fmla="*/ 2758245 w 2758245"/>
              <a:gd name="connsiteY6" fmla="*/ 501471 h 1600438"/>
              <a:gd name="connsiteX7" fmla="*/ 2758245 w 2758245"/>
              <a:gd name="connsiteY7" fmla="*/ 986937 h 1600438"/>
              <a:gd name="connsiteX8" fmla="*/ 2758245 w 2758245"/>
              <a:gd name="connsiteY8" fmla="*/ 1600438 h 1600438"/>
              <a:gd name="connsiteX9" fmla="*/ 2206596 w 2758245"/>
              <a:gd name="connsiteY9" fmla="*/ 1600438 h 1600438"/>
              <a:gd name="connsiteX10" fmla="*/ 1710112 w 2758245"/>
              <a:gd name="connsiteY10" fmla="*/ 1600438 h 1600438"/>
              <a:gd name="connsiteX11" fmla="*/ 1103298 w 2758245"/>
              <a:gd name="connsiteY11" fmla="*/ 1600438 h 1600438"/>
              <a:gd name="connsiteX12" fmla="*/ 579231 w 2758245"/>
              <a:gd name="connsiteY12" fmla="*/ 1600438 h 1600438"/>
              <a:gd name="connsiteX13" fmla="*/ 0 w 2758245"/>
              <a:gd name="connsiteY13" fmla="*/ 1600438 h 1600438"/>
              <a:gd name="connsiteX14" fmla="*/ 0 w 2758245"/>
              <a:gd name="connsiteY14" fmla="*/ 1050954 h 1600438"/>
              <a:gd name="connsiteX15" fmla="*/ 0 w 2758245"/>
              <a:gd name="connsiteY15" fmla="*/ 533479 h 1600438"/>
              <a:gd name="connsiteX16" fmla="*/ 0 w 2758245"/>
              <a:gd name="connsiteY16" fmla="*/ 0 h 160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8245" h="1600438" fill="none" extrusionOk="0">
                <a:moveTo>
                  <a:pt x="0" y="0"/>
                </a:moveTo>
                <a:cubicBezTo>
                  <a:pt x="200859" y="-40898"/>
                  <a:pt x="391506" y="59356"/>
                  <a:pt x="524067" y="0"/>
                </a:cubicBezTo>
                <a:cubicBezTo>
                  <a:pt x="656628" y="-59356"/>
                  <a:pt x="782666" y="33806"/>
                  <a:pt x="992968" y="0"/>
                </a:cubicBezTo>
                <a:cubicBezTo>
                  <a:pt x="1203270" y="-33806"/>
                  <a:pt x="1291636" y="51404"/>
                  <a:pt x="1489452" y="0"/>
                </a:cubicBezTo>
                <a:cubicBezTo>
                  <a:pt x="1687268" y="-51404"/>
                  <a:pt x="1804297" y="551"/>
                  <a:pt x="2068684" y="0"/>
                </a:cubicBezTo>
                <a:cubicBezTo>
                  <a:pt x="2333071" y="-551"/>
                  <a:pt x="2425654" y="64629"/>
                  <a:pt x="2758245" y="0"/>
                </a:cubicBezTo>
                <a:cubicBezTo>
                  <a:pt x="2787968" y="124992"/>
                  <a:pt x="2746136" y="396102"/>
                  <a:pt x="2758245" y="501471"/>
                </a:cubicBezTo>
                <a:cubicBezTo>
                  <a:pt x="2770354" y="606840"/>
                  <a:pt x="2737357" y="867731"/>
                  <a:pt x="2758245" y="986937"/>
                </a:cubicBezTo>
                <a:cubicBezTo>
                  <a:pt x="2779133" y="1106143"/>
                  <a:pt x="2731864" y="1433163"/>
                  <a:pt x="2758245" y="1600438"/>
                </a:cubicBezTo>
                <a:cubicBezTo>
                  <a:pt x="2594792" y="1628025"/>
                  <a:pt x="2374134" y="1564199"/>
                  <a:pt x="2206596" y="1600438"/>
                </a:cubicBezTo>
                <a:cubicBezTo>
                  <a:pt x="2039058" y="1636677"/>
                  <a:pt x="1914085" y="1575785"/>
                  <a:pt x="1710112" y="1600438"/>
                </a:cubicBezTo>
                <a:cubicBezTo>
                  <a:pt x="1506139" y="1625091"/>
                  <a:pt x="1283390" y="1560550"/>
                  <a:pt x="1103298" y="1600438"/>
                </a:cubicBezTo>
                <a:cubicBezTo>
                  <a:pt x="923206" y="1640326"/>
                  <a:pt x="806811" y="1539171"/>
                  <a:pt x="579231" y="1600438"/>
                </a:cubicBezTo>
                <a:cubicBezTo>
                  <a:pt x="351651" y="1661705"/>
                  <a:pt x="286520" y="1561035"/>
                  <a:pt x="0" y="1600438"/>
                </a:cubicBezTo>
                <a:cubicBezTo>
                  <a:pt x="-36570" y="1485868"/>
                  <a:pt x="11" y="1208086"/>
                  <a:pt x="0" y="1050954"/>
                </a:cubicBezTo>
                <a:cubicBezTo>
                  <a:pt x="-11" y="893822"/>
                  <a:pt x="7092" y="738964"/>
                  <a:pt x="0" y="533479"/>
                </a:cubicBezTo>
                <a:cubicBezTo>
                  <a:pt x="-7092" y="327994"/>
                  <a:pt x="37886" y="175887"/>
                  <a:pt x="0" y="0"/>
                </a:cubicBezTo>
                <a:close/>
              </a:path>
              <a:path w="2758245" h="1600438" stroke="0" extrusionOk="0">
                <a:moveTo>
                  <a:pt x="0" y="0"/>
                </a:moveTo>
                <a:cubicBezTo>
                  <a:pt x="146809" y="-5962"/>
                  <a:pt x="331263" y="43283"/>
                  <a:pt x="524067" y="0"/>
                </a:cubicBezTo>
                <a:cubicBezTo>
                  <a:pt x="716871" y="-43283"/>
                  <a:pt x="787300" y="41723"/>
                  <a:pt x="992968" y="0"/>
                </a:cubicBezTo>
                <a:cubicBezTo>
                  <a:pt x="1198636" y="-41723"/>
                  <a:pt x="1375733" y="54544"/>
                  <a:pt x="1599782" y="0"/>
                </a:cubicBezTo>
                <a:cubicBezTo>
                  <a:pt x="1823831" y="-54544"/>
                  <a:pt x="1958952" y="61734"/>
                  <a:pt x="2123849" y="0"/>
                </a:cubicBezTo>
                <a:cubicBezTo>
                  <a:pt x="2288746" y="-61734"/>
                  <a:pt x="2562520" y="65767"/>
                  <a:pt x="2758245" y="0"/>
                </a:cubicBezTo>
                <a:cubicBezTo>
                  <a:pt x="2824908" y="114527"/>
                  <a:pt x="2695501" y="362054"/>
                  <a:pt x="2758245" y="565488"/>
                </a:cubicBezTo>
                <a:cubicBezTo>
                  <a:pt x="2820989" y="768922"/>
                  <a:pt x="2756603" y="869923"/>
                  <a:pt x="2758245" y="1098967"/>
                </a:cubicBezTo>
                <a:cubicBezTo>
                  <a:pt x="2759887" y="1328011"/>
                  <a:pt x="2731604" y="1357615"/>
                  <a:pt x="2758245" y="1600438"/>
                </a:cubicBezTo>
                <a:cubicBezTo>
                  <a:pt x="2622820" y="1620276"/>
                  <a:pt x="2372130" y="1562333"/>
                  <a:pt x="2261761" y="1600438"/>
                </a:cubicBezTo>
                <a:cubicBezTo>
                  <a:pt x="2151392" y="1638543"/>
                  <a:pt x="1842006" y="1594034"/>
                  <a:pt x="1710112" y="1600438"/>
                </a:cubicBezTo>
                <a:cubicBezTo>
                  <a:pt x="1578218" y="1606842"/>
                  <a:pt x="1431688" y="1579804"/>
                  <a:pt x="1158463" y="1600438"/>
                </a:cubicBezTo>
                <a:cubicBezTo>
                  <a:pt x="885238" y="1621072"/>
                  <a:pt x="810858" y="1574163"/>
                  <a:pt x="634396" y="1600438"/>
                </a:cubicBezTo>
                <a:cubicBezTo>
                  <a:pt x="457934" y="1626713"/>
                  <a:pt x="139636" y="1573632"/>
                  <a:pt x="0" y="1600438"/>
                </a:cubicBezTo>
                <a:cubicBezTo>
                  <a:pt x="-67274" y="1431237"/>
                  <a:pt x="57701" y="1197324"/>
                  <a:pt x="0" y="1034950"/>
                </a:cubicBezTo>
                <a:cubicBezTo>
                  <a:pt x="-57701" y="872576"/>
                  <a:pt x="58501" y="733331"/>
                  <a:pt x="0" y="469462"/>
                </a:cubicBezTo>
                <a:cubicBezTo>
                  <a:pt x="-58501" y="205593"/>
                  <a:pt x="18271" y="201558"/>
                  <a:pt x="0" y="0"/>
                </a:cubicBezTo>
                <a:close/>
              </a:path>
            </a:pathLst>
          </a:custGeom>
          <a:solidFill>
            <a:srgbClr val="4BACC6"/>
          </a:solidFill>
          <a:ln w="22225">
            <a:solidFill>
              <a:srgbClr val="4BACC6"/>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dirty="0">
                <a:solidFill>
                  <a:schemeClr val="bg1"/>
                </a:solidFill>
                <a:latin typeface="Calibri" panose="020F0502020204030204" pitchFamily="34" charset="0"/>
                <a:cs typeface="Calibri" panose="020F0502020204030204" pitchFamily="34" charset="0"/>
              </a:rPr>
              <a:t>65% en moyenne des actifs pointent une incidence de la crise sanitaire sur leur vie professionnelle</a:t>
            </a:r>
          </a:p>
          <a:p>
            <a:pPr algn="ctr"/>
            <a:endParaRPr lang="fr-FR" sz="1400" b="1" dirty="0">
              <a:solidFill>
                <a:schemeClr val="bg1"/>
              </a:solidFill>
              <a:latin typeface="Calibri" panose="020F0502020204030204" pitchFamily="34" charset="0"/>
              <a:cs typeface="Calibri" panose="020F0502020204030204" pitchFamily="34" charset="0"/>
            </a:endParaRPr>
          </a:p>
          <a:p>
            <a:pPr algn="ctr"/>
            <a:r>
              <a:rPr lang="fr-FR" sz="1400" b="1" dirty="0">
                <a:solidFill>
                  <a:schemeClr val="bg1"/>
                </a:solidFill>
                <a:latin typeface="Calibri" panose="020F0502020204030204" pitchFamily="34" charset="0"/>
                <a:cs typeface="Calibri" panose="020F0502020204030204" pitchFamily="34" charset="0"/>
              </a:rPr>
              <a:t>83% des nouveaux vulnérables (actifs)</a:t>
            </a:r>
          </a:p>
        </p:txBody>
      </p:sp>
      <p:pic>
        <p:nvPicPr>
          <p:cNvPr id="9" name="Image 8">
            <a:extLst>
              <a:ext uri="{FF2B5EF4-FFF2-40B4-BE49-F238E27FC236}">
                <a16:creationId xmlns:a16="http://schemas.microsoft.com/office/drawing/2014/main" id="{F62B5A3A-599E-49AA-A0E1-17F2A4E50C26}"/>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0368" y="1085032"/>
            <a:ext cx="5981477" cy="4073718"/>
          </a:xfrm>
          <a:prstGeom prst="rect">
            <a:avLst/>
          </a:prstGeom>
        </p:spPr>
      </p:pic>
    </p:spTree>
    <p:extLst>
      <p:ext uri="{BB962C8B-B14F-4D97-AF65-F5344CB8AC3E}">
        <p14:creationId xmlns:p14="http://schemas.microsoft.com/office/powerpoint/2010/main" val="2990858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aphique 10">
            <a:extLst>
              <a:ext uri="{FF2B5EF4-FFF2-40B4-BE49-F238E27FC236}">
                <a16:creationId xmlns:a16="http://schemas.microsoft.com/office/drawing/2014/main" id="{C7A8A879-DC2D-4DE2-8881-D19D929FFF32}"/>
              </a:ext>
            </a:extLst>
          </p:cNvPr>
          <p:cNvGraphicFramePr>
            <a:graphicFrameLocks/>
          </p:cNvGraphicFramePr>
          <p:nvPr>
            <p:extLst>
              <p:ext uri="{D42A27DB-BD31-4B8C-83A1-F6EECF244321}">
                <p14:modId xmlns:p14="http://schemas.microsoft.com/office/powerpoint/2010/main" val="2460333640"/>
              </p:ext>
            </p:extLst>
          </p:nvPr>
        </p:nvGraphicFramePr>
        <p:xfrm>
          <a:off x="1526838" y="2063833"/>
          <a:ext cx="7432226" cy="4527408"/>
        </p:xfrm>
        <a:graphic>
          <a:graphicData uri="http://schemas.openxmlformats.org/drawingml/2006/chart">
            <c:chart xmlns:c="http://schemas.openxmlformats.org/drawingml/2006/chart" xmlns:r="http://schemas.openxmlformats.org/officeDocument/2006/relationships" r:id="rId2"/>
          </a:graphicData>
        </a:graphic>
      </p:graphicFrame>
      <p:sp>
        <p:nvSpPr>
          <p:cNvPr id="6" name="Titre 5">
            <a:extLst>
              <a:ext uri="{FF2B5EF4-FFF2-40B4-BE49-F238E27FC236}">
                <a16:creationId xmlns:a16="http://schemas.microsoft.com/office/drawing/2014/main" id="{71D0C54E-0522-4683-A1A1-8899003665E0}"/>
              </a:ext>
            </a:extLst>
          </p:cNvPr>
          <p:cNvSpPr txBox="1">
            <a:spLocks/>
          </p:cNvSpPr>
          <p:nvPr/>
        </p:nvSpPr>
        <p:spPr>
          <a:xfrm>
            <a:off x="2183321" y="140605"/>
            <a:ext cx="9252628" cy="1643527"/>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Tandis que les uns évoquent un quotidien de travail complexifié, les nouveaux vulnérables pointent en premier lieu des difficultés d’accès ou de maintien dans l’emploi</a:t>
            </a:r>
          </a:p>
        </p:txBody>
      </p:sp>
      <p:sp>
        <p:nvSpPr>
          <p:cNvPr id="7" name="Rectangle 6">
            <a:extLst>
              <a:ext uri="{FF2B5EF4-FFF2-40B4-BE49-F238E27FC236}">
                <a16:creationId xmlns:a16="http://schemas.microsoft.com/office/drawing/2014/main" id="{8766C345-B122-4E8C-969D-056A23BF0806}"/>
              </a:ext>
            </a:extLst>
          </p:cNvPr>
          <p:cNvSpPr/>
          <p:nvPr/>
        </p:nvSpPr>
        <p:spPr>
          <a:xfrm>
            <a:off x="3206249" y="6391186"/>
            <a:ext cx="4293714" cy="400110"/>
          </a:xfrm>
          <a:prstGeom prst="rect">
            <a:avLst/>
          </a:prstGeom>
        </p:spPr>
        <p:txBody>
          <a:bodyPr wrap="square">
            <a:spAutoFit/>
          </a:bodyPr>
          <a:lstStyle/>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active de 15 ans et plus</a:t>
            </a:r>
          </a:p>
        </p:txBody>
      </p:sp>
      <p:sp>
        <p:nvSpPr>
          <p:cNvPr id="14" name="ZoneTexte 13">
            <a:extLst>
              <a:ext uri="{FF2B5EF4-FFF2-40B4-BE49-F238E27FC236}">
                <a16:creationId xmlns:a16="http://schemas.microsoft.com/office/drawing/2014/main" id="{15E71517-3235-4388-8FD2-27F71D403910}"/>
              </a:ext>
            </a:extLst>
          </p:cNvPr>
          <p:cNvSpPr txBox="1"/>
          <p:nvPr/>
        </p:nvSpPr>
        <p:spPr>
          <a:xfrm>
            <a:off x="9205644" y="2383782"/>
            <a:ext cx="2815119" cy="3046988"/>
          </a:xfrm>
          <a:custGeom>
            <a:avLst/>
            <a:gdLst>
              <a:gd name="connsiteX0" fmla="*/ 0 w 2815119"/>
              <a:gd name="connsiteY0" fmla="*/ 0 h 3046988"/>
              <a:gd name="connsiteX1" fmla="*/ 619326 w 2815119"/>
              <a:gd name="connsiteY1" fmla="*/ 0 h 3046988"/>
              <a:gd name="connsiteX2" fmla="*/ 1210501 w 2815119"/>
              <a:gd name="connsiteY2" fmla="*/ 0 h 3046988"/>
              <a:gd name="connsiteX3" fmla="*/ 1773525 w 2815119"/>
              <a:gd name="connsiteY3" fmla="*/ 0 h 3046988"/>
              <a:gd name="connsiteX4" fmla="*/ 2815119 w 2815119"/>
              <a:gd name="connsiteY4" fmla="*/ 0 h 3046988"/>
              <a:gd name="connsiteX5" fmla="*/ 2815119 w 2815119"/>
              <a:gd name="connsiteY5" fmla="*/ 568771 h 3046988"/>
              <a:gd name="connsiteX6" fmla="*/ 2815119 w 2815119"/>
              <a:gd name="connsiteY6" fmla="*/ 1107072 h 3046988"/>
              <a:gd name="connsiteX7" fmla="*/ 2815119 w 2815119"/>
              <a:gd name="connsiteY7" fmla="*/ 1553964 h 3046988"/>
              <a:gd name="connsiteX8" fmla="*/ 2815119 w 2815119"/>
              <a:gd name="connsiteY8" fmla="*/ 2092265 h 3046988"/>
              <a:gd name="connsiteX9" fmla="*/ 2815119 w 2815119"/>
              <a:gd name="connsiteY9" fmla="*/ 2508687 h 3046988"/>
              <a:gd name="connsiteX10" fmla="*/ 2815119 w 2815119"/>
              <a:gd name="connsiteY10" fmla="*/ 3046988 h 3046988"/>
              <a:gd name="connsiteX11" fmla="*/ 2308398 w 2815119"/>
              <a:gd name="connsiteY11" fmla="*/ 3046988 h 3046988"/>
              <a:gd name="connsiteX12" fmla="*/ 1689071 w 2815119"/>
              <a:gd name="connsiteY12" fmla="*/ 3046988 h 3046988"/>
              <a:gd name="connsiteX13" fmla="*/ 1154199 w 2815119"/>
              <a:gd name="connsiteY13" fmla="*/ 3046988 h 3046988"/>
              <a:gd name="connsiteX14" fmla="*/ 534873 w 2815119"/>
              <a:gd name="connsiteY14" fmla="*/ 3046988 h 3046988"/>
              <a:gd name="connsiteX15" fmla="*/ 0 w 2815119"/>
              <a:gd name="connsiteY15" fmla="*/ 3046988 h 3046988"/>
              <a:gd name="connsiteX16" fmla="*/ 0 w 2815119"/>
              <a:gd name="connsiteY16" fmla="*/ 2630566 h 3046988"/>
              <a:gd name="connsiteX17" fmla="*/ 0 w 2815119"/>
              <a:gd name="connsiteY17" fmla="*/ 2092265 h 3046988"/>
              <a:gd name="connsiteX18" fmla="*/ 0 w 2815119"/>
              <a:gd name="connsiteY18" fmla="*/ 1675843 h 3046988"/>
              <a:gd name="connsiteX19" fmla="*/ 0 w 2815119"/>
              <a:gd name="connsiteY19" fmla="*/ 1259422 h 3046988"/>
              <a:gd name="connsiteX20" fmla="*/ 0 w 2815119"/>
              <a:gd name="connsiteY20" fmla="*/ 690651 h 3046988"/>
              <a:gd name="connsiteX21" fmla="*/ 0 w 2815119"/>
              <a:gd name="connsiteY21"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15119" h="3046988" fill="none" extrusionOk="0">
                <a:moveTo>
                  <a:pt x="0" y="0"/>
                </a:moveTo>
                <a:cubicBezTo>
                  <a:pt x="129694" y="-67841"/>
                  <a:pt x="333804" y="21871"/>
                  <a:pt x="619326" y="0"/>
                </a:cubicBezTo>
                <a:cubicBezTo>
                  <a:pt x="904848" y="-21871"/>
                  <a:pt x="1002539" y="49650"/>
                  <a:pt x="1210501" y="0"/>
                </a:cubicBezTo>
                <a:cubicBezTo>
                  <a:pt x="1418463" y="-49650"/>
                  <a:pt x="1594840" y="64397"/>
                  <a:pt x="1773525" y="0"/>
                </a:cubicBezTo>
                <a:cubicBezTo>
                  <a:pt x="1952210" y="-64397"/>
                  <a:pt x="2308767" y="88812"/>
                  <a:pt x="2815119" y="0"/>
                </a:cubicBezTo>
                <a:cubicBezTo>
                  <a:pt x="2844429" y="114956"/>
                  <a:pt x="2759210" y="327529"/>
                  <a:pt x="2815119" y="568771"/>
                </a:cubicBezTo>
                <a:cubicBezTo>
                  <a:pt x="2871028" y="810013"/>
                  <a:pt x="2766150" y="888432"/>
                  <a:pt x="2815119" y="1107072"/>
                </a:cubicBezTo>
                <a:cubicBezTo>
                  <a:pt x="2864088" y="1325712"/>
                  <a:pt x="2800594" y="1449861"/>
                  <a:pt x="2815119" y="1553964"/>
                </a:cubicBezTo>
                <a:cubicBezTo>
                  <a:pt x="2829644" y="1658067"/>
                  <a:pt x="2766734" y="1891580"/>
                  <a:pt x="2815119" y="2092265"/>
                </a:cubicBezTo>
                <a:cubicBezTo>
                  <a:pt x="2863504" y="2292950"/>
                  <a:pt x="2784372" y="2309445"/>
                  <a:pt x="2815119" y="2508687"/>
                </a:cubicBezTo>
                <a:cubicBezTo>
                  <a:pt x="2845866" y="2707929"/>
                  <a:pt x="2757983" y="2896629"/>
                  <a:pt x="2815119" y="3046988"/>
                </a:cubicBezTo>
                <a:cubicBezTo>
                  <a:pt x="2597131" y="3084150"/>
                  <a:pt x="2455432" y="3001836"/>
                  <a:pt x="2308398" y="3046988"/>
                </a:cubicBezTo>
                <a:cubicBezTo>
                  <a:pt x="2161364" y="3092140"/>
                  <a:pt x="1962281" y="3003181"/>
                  <a:pt x="1689071" y="3046988"/>
                </a:cubicBezTo>
                <a:cubicBezTo>
                  <a:pt x="1415861" y="3090795"/>
                  <a:pt x="1408560" y="3018087"/>
                  <a:pt x="1154199" y="3046988"/>
                </a:cubicBezTo>
                <a:cubicBezTo>
                  <a:pt x="899838" y="3075889"/>
                  <a:pt x="750278" y="2988281"/>
                  <a:pt x="534873" y="3046988"/>
                </a:cubicBezTo>
                <a:cubicBezTo>
                  <a:pt x="319468" y="3105695"/>
                  <a:pt x="128594" y="3028384"/>
                  <a:pt x="0" y="3046988"/>
                </a:cubicBezTo>
                <a:cubicBezTo>
                  <a:pt x="-29091" y="2873645"/>
                  <a:pt x="6255" y="2753578"/>
                  <a:pt x="0" y="2630566"/>
                </a:cubicBezTo>
                <a:cubicBezTo>
                  <a:pt x="-6255" y="2507554"/>
                  <a:pt x="21100" y="2256970"/>
                  <a:pt x="0" y="2092265"/>
                </a:cubicBezTo>
                <a:cubicBezTo>
                  <a:pt x="-21100" y="1927560"/>
                  <a:pt x="2127" y="1787242"/>
                  <a:pt x="0" y="1675843"/>
                </a:cubicBezTo>
                <a:cubicBezTo>
                  <a:pt x="-2127" y="1564444"/>
                  <a:pt x="1982" y="1370153"/>
                  <a:pt x="0" y="1259422"/>
                </a:cubicBezTo>
                <a:cubicBezTo>
                  <a:pt x="-1982" y="1148691"/>
                  <a:pt x="49194" y="814406"/>
                  <a:pt x="0" y="690651"/>
                </a:cubicBezTo>
                <a:cubicBezTo>
                  <a:pt x="-49194" y="566896"/>
                  <a:pt x="30903" y="252203"/>
                  <a:pt x="0" y="0"/>
                </a:cubicBezTo>
                <a:close/>
              </a:path>
              <a:path w="2815119" h="3046988" stroke="0" extrusionOk="0">
                <a:moveTo>
                  <a:pt x="0" y="0"/>
                </a:moveTo>
                <a:cubicBezTo>
                  <a:pt x="256572" y="-11868"/>
                  <a:pt x="345102" y="60914"/>
                  <a:pt x="534873" y="0"/>
                </a:cubicBezTo>
                <a:cubicBezTo>
                  <a:pt x="724644" y="-60914"/>
                  <a:pt x="843533" y="15724"/>
                  <a:pt x="1013443" y="0"/>
                </a:cubicBezTo>
                <a:cubicBezTo>
                  <a:pt x="1183353" y="-15724"/>
                  <a:pt x="1427992" y="63019"/>
                  <a:pt x="1632769" y="0"/>
                </a:cubicBezTo>
                <a:cubicBezTo>
                  <a:pt x="1837546" y="-63019"/>
                  <a:pt x="1921640" y="35143"/>
                  <a:pt x="2167642" y="0"/>
                </a:cubicBezTo>
                <a:cubicBezTo>
                  <a:pt x="2413644" y="-35143"/>
                  <a:pt x="2533423" y="41834"/>
                  <a:pt x="2815119" y="0"/>
                </a:cubicBezTo>
                <a:cubicBezTo>
                  <a:pt x="2815268" y="175325"/>
                  <a:pt x="2764434" y="319232"/>
                  <a:pt x="2815119" y="568771"/>
                </a:cubicBezTo>
                <a:cubicBezTo>
                  <a:pt x="2865804" y="818310"/>
                  <a:pt x="2806867" y="877749"/>
                  <a:pt x="2815119" y="1076602"/>
                </a:cubicBezTo>
                <a:cubicBezTo>
                  <a:pt x="2823371" y="1275455"/>
                  <a:pt x="2777900" y="1458730"/>
                  <a:pt x="2815119" y="1584434"/>
                </a:cubicBezTo>
                <a:cubicBezTo>
                  <a:pt x="2852338" y="1710138"/>
                  <a:pt x="2776314" y="1866046"/>
                  <a:pt x="2815119" y="2031325"/>
                </a:cubicBezTo>
                <a:cubicBezTo>
                  <a:pt x="2853924" y="2196604"/>
                  <a:pt x="2807143" y="2370189"/>
                  <a:pt x="2815119" y="2478217"/>
                </a:cubicBezTo>
                <a:cubicBezTo>
                  <a:pt x="2823095" y="2586245"/>
                  <a:pt x="2807144" y="2775094"/>
                  <a:pt x="2815119" y="3046988"/>
                </a:cubicBezTo>
                <a:cubicBezTo>
                  <a:pt x="2661170" y="3093888"/>
                  <a:pt x="2432257" y="3002833"/>
                  <a:pt x="2223944" y="3046988"/>
                </a:cubicBezTo>
                <a:cubicBezTo>
                  <a:pt x="2015632" y="3091143"/>
                  <a:pt x="1802549" y="2986877"/>
                  <a:pt x="1604618" y="3046988"/>
                </a:cubicBezTo>
                <a:cubicBezTo>
                  <a:pt x="1406687" y="3107099"/>
                  <a:pt x="1263736" y="3026322"/>
                  <a:pt x="985292" y="3046988"/>
                </a:cubicBezTo>
                <a:cubicBezTo>
                  <a:pt x="706848" y="3067654"/>
                  <a:pt x="399454" y="2976087"/>
                  <a:pt x="0" y="3046988"/>
                </a:cubicBezTo>
                <a:cubicBezTo>
                  <a:pt x="-29280" y="2799857"/>
                  <a:pt x="45951" y="2642461"/>
                  <a:pt x="0" y="2539157"/>
                </a:cubicBezTo>
                <a:cubicBezTo>
                  <a:pt x="-45951" y="2435853"/>
                  <a:pt x="3180" y="2160938"/>
                  <a:pt x="0" y="2061795"/>
                </a:cubicBezTo>
                <a:cubicBezTo>
                  <a:pt x="-3180" y="1962652"/>
                  <a:pt x="48923" y="1747667"/>
                  <a:pt x="0" y="1645374"/>
                </a:cubicBezTo>
                <a:cubicBezTo>
                  <a:pt x="-48923" y="1543081"/>
                  <a:pt x="23872" y="1312233"/>
                  <a:pt x="0" y="1198482"/>
                </a:cubicBezTo>
                <a:cubicBezTo>
                  <a:pt x="-23872" y="1084731"/>
                  <a:pt x="48609" y="925200"/>
                  <a:pt x="0" y="751590"/>
                </a:cubicBezTo>
                <a:cubicBezTo>
                  <a:pt x="-48609" y="577980"/>
                  <a:pt x="502" y="175392"/>
                  <a:pt x="0" y="0"/>
                </a:cubicBezTo>
                <a:close/>
              </a:path>
            </a:pathLst>
          </a:custGeom>
          <a:solidFill>
            <a:srgbClr val="4BACC6"/>
          </a:solidFill>
          <a:ln w="22225">
            <a:solidFill>
              <a:srgbClr val="4BACC6"/>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2400" b="1">
                <a:solidFill>
                  <a:schemeClr val="bg1"/>
                </a:solidFill>
                <a:latin typeface="Calibri" panose="020F0502020204030204" pitchFamily="34" charset="0"/>
                <a:cs typeface="Calibri" panose="020F0502020204030204" pitchFamily="34" charset="0"/>
              </a:rPr>
              <a:t>Une ligne probable de partage entre des travailleurs dont l’activité a pu être préservée (jugée « essentielle » ou « </a:t>
            </a:r>
            <a:r>
              <a:rPr lang="fr-FR" sz="2400" b="1" err="1">
                <a:solidFill>
                  <a:schemeClr val="bg1"/>
                </a:solidFill>
                <a:latin typeface="Calibri" panose="020F0502020204030204" pitchFamily="34" charset="0"/>
                <a:cs typeface="Calibri" panose="020F0502020204030204" pitchFamily="34" charset="0"/>
              </a:rPr>
              <a:t>télétravaillable</a:t>
            </a:r>
            <a:r>
              <a:rPr lang="fr-FR" sz="2400" b="1">
                <a:solidFill>
                  <a:schemeClr val="bg1"/>
                </a:solidFill>
                <a:latin typeface="Calibri" panose="020F0502020204030204" pitchFamily="34" charset="0"/>
                <a:cs typeface="Calibri" panose="020F0502020204030204" pitchFamily="34" charset="0"/>
              </a:rPr>
              <a:t> ») et les autres </a:t>
            </a:r>
          </a:p>
        </p:txBody>
      </p:sp>
    </p:spTree>
    <p:extLst>
      <p:ext uri="{BB962C8B-B14F-4D97-AF65-F5344CB8AC3E}">
        <p14:creationId xmlns:p14="http://schemas.microsoft.com/office/powerpoint/2010/main" val="2396655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0EA2F24-DE38-4C7F-8CB6-968708CA09C5}"/>
              </a:ext>
            </a:extLst>
          </p:cNvPr>
          <p:cNvSpPr>
            <a:spLocks noGrp="1"/>
          </p:cNvSpPr>
          <p:nvPr>
            <p:ph type="sldNum" sz="quarter" idx="12"/>
          </p:nvPr>
        </p:nvSpPr>
        <p:spPr/>
        <p:txBody>
          <a:bodyPr/>
          <a:lstStyle/>
          <a:p>
            <a:fld id="{1B657BA9-EC5E-40D7-BBDA-32C61981E3FD}" type="slidenum">
              <a:rPr lang="fr-FR" smtClean="0"/>
              <a:t>5</a:t>
            </a:fld>
            <a:endParaRPr lang="fr-FR"/>
          </a:p>
        </p:txBody>
      </p:sp>
      <p:sp>
        <p:nvSpPr>
          <p:cNvPr id="2" name="Espace réservé du texte 1">
            <a:extLst>
              <a:ext uri="{FF2B5EF4-FFF2-40B4-BE49-F238E27FC236}">
                <a16:creationId xmlns:a16="http://schemas.microsoft.com/office/drawing/2014/main" id="{44954AC3-4DE7-4641-ACB8-8B0064CF487C}"/>
              </a:ext>
            </a:extLst>
          </p:cNvPr>
          <p:cNvSpPr>
            <a:spLocks noGrp="1"/>
          </p:cNvSpPr>
          <p:nvPr>
            <p:ph type="body" sz="quarter" idx="13"/>
          </p:nvPr>
        </p:nvSpPr>
        <p:spPr>
          <a:xfrm>
            <a:off x="593206" y="831579"/>
            <a:ext cx="10748418" cy="1548327"/>
          </a:xfrm>
        </p:spPr>
        <p:txBody>
          <a:bodyPr>
            <a:normAutofit/>
          </a:bodyPr>
          <a:lstStyle/>
          <a:p>
            <a:pPr algn="ctr">
              <a:lnSpc>
                <a:spcPct val="150000"/>
              </a:lnSpc>
            </a:pPr>
            <a:r>
              <a:rPr lang="fr-FR" dirty="0">
                <a:solidFill>
                  <a:schemeClr val="tx2"/>
                </a:solidFill>
                <a:latin typeface="Verdana" panose="020B0604030504040204" pitchFamily="34" charset="0"/>
                <a:cs typeface="Times New Roman" panose="02020603050405020304" pitchFamily="18" charset="0"/>
              </a:rPr>
              <a:t>L</a:t>
            </a:r>
            <a:r>
              <a:rPr lang="fr-FR" sz="1800" dirty="0">
                <a:solidFill>
                  <a:schemeClr val="tx2"/>
                </a:solidFill>
                <a:effectLst/>
                <a:latin typeface="Verdana" panose="020B0604030504040204" pitchFamily="34" charset="0"/>
                <a:ea typeface="+mn-ea"/>
                <a:cs typeface="Times New Roman" panose="02020603050405020304" pitchFamily="18" charset="0"/>
              </a:rPr>
              <a:t>es évolutions du langage traduisent des </a:t>
            </a:r>
            <a:r>
              <a:rPr lang="fr-FR" sz="1800" dirty="0">
                <a:solidFill>
                  <a:schemeClr val="accent1"/>
                </a:solidFill>
                <a:effectLst/>
                <a:latin typeface="Verdana" panose="020B0604030504040204" pitchFamily="34" charset="0"/>
                <a:ea typeface="+mn-ea"/>
                <a:cs typeface="Times New Roman" panose="02020603050405020304" pitchFamily="18" charset="0"/>
              </a:rPr>
              <a:t>transformations de la société </a:t>
            </a:r>
            <a:r>
              <a:rPr lang="fr-FR" sz="1800" dirty="0">
                <a:solidFill>
                  <a:schemeClr val="tx2"/>
                </a:solidFill>
                <a:effectLst/>
                <a:latin typeface="Verdana" panose="020B0604030504040204" pitchFamily="34" charset="0"/>
                <a:ea typeface="+mn-ea"/>
                <a:cs typeface="Times New Roman" panose="02020603050405020304" pitchFamily="18" charset="0"/>
              </a:rPr>
              <a:t>et du </a:t>
            </a:r>
            <a:r>
              <a:rPr lang="fr-FR" sz="1800" dirty="0">
                <a:solidFill>
                  <a:schemeClr val="accent1"/>
                </a:solidFill>
                <a:effectLst/>
                <a:latin typeface="Verdana" panose="020B0604030504040204" pitchFamily="34" charset="0"/>
                <a:ea typeface="+mn-ea"/>
                <a:cs typeface="Times New Roman" panose="02020603050405020304" pitchFamily="18" charset="0"/>
              </a:rPr>
              <a:t>regard porté </a:t>
            </a:r>
            <a:r>
              <a:rPr lang="fr-FR" sz="1800" dirty="0">
                <a:solidFill>
                  <a:schemeClr val="tx2"/>
                </a:solidFill>
                <a:effectLst/>
                <a:latin typeface="Verdana" panose="020B0604030504040204" pitchFamily="34" charset="0"/>
                <a:ea typeface="+mn-ea"/>
                <a:cs typeface="Times New Roman" panose="02020603050405020304" pitchFamily="18" charset="0"/>
              </a:rPr>
              <a:t>sur les publics concernés, ainsi que </a:t>
            </a:r>
            <a:r>
              <a:rPr lang="fr-FR" sz="1800" dirty="0">
                <a:solidFill>
                  <a:schemeClr val="accent1"/>
                </a:solidFill>
                <a:effectLst/>
                <a:latin typeface="Verdana" panose="020B0604030504040204" pitchFamily="34" charset="0"/>
                <a:ea typeface="+mn-ea"/>
                <a:cs typeface="Times New Roman" panose="02020603050405020304" pitchFamily="18" charset="0"/>
              </a:rPr>
              <a:t>de la manière dont les pouvoirs publics et les acteurs de la solidarité </a:t>
            </a:r>
            <a:r>
              <a:rPr lang="fr-FR" sz="1800" dirty="0">
                <a:solidFill>
                  <a:schemeClr val="tx2"/>
                </a:solidFill>
                <a:effectLst/>
                <a:latin typeface="Verdana" panose="020B0604030504040204" pitchFamily="34" charset="0"/>
                <a:ea typeface="+mn-ea"/>
                <a:cs typeface="Times New Roman" panose="02020603050405020304" pitchFamily="18" charset="0"/>
              </a:rPr>
              <a:t>se saisissent de ces questions.</a:t>
            </a:r>
            <a:endParaRPr lang="fr-FR" dirty="0">
              <a:solidFill>
                <a:schemeClr val="tx2"/>
              </a:solidFill>
            </a:endParaRPr>
          </a:p>
        </p:txBody>
      </p:sp>
      <p:sp>
        <p:nvSpPr>
          <p:cNvPr id="4" name="ZoneTexte 3">
            <a:extLst>
              <a:ext uri="{FF2B5EF4-FFF2-40B4-BE49-F238E27FC236}">
                <a16:creationId xmlns:a16="http://schemas.microsoft.com/office/drawing/2014/main" id="{E5B84785-62FE-4B1F-A7A4-E2CE38902B46}"/>
              </a:ext>
            </a:extLst>
          </p:cNvPr>
          <p:cNvSpPr txBox="1"/>
          <p:nvPr/>
        </p:nvSpPr>
        <p:spPr>
          <a:xfrm>
            <a:off x="1125313" y="3009187"/>
            <a:ext cx="10023806" cy="1976375"/>
          </a:xfrm>
          <a:prstGeom prst="rect">
            <a:avLst/>
          </a:prstGeom>
          <a:noFill/>
        </p:spPr>
        <p:txBody>
          <a:bodyPr wrap="square">
            <a:spAutoFit/>
          </a:bodyPr>
          <a:lstStyle/>
          <a:p>
            <a:pPr algn="ctr">
              <a:lnSpc>
                <a:spcPct val="150000"/>
              </a:lnSpc>
            </a:pPr>
            <a:r>
              <a:rPr lang="fr-FR" b="1" dirty="0">
                <a:solidFill>
                  <a:schemeClr val="tx2"/>
                </a:solidFill>
                <a:latin typeface="Verdana" panose="020B0604030504040204" pitchFamily="34" charset="0"/>
                <a:cs typeface="Times New Roman" panose="02020603050405020304" pitchFamily="18" charset="0"/>
              </a:rPr>
              <a:t>Les termes de « vulnérabilité » et de « fragilité » ont peu à peu pris une place grandissante dans les discours des pouvoirs publics et des médias, </a:t>
            </a:r>
            <a:r>
              <a:rPr lang="fr-FR" sz="1800" b="1" dirty="0">
                <a:solidFill>
                  <a:schemeClr val="accent1"/>
                </a:solidFill>
                <a:effectLst/>
                <a:latin typeface="Verdana" panose="020B0604030504040204" pitchFamily="34" charset="0"/>
                <a:ea typeface="Times New Roman" panose="02020603050405020304" pitchFamily="18" charset="0"/>
                <a:cs typeface="Times New Roman" panose="02020603050405020304" pitchFamily="18" charset="0"/>
              </a:rPr>
              <a:t>à partir des années 90</a:t>
            </a:r>
            <a:r>
              <a:rPr lang="fr-FR" sz="1800" dirty="0">
                <a:solidFill>
                  <a:schemeClr val="accent1"/>
                </a:solidFill>
                <a:effectLst/>
                <a:latin typeface="Verdana" panose="020B0604030504040204" pitchFamily="34" charset="0"/>
                <a:ea typeface="Times New Roman" panose="02020603050405020304" pitchFamily="18" charset="0"/>
                <a:cs typeface="Times New Roman" panose="02020603050405020304" pitchFamily="18" charset="0"/>
              </a:rPr>
              <a:t> </a:t>
            </a:r>
            <a:r>
              <a:rPr lang="fr-FR" b="1" dirty="0">
                <a:solidFill>
                  <a:schemeClr val="tx2"/>
                </a:solidFill>
                <a:latin typeface="Verdana" panose="020B0604030504040204" pitchFamily="34" charset="0"/>
                <a:cs typeface="Times New Roman" panose="02020603050405020304" pitchFamily="18" charset="0"/>
              </a:rPr>
              <a:t>avec une explosion depuis le </a:t>
            </a:r>
            <a:r>
              <a:rPr lang="fr-FR" sz="1800" b="1" dirty="0">
                <a:solidFill>
                  <a:schemeClr val="accent1"/>
                </a:solidFill>
                <a:effectLst/>
                <a:latin typeface="Verdana" panose="020B0604030504040204" pitchFamily="34" charset="0"/>
                <a:ea typeface="Times New Roman" panose="02020603050405020304" pitchFamily="18" charset="0"/>
                <a:cs typeface="Times New Roman" panose="02020603050405020304" pitchFamily="18" charset="0"/>
              </a:rPr>
              <a:t>début des années 2000</a:t>
            </a:r>
          </a:p>
          <a:p>
            <a:pPr algn="ctr">
              <a:lnSpc>
                <a:spcPct val="150000"/>
              </a:lnSpc>
            </a:pPr>
            <a:endParaRPr lang="fr-FR" sz="1800" b="1" dirty="0">
              <a:solidFill>
                <a:schemeClr val="accent1"/>
              </a:solidFill>
              <a:effectLst/>
              <a:latin typeface="Verdana" panose="020B0604030504040204" pitchFamily="34" charset="0"/>
              <a:ea typeface="Times New Roman" panose="02020603050405020304" pitchFamily="18" charset="0"/>
              <a:cs typeface="Times New Roman" panose="02020603050405020304" pitchFamily="18" charset="0"/>
            </a:endParaRPr>
          </a:p>
          <a:p>
            <a:pPr algn="ctr">
              <a:lnSpc>
                <a:spcPct val="150000"/>
              </a:lnSpc>
            </a:pPr>
            <a:r>
              <a:rPr lang="fr-FR" sz="1100" dirty="0">
                <a:solidFill>
                  <a:schemeClr val="tx2">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rPr>
              <a:t>(Soulet 2005 ; Thomas 2008 ; </a:t>
            </a:r>
            <a:r>
              <a:rPr lang="fr-FR" sz="1100" dirty="0" err="1">
                <a:solidFill>
                  <a:schemeClr val="tx2">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rPr>
              <a:t>Genard</a:t>
            </a:r>
            <a:r>
              <a:rPr lang="fr-FR" sz="1100" dirty="0">
                <a:solidFill>
                  <a:schemeClr val="tx2">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rPr>
              <a:t> 2009 ; </a:t>
            </a:r>
            <a:r>
              <a:rPr lang="fr-FR" sz="1100" dirty="0" err="1">
                <a:solidFill>
                  <a:schemeClr val="tx2">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rPr>
              <a:t>Finielz</a:t>
            </a:r>
            <a:r>
              <a:rPr lang="fr-FR" sz="1100" dirty="0">
                <a:solidFill>
                  <a:schemeClr val="tx2">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rPr>
              <a:t> et </a:t>
            </a:r>
            <a:r>
              <a:rPr lang="fr-FR" sz="1100" dirty="0" err="1">
                <a:solidFill>
                  <a:schemeClr val="tx2">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rPr>
              <a:t>Piotet</a:t>
            </a:r>
            <a:r>
              <a:rPr lang="fr-FR" sz="1100" dirty="0">
                <a:solidFill>
                  <a:schemeClr val="tx2">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rPr>
              <a:t> 2009 ; Brodiez-</a:t>
            </a:r>
            <a:r>
              <a:rPr lang="fr-FR" sz="1100" dirty="0" err="1">
                <a:solidFill>
                  <a:schemeClr val="tx2">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rPr>
              <a:t>Dolino</a:t>
            </a:r>
            <a:r>
              <a:rPr lang="fr-FR" sz="1100" dirty="0">
                <a:solidFill>
                  <a:schemeClr val="tx2">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rPr>
              <a:t> 2016 ; </a:t>
            </a:r>
            <a:r>
              <a:rPr lang="fr-FR" sz="1100" dirty="0" err="1">
                <a:solidFill>
                  <a:schemeClr val="tx2">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rPr>
              <a:t>Garrau</a:t>
            </a:r>
            <a:r>
              <a:rPr lang="fr-FR" sz="1100" dirty="0">
                <a:solidFill>
                  <a:schemeClr val="tx2">
                    <a:lumMod val="75000"/>
                  </a:schemeClr>
                </a:solidFill>
                <a:effectLst/>
                <a:latin typeface="Verdana" panose="020B0604030504040204" pitchFamily="34" charset="0"/>
                <a:ea typeface="Times New Roman" panose="02020603050405020304" pitchFamily="18" charset="0"/>
                <a:cs typeface="Times New Roman" panose="02020603050405020304" pitchFamily="18" charset="0"/>
              </a:rPr>
              <a:t> 2018, etc.). </a:t>
            </a:r>
            <a:endParaRPr lang="fr-FR" sz="1100" dirty="0">
              <a:solidFill>
                <a:schemeClr val="tx2">
                  <a:lumMod val="75000"/>
                </a:schemeClr>
              </a:solidFill>
            </a:endParaRPr>
          </a:p>
        </p:txBody>
      </p:sp>
    </p:spTree>
    <p:extLst>
      <p:ext uri="{BB962C8B-B14F-4D97-AF65-F5344CB8AC3E}">
        <p14:creationId xmlns:p14="http://schemas.microsoft.com/office/powerpoint/2010/main" val="536351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9078124-D58C-478E-AA78-5F1BA048C1AC}"/>
              </a:ext>
            </a:extLst>
          </p:cNvPr>
          <p:cNvSpPr>
            <a:spLocks noGrp="1"/>
          </p:cNvSpPr>
          <p:nvPr>
            <p:ph type="sldNum" sz="quarter" idx="12"/>
          </p:nvPr>
        </p:nvSpPr>
        <p:spPr/>
        <p:txBody>
          <a:bodyPr/>
          <a:lstStyle/>
          <a:p>
            <a:fld id="{1B657BA9-EC5E-40D7-BBDA-32C61981E3FD}" type="slidenum">
              <a:rPr lang="fr-FR" smtClean="0"/>
              <a:t>50</a:t>
            </a:fld>
            <a:endParaRPr lang="fr-FR"/>
          </a:p>
        </p:txBody>
      </p:sp>
      <p:sp>
        <p:nvSpPr>
          <p:cNvPr id="6" name="Rectangle 5">
            <a:extLst>
              <a:ext uri="{FF2B5EF4-FFF2-40B4-BE49-F238E27FC236}">
                <a16:creationId xmlns:a16="http://schemas.microsoft.com/office/drawing/2014/main" id="{8BF3DD24-C779-4984-8C03-655AC8F1CCA6}"/>
              </a:ext>
            </a:extLst>
          </p:cNvPr>
          <p:cNvSpPr/>
          <p:nvPr/>
        </p:nvSpPr>
        <p:spPr>
          <a:xfrm>
            <a:off x="3882894" y="6081639"/>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a:t>
            </a:r>
            <a:r>
              <a:rPr lang="fr-FR" sz="1000" i="1" dirty="0" err="1">
                <a:solidFill>
                  <a:srgbClr val="31849B"/>
                </a:solidFill>
                <a:latin typeface="Calibri" panose="020F0502020204030204" pitchFamily="34" charset="0"/>
                <a:ea typeface="Times New Roman" panose="02020603050405020304" pitchFamily="18" charset="0"/>
                <a:cs typeface="Calibri" panose="020F0502020204030204" pitchFamily="34" charset="0"/>
              </a:rPr>
              <a:t>actiive</a:t>
            </a:r>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 de 15 ans et plus</a:t>
            </a:r>
          </a:p>
        </p:txBody>
      </p:sp>
      <p:sp>
        <p:nvSpPr>
          <p:cNvPr id="11" name="Bulle narrative : rectangle à coins arrondis 10">
            <a:extLst>
              <a:ext uri="{FF2B5EF4-FFF2-40B4-BE49-F238E27FC236}">
                <a16:creationId xmlns:a16="http://schemas.microsoft.com/office/drawing/2014/main" id="{8DF8231C-C143-417D-A2A0-6F39345E119C}"/>
              </a:ext>
            </a:extLst>
          </p:cNvPr>
          <p:cNvSpPr/>
          <p:nvPr/>
        </p:nvSpPr>
        <p:spPr>
          <a:xfrm flipH="1">
            <a:off x="8356162" y="1501555"/>
            <a:ext cx="3689799" cy="2674660"/>
          </a:xfrm>
          <a:prstGeom prst="wedgeRoundRectCallout">
            <a:avLst>
              <a:gd name="adj1" fmla="val -38878"/>
              <a:gd name="adj2" fmla="val 74156"/>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400" b="1" dirty="0">
                <a:latin typeface="Calibri" panose="020F0502020204030204" pitchFamily="34" charset="0"/>
                <a:cs typeface="Calibri" panose="020F0502020204030204" pitchFamily="34" charset="0"/>
              </a:rPr>
              <a:t>14% des personnes rendues beaucoup plus vulnérables par la crise sanitaire sont au chômage</a:t>
            </a:r>
            <a:br>
              <a:rPr lang="fr-FR" sz="1400" b="1" dirty="0">
                <a:latin typeface="Calibri" panose="020F0502020204030204" pitchFamily="34" charset="0"/>
                <a:cs typeface="Calibri" panose="020F0502020204030204" pitchFamily="34" charset="0"/>
              </a:rPr>
            </a:br>
            <a:r>
              <a:rPr lang="fr-FR" sz="1200" b="1" dirty="0">
                <a:latin typeface="Calibri" panose="020F0502020204030204" pitchFamily="34" charset="0"/>
                <a:cs typeface="Calibri" panose="020F0502020204030204" pitchFamily="34" charset="0"/>
              </a:rPr>
              <a:t>(8% pour les déjà vulnérables et 6% des non vulnérables)</a:t>
            </a:r>
          </a:p>
          <a:p>
            <a:pPr algn="ctr"/>
            <a:endParaRPr lang="fr-FR" sz="1200" b="1" dirty="0">
              <a:latin typeface="Calibri" panose="020F0502020204030204" pitchFamily="34" charset="0"/>
              <a:cs typeface="Calibri" panose="020F0502020204030204" pitchFamily="34" charset="0"/>
            </a:endParaRPr>
          </a:p>
          <a:p>
            <a:pPr algn="ctr"/>
            <a:r>
              <a:rPr lang="fr-FR" sz="1400" b="1" dirty="0">
                <a:latin typeface="Calibri" panose="020F0502020204030204" pitchFamily="34" charset="0"/>
                <a:cs typeface="Calibri" panose="020F0502020204030204" pitchFamily="34" charset="0"/>
              </a:rPr>
              <a:t>34% des actifs occupés sont en CDD chez les « nouveaux » vulnérables </a:t>
            </a:r>
            <a:br>
              <a:rPr lang="fr-FR" sz="1400" b="1" dirty="0">
                <a:latin typeface="Calibri" panose="020F0502020204030204" pitchFamily="34" charset="0"/>
                <a:cs typeface="Calibri" panose="020F0502020204030204" pitchFamily="34" charset="0"/>
              </a:rPr>
            </a:br>
            <a:r>
              <a:rPr lang="fr-FR" sz="1200" b="1" dirty="0">
                <a:latin typeface="Calibri" panose="020F0502020204030204" pitchFamily="34" charset="0"/>
                <a:cs typeface="Calibri" panose="020F0502020204030204" pitchFamily="34" charset="0"/>
              </a:rPr>
              <a:t>(26% pour les déjà vulnérables et 16% des non vulnérables)</a:t>
            </a:r>
          </a:p>
          <a:p>
            <a:pPr algn="ctr"/>
            <a:endParaRPr lang="fr-FR" sz="1400" b="1" dirty="0">
              <a:latin typeface="Calibri" panose="020F0502020204030204" pitchFamily="34" charset="0"/>
              <a:cs typeface="Calibri" panose="020F0502020204030204" pitchFamily="34" charset="0"/>
            </a:endParaRPr>
          </a:p>
          <a:p>
            <a:pPr algn="ctr"/>
            <a:endParaRPr lang="fr-FR" sz="1400" b="1" dirty="0">
              <a:highlight>
                <a:srgbClr val="FFFF00"/>
              </a:highlight>
              <a:latin typeface="Calibri" panose="020F0502020204030204" pitchFamily="34" charset="0"/>
              <a:cs typeface="Calibri" panose="020F0502020204030204" pitchFamily="34" charset="0"/>
            </a:endParaRPr>
          </a:p>
        </p:txBody>
      </p:sp>
      <p:sp>
        <p:nvSpPr>
          <p:cNvPr id="12" name="Bulle narrative : rectangle à coins arrondis 11">
            <a:extLst>
              <a:ext uri="{FF2B5EF4-FFF2-40B4-BE49-F238E27FC236}">
                <a16:creationId xmlns:a16="http://schemas.microsoft.com/office/drawing/2014/main" id="{5170F1A6-5CB9-4E12-9BEF-A548AF2AE4FA}"/>
              </a:ext>
            </a:extLst>
          </p:cNvPr>
          <p:cNvSpPr/>
          <p:nvPr/>
        </p:nvSpPr>
        <p:spPr>
          <a:xfrm flipH="1">
            <a:off x="390882" y="1590552"/>
            <a:ext cx="3689799" cy="1962150"/>
          </a:xfrm>
          <a:prstGeom prst="wedgeRoundRectCallout">
            <a:avLst>
              <a:gd name="adj1" fmla="val -22603"/>
              <a:gd name="adj2" fmla="val 72115"/>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Calibri" panose="020F0502020204030204" pitchFamily="34" charset="0"/>
                <a:cs typeface="Calibri" panose="020F0502020204030204" pitchFamily="34" charset="0"/>
              </a:rPr>
              <a:t>31% des actifs occupés  parmi les « nouveaux » vulnérables ont connu le chômage technique sur les 3 derniers mois (</a:t>
            </a:r>
            <a:r>
              <a:rPr lang="fr-FR" sz="1400" b="1" dirty="0">
                <a:latin typeface="Calibri" panose="020F0502020204030204" pitchFamily="34" charset="0"/>
                <a:cs typeface="Calibri" panose="020F0502020204030204" pitchFamily="34" charset="0"/>
              </a:rPr>
              <a:t>26% pour les déjà vulnérables et 18% des non vulnérables)</a:t>
            </a:r>
          </a:p>
          <a:p>
            <a:pPr algn="ctr"/>
            <a:endParaRPr lang="fr-FR" sz="1400" b="1" dirty="0">
              <a:latin typeface="Calibri" panose="020F0502020204030204" pitchFamily="34" charset="0"/>
              <a:cs typeface="Calibri" panose="020F0502020204030204" pitchFamily="34" charset="0"/>
            </a:endParaRPr>
          </a:p>
        </p:txBody>
      </p:sp>
      <p:sp>
        <p:nvSpPr>
          <p:cNvPr id="13" name="Titre 5">
            <a:extLst>
              <a:ext uri="{FF2B5EF4-FFF2-40B4-BE49-F238E27FC236}">
                <a16:creationId xmlns:a16="http://schemas.microsoft.com/office/drawing/2014/main" id="{5CD97913-EC08-468A-A911-A78F37ACCE7C}"/>
              </a:ext>
            </a:extLst>
          </p:cNvPr>
          <p:cNvSpPr txBox="1">
            <a:spLocks/>
          </p:cNvSpPr>
          <p:nvPr/>
        </p:nvSpPr>
        <p:spPr>
          <a:xfrm>
            <a:off x="2183321" y="140605"/>
            <a:ext cx="9252628" cy="1255728"/>
          </a:xfrm>
          <a:prstGeom prst="rect">
            <a:avLst/>
          </a:prstGeom>
        </p:spPr>
        <p:txBody>
          <a:bodyPr wrap="square" lIns="91440" tIns="45720" rIns="91440" bIns="45720" anchor="t">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Malgré des mécanismes de soutien de l’emploi plus présents chez ces publics, un taux de chômage  plus important, et des emplois plus précaires</a:t>
            </a:r>
          </a:p>
        </p:txBody>
      </p:sp>
      <p:pic>
        <p:nvPicPr>
          <p:cNvPr id="3074" name="Picture 2">
            <a:extLst>
              <a:ext uri="{FF2B5EF4-FFF2-40B4-BE49-F238E27FC236}">
                <a16:creationId xmlns:a16="http://schemas.microsoft.com/office/drawing/2014/main" id="{748470B4-CD4F-4717-9AF4-78A2E1EE4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096" y="2116863"/>
            <a:ext cx="4714275" cy="3749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136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EF8E448-CAB2-491E-8E35-609D56A64AA2}"/>
              </a:ext>
            </a:extLst>
          </p:cNvPr>
          <p:cNvSpPr>
            <a:spLocks noGrp="1"/>
          </p:cNvSpPr>
          <p:nvPr>
            <p:ph type="sldNum" sz="quarter" idx="12"/>
          </p:nvPr>
        </p:nvSpPr>
        <p:spPr/>
        <p:txBody>
          <a:bodyPr/>
          <a:lstStyle/>
          <a:p>
            <a:fld id="{1B657BA9-EC5E-40D7-BBDA-32C61981E3FD}" type="slidenum">
              <a:rPr lang="fr-FR" smtClean="0"/>
              <a:t>51</a:t>
            </a:fld>
            <a:endParaRPr lang="fr-FR"/>
          </a:p>
        </p:txBody>
      </p:sp>
      <p:sp>
        <p:nvSpPr>
          <p:cNvPr id="7" name="Rectangle 6">
            <a:extLst>
              <a:ext uri="{FF2B5EF4-FFF2-40B4-BE49-F238E27FC236}">
                <a16:creationId xmlns:a16="http://schemas.microsoft.com/office/drawing/2014/main" id="{8766C345-B122-4E8C-969D-056A23BF0806}"/>
              </a:ext>
            </a:extLst>
          </p:cNvPr>
          <p:cNvSpPr/>
          <p:nvPr/>
        </p:nvSpPr>
        <p:spPr>
          <a:xfrm>
            <a:off x="4040938" y="6142296"/>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21" name="Titre 5">
            <a:extLst>
              <a:ext uri="{FF2B5EF4-FFF2-40B4-BE49-F238E27FC236}">
                <a16:creationId xmlns:a16="http://schemas.microsoft.com/office/drawing/2014/main" id="{D722178C-04B6-4B07-9EB6-5FBEB5ABD3CB}"/>
              </a:ext>
            </a:extLst>
          </p:cNvPr>
          <p:cNvSpPr txBox="1">
            <a:spLocks/>
          </p:cNvSpPr>
          <p:nvPr/>
        </p:nvSpPr>
        <p:spPr>
          <a:xfrm>
            <a:off x="2183321" y="140605"/>
            <a:ext cx="9252628"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dirty="0">
                <a:solidFill>
                  <a:srgbClr val="31849B"/>
                </a:solidFill>
              </a:rPr>
              <a:t>En plus mineur, une fragilisation due à une exposition plus forte au virus</a:t>
            </a:r>
          </a:p>
        </p:txBody>
      </p:sp>
      <p:sp>
        <p:nvSpPr>
          <p:cNvPr id="22" name="Bulle narrative : rectangle à coins arrondis 21">
            <a:extLst>
              <a:ext uri="{FF2B5EF4-FFF2-40B4-BE49-F238E27FC236}">
                <a16:creationId xmlns:a16="http://schemas.microsoft.com/office/drawing/2014/main" id="{FCF696A5-AB6C-418A-BF74-D13690435FFE}"/>
              </a:ext>
            </a:extLst>
          </p:cNvPr>
          <p:cNvSpPr/>
          <p:nvPr/>
        </p:nvSpPr>
        <p:spPr>
          <a:xfrm flipH="1">
            <a:off x="272999" y="1838908"/>
            <a:ext cx="5095518" cy="2837610"/>
          </a:xfrm>
          <a:prstGeom prst="wedgeRoundRectCallout">
            <a:avLst>
              <a:gd name="adj1" fmla="val -22603"/>
              <a:gd name="adj2" fmla="val 721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dirty="0">
                <a:solidFill>
                  <a:schemeClr val="accent1"/>
                </a:solidFill>
                <a:latin typeface="Calibri"/>
                <a:cs typeface="Calibri"/>
              </a:rPr>
              <a:t>13% des nouveaux vulnérables déclarent avoir été infectés par  le covid,</a:t>
            </a:r>
            <a:br>
              <a:rPr lang="fr-FR" sz="2800" b="1" dirty="0">
                <a:latin typeface="Calibri" panose="020F0502020204030204" pitchFamily="34" charset="0"/>
                <a:cs typeface="Calibri" panose="020F0502020204030204" pitchFamily="34" charset="0"/>
              </a:rPr>
            </a:br>
            <a:r>
              <a:rPr lang="fr-FR" sz="2000" b="1" dirty="0">
                <a:solidFill>
                  <a:schemeClr val="accent1"/>
                </a:solidFill>
                <a:latin typeface="Calibri"/>
                <a:cs typeface="Calibri"/>
              </a:rPr>
              <a:t>contre 7% des "déjà vulnérables" et 7% des  « non vulnérables"</a:t>
            </a:r>
          </a:p>
          <a:p>
            <a:pPr algn="ctr"/>
            <a:endParaRPr lang="fr-FR" sz="2000" b="1" dirty="0">
              <a:solidFill>
                <a:schemeClr val="accent1"/>
              </a:solidFill>
              <a:highlight>
                <a:srgbClr val="FFFF00"/>
              </a:highlight>
              <a:latin typeface="Calibri" panose="020F0502020204030204" pitchFamily="34" charset="0"/>
              <a:cs typeface="Calibri" panose="020F0502020204030204" pitchFamily="34" charset="0"/>
            </a:endParaRPr>
          </a:p>
        </p:txBody>
      </p:sp>
      <p:pic>
        <p:nvPicPr>
          <p:cNvPr id="4" name="Image 3" descr="Une image contenant texte&#10;&#10;Description générée automatiquement">
            <a:extLst>
              <a:ext uri="{FF2B5EF4-FFF2-40B4-BE49-F238E27FC236}">
                <a16:creationId xmlns:a16="http://schemas.microsoft.com/office/drawing/2014/main" id="{0DC45FD2-4ACE-4542-B04A-4D3B45C92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8517" y="1144033"/>
            <a:ext cx="6334098" cy="4958421"/>
          </a:xfrm>
          <a:prstGeom prst="rect">
            <a:avLst/>
          </a:prstGeom>
        </p:spPr>
      </p:pic>
      <p:sp>
        <p:nvSpPr>
          <p:cNvPr id="23" name="Bulle narrative : rectangle à coins arrondis 22">
            <a:extLst>
              <a:ext uri="{FF2B5EF4-FFF2-40B4-BE49-F238E27FC236}">
                <a16:creationId xmlns:a16="http://schemas.microsoft.com/office/drawing/2014/main" id="{6E413D20-DD68-4767-B506-F53BB4BB88C0}"/>
              </a:ext>
            </a:extLst>
          </p:cNvPr>
          <p:cNvSpPr/>
          <p:nvPr/>
        </p:nvSpPr>
        <p:spPr>
          <a:xfrm flipH="1">
            <a:off x="8023586" y="1502951"/>
            <a:ext cx="3562833" cy="2604304"/>
          </a:xfrm>
          <a:prstGeom prst="wedgeRoundRectCallout">
            <a:avLst>
              <a:gd name="adj1" fmla="val -22603"/>
              <a:gd name="adj2" fmla="val 721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1"/>
                </a:solidFill>
                <a:latin typeface="Calibri" panose="020F0502020204030204" pitchFamily="34" charset="0"/>
                <a:cs typeface="Calibri" panose="020F0502020204030204" pitchFamily="34" charset="0"/>
              </a:rPr>
              <a:t>49% des nouveaux vulnérables sont beaucoup inquiets pour eux ou leurs proches du risque de covid </a:t>
            </a:r>
            <a:r>
              <a:rPr lang="fr-FR" sz="1600" b="1" dirty="0">
                <a:solidFill>
                  <a:schemeClr val="accent1"/>
                </a:solidFill>
                <a:latin typeface="Calibri" panose="020F0502020204030204" pitchFamily="34" charset="0"/>
                <a:cs typeface="Calibri" panose="020F0502020204030204" pitchFamily="34" charset="0"/>
              </a:rPr>
              <a:t>contre 31% des déjà vulnérables et 22% des non vulnérables  </a:t>
            </a:r>
          </a:p>
        </p:txBody>
      </p:sp>
    </p:spTree>
    <p:extLst>
      <p:ext uri="{BB962C8B-B14F-4D97-AF65-F5344CB8AC3E}">
        <p14:creationId xmlns:p14="http://schemas.microsoft.com/office/powerpoint/2010/main" val="697574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C3B2F36-08E5-45B3-9151-594CE14B696B}"/>
              </a:ext>
            </a:extLst>
          </p:cNvPr>
          <p:cNvPicPr>
            <a:picLocks noChangeAspect="1"/>
          </p:cNvPicPr>
          <p:nvPr/>
        </p:nvPicPr>
        <p:blipFill>
          <a:blip r:embed="rId2"/>
          <a:stretch>
            <a:fillRect/>
          </a:stretch>
        </p:blipFill>
        <p:spPr>
          <a:xfrm>
            <a:off x="2825714" y="3045701"/>
            <a:ext cx="4023452" cy="2338967"/>
          </a:xfrm>
          <a:prstGeom prst="rect">
            <a:avLst/>
          </a:prstGeom>
        </p:spPr>
      </p:pic>
      <p:sp>
        <p:nvSpPr>
          <p:cNvPr id="2" name="Titre 1">
            <a:extLst>
              <a:ext uri="{FF2B5EF4-FFF2-40B4-BE49-F238E27FC236}">
                <a16:creationId xmlns:a16="http://schemas.microsoft.com/office/drawing/2014/main" id="{1427E034-DF1F-47B8-BE00-A30473C7DA34}"/>
              </a:ext>
            </a:extLst>
          </p:cNvPr>
          <p:cNvSpPr>
            <a:spLocks noGrp="1"/>
          </p:cNvSpPr>
          <p:nvPr>
            <p:ph type="title"/>
          </p:nvPr>
        </p:nvSpPr>
        <p:spPr>
          <a:xfrm>
            <a:off x="1986986" y="278055"/>
            <a:ext cx="8957767" cy="1255728"/>
          </a:xfrm>
        </p:spPr>
        <p:txBody>
          <a:bodyPr/>
          <a:lstStyle/>
          <a:p>
            <a:r>
              <a:rPr lang="fr-FR" sz="2800" dirty="0">
                <a:solidFill>
                  <a:srgbClr val="31849B"/>
                </a:solidFill>
              </a:rPr>
              <a:t>4. Des règles de distanciation sociale qui touchent tout le monde à peu près dans les mêmes proportions</a:t>
            </a:r>
          </a:p>
        </p:txBody>
      </p:sp>
      <p:sp>
        <p:nvSpPr>
          <p:cNvPr id="3" name="Espace réservé du numéro de diapositive 2">
            <a:extLst>
              <a:ext uri="{FF2B5EF4-FFF2-40B4-BE49-F238E27FC236}">
                <a16:creationId xmlns:a16="http://schemas.microsoft.com/office/drawing/2014/main" id="{8A3D52C9-DF48-4408-A5A0-BD0E314EF0DB}"/>
              </a:ext>
            </a:extLst>
          </p:cNvPr>
          <p:cNvSpPr>
            <a:spLocks noGrp="1"/>
          </p:cNvSpPr>
          <p:nvPr>
            <p:ph type="sldNum" sz="quarter" idx="12"/>
          </p:nvPr>
        </p:nvSpPr>
        <p:spPr/>
        <p:txBody>
          <a:bodyPr/>
          <a:lstStyle/>
          <a:p>
            <a:fld id="{1B657BA9-EC5E-40D7-BBDA-32C61981E3FD}" type="slidenum">
              <a:rPr lang="fr-FR" smtClean="0"/>
              <a:t>52</a:t>
            </a:fld>
            <a:endParaRPr lang="fr-FR"/>
          </a:p>
        </p:txBody>
      </p:sp>
      <p:pic>
        <p:nvPicPr>
          <p:cNvPr id="6" name="Image 5">
            <a:extLst>
              <a:ext uri="{FF2B5EF4-FFF2-40B4-BE49-F238E27FC236}">
                <a16:creationId xmlns:a16="http://schemas.microsoft.com/office/drawing/2014/main" id="{B6C1981E-B33F-4A3B-A61B-9E0A77E2E6A2}"/>
              </a:ext>
            </a:extLst>
          </p:cNvPr>
          <p:cNvPicPr>
            <a:picLocks noChangeAspect="1"/>
          </p:cNvPicPr>
          <p:nvPr/>
        </p:nvPicPr>
        <p:blipFill rotWithShape="1">
          <a:blip r:embed="rId3"/>
          <a:srcRect l="34413" t="34181" r="49318" b="11147"/>
          <a:stretch/>
        </p:blipFill>
        <p:spPr>
          <a:xfrm>
            <a:off x="160117" y="3641601"/>
            <a:ext cx="1360850" cy="1920525"/>
          </a:xfrm>
          <a:prstGeom prst="rect">
            <a:avLst/>
          </a:prstGeom>
        </p:spPr>
      </p:pic>
      <p:pic>
        <p:nvPicPr>
          <p:cNvPr id="7" name="Image 6">
            <a:extLst>
              <a:ext uri="{FF2B5EF4-FFF2-40B4-BE49-F238E27FC236}">
                <a16:creationId xmlns:a16="http://schemas.microsoft.com/office/drawing/2014/main" id="{C68F8B0A-9FD1-4E2E-85C5-0C5B53612671}"/>
              </a:ext>
            </a:extLst>
          </p:cNvPr>
          <p:cNvPicPr>
            <a:picLocks noChangeAspect="1"/>
          </p:cNvPicPr>
          <p:nvPr/>
        </p:nvPicPr>
        <p:blipFill rotWithShape="1">
          <a:blip r:embed="rId3"/>
          <a:srcRect l="15940" t="88360" r="13386" b="2104"/>
          <a:stretch/>
        </p:blipFill>
        <p:spPr>
          <a:xfrm>
            <a:off x="306770" y="5479174"/>
            <a:ext cx="6164495" cy="349321"/>
          </a:xfrm>
          <a:prstGeom prst="rect">
            <a:avLst/>
          </a:prstGeom>
        </p:spPr>
      </p:pic>
      <p:sp>
        <p:nvSpPr>
          <p:cNvPr id="8" name="Rectangle 7">
            <a:extLst>
              <a:ext uri="{FF2B5EF4-FFF2-40B4-BE49-F238E27FC236}">
                <a16:creationId xmlns:a16="http://schemas.microsoft.com/office/drawing/2014/main" id="{71FB7392-1BDB-4331-9B8B-96A43B56F3DE}"/>
              </a:ext>
            </a:extLst>
          </p:cNvPr>
          <p:cNvSpPr/>
          <p:nvPr/>
        </p:nvSpPr>
        <p:spPr>
          <a:xfrm>
            <a:off x="4159320" y="6179835"/>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10" name="ZoneTexte 9">
            <a:extLst>
              <a:ext uri="{FF2B5EF4-FFF2-40B4-BE49-F238E27FC236}">
                <a16:creationId xmlns:a16="http://schemas.microsoft.com/office/drawing/2014/main" id="{7A2C95DD-2443-4AB8-A085-F67E55D7480A}"/>
              </a:ext>
            </a:extLst>
          </p:cNvPr>
          <p:cNvSpPr txBox="1"/>
          <p:nvPr/>
        </p:nvSpPr>
        <p:spPr>
          <a:xfrm>
            <a:off x="3170740" y="2546190"/>
            <a:ext cx="3676650" cy="523220"/>
          </a:xfrm>
          <a:prstGeom prst="rect">
            <a:avLst/>
          </a:prstGeom>
          <a:noFill/>
        </p:spPr>
        <p:txBody>
          <a:bodyPr wrap="square">
            <a:spAutoFit/>
          </a:bodyPr>
          <a:lstStyle/>
          <a:p>
            <a:pPr algn="ctr"/>
            <a:r>
              <a:rPr lang="fr-FR" sz="1000" b="1">
                <a:solidFill>
                  <a:srgbClr val="4BACC6"/>
                </a:solidFill>
              </a:rPr>
              <a:t>Rencontrez-vous de façon régulière des membres de votre famille proche ? </a:t>
            </a:r>
          </a:p>
          <a:p>
            <a:pPr algn="ctr"/>
            <a:r>
              <a:rPr lang="fr-FR" sz="800" b="1">
                <a:solidFill>
                  <a:srgbClr val="4BACC6"/>
                </a:solidFill>
              </a:rPr>
              <a:t>(en %) </a:t>
            </a:r>
          </a:p>
        </p:txBody>
      </p:sp>
      <p:sp>
        <p:nvSpPr>
          <p:cNvPr id="11" name="ZoneTexte 10">
            <a:extLst>
              <a:ext uri="{FF2B5EF4-FFF2-40B4-BE49-F238E27FC236}">
                <a16:creationId xmlns:a16="http://schemas.microsoft.com/office/drawing/2014/main" id="{B0477B65-AF46-4038-8CA2-4915EF100070}"/>
              </a:ext>
            </a:extLst>
          </p:cNvPr>
          <p:cNvSpPr txBox="1"/>
          <p:nvPr/>
        </p:nvSpPr>
        <p:spPr>
          <a:xfrm>
            <a:off x="7751712" y="2571490"/>
            <a:ext cx="3676650" cy="523220"/>
          </a:xfrm>
          <a:prstGeom prst="rect">
            <a:avLst/>
          </a:prstGeom>
          <a:noFill/>
        </p:spPr>
        <p:txBody>
          <a:bodyPr wrap="square">
            <a:spAutoFit/>
          </a:bodyPr>
          <a:lstStyle/>
          <a:p>
            <a:pPr algn="ctr"/>
            <a:r>
              <a:rPr lang="fr-FR" sz="1000" b="1">
                <a:solidFill>
                  <a:srgbClr val="4BACC6"/>
                </a:solidFill>
              </a:rPr>
              <a:t>Vous arrive-t-il d’inviter ou de recevoir, chez vous, des amis, des relations ?</a:t>
            </a:r>
          </a:p>
          <a:p>
            <a:pPr algn="ctr"/>
            <a:r>
              <a:rPr lang="fr-FR" sz="800" b="1">
                <a:solidFill>
                  <a:srgbClr val="4BACC6"/>
                </a:solidFill>
              </a:rPr>
              <a:t>(en %) </a:t>
            </a:r>
          </a:p>
        </p:txBody>
      </p:sp>
      <p:pic>
        <p:nvPicPr>
          <p:cNvPr id="12" name="Image 11">
            <a:extLst>
              <a:ext uri="{FF2B5EF4-FFF2-40B4-BE49-F238E27FC236}">
                <a16:creationId xmlns:a16="http://schemas.microsoft.com/office/drawing/2014/main" id="{1B4105B4-A9CB-4C83-BC8A-94F4ABDA123B}"/>
              </a:ext>
            </a:extLst>
          </p:cNvPr>
          <p:cNvPicPr>
            <a:picLocks noChangeAspect="1"/>
          </p:cNvPicPr>
          <p:nvPr/>
        </p:nvPicPr>
        <p:blipFill>
          <a:blip r:embed="rId4"/>
          <a:stretch>
            <a:fillRect/>
          </a:stretch>
        </p:blipFill>
        <p:spPr>
          <a:xfrm>
            <a:off x="7303275" y="3094710"/>
            <a:ext cx="4573524" cy="2659380"/>
          </a:xfrm>
          <a:prstGeom prst="rect">
            <a:avLst/>
          </a:prstGeom>
        </p:spPr>
      </p:pic>
      <p:sp>
        <p:nvSpPr>
          <p:cNvPr id="14" name="ZoneTexte 13">
            <a:extLst>
              <a:ext uri="{FF2B5EF4-FFF2-40B4-BE49-F238E27FC236}">
                <a16:creationId xmlns:a16="http://schemas.microsoft.com/office/drawing/2014/main" id="{617EE053-B950-4912-9ED8-20E96995AF27}"/>
              </a:ext>
            </a:extLst>
          </p:cNvPr>
          <p:cNvSpPr txBox="1"/>
          <p:nvPr/>
        </p:nvSpPr>
        <p:spPr>
          <a:xfrm>
            <a:off x="110911" y="2068735"/>
            <a:ext cx="2062430" cy="1600438"/>
          </a:xfrm>
          <a:custGeom>
            <a:avLst/>
            <a:gdLst>
              <a:gd name="connsiteX0" fmla="*/ 0 w 2062430"/>
              <a:gd name="connsiteY0" fmla="*/ 0 h 1600438"/>
              <a:gd name="connsiteX1" fmla="*/ 494983 w 2062430"/>
              <a:gd name="connsiteY1" fmla="*/ 0 h 1600438"/>
              <a:gd name="connsiteX2" fmla="*/ 948718 w 2062430"/>
              <a:gd name="connsiteY2" fmla="*/ 0 h 1600438"/>
              <a:gd name="connsiteX3" fmla="*/ 1505574 w 2062430"/>
              <a:gd name="connsiteY3" fmla="*/ 0 h 1600438"/>
              <a:gd name="connsiteX4" fmla="*/ 2062430 w 2062430"/>
              <a:gd name="connsiteY4" fmla="*/ 0 h 1600438"/>
              <a:gd name="connsiteX5" fmla="*/ 2062430 w 2062430"/>
              <a:gd name="connsiteY5" fmla="*/ 517475 h 1600438"/>
              <a:gd name="connsiteX6" fmla="*/ 2062430 w 2062430"/>
              <a:gd name="connsiteY6" fmla="*/ 1018946 h 1600438"/>
              <a:gd name="connsiteX7" fmla="*/ 2062430 w 2062430"/>
              <a:gd name="connsiteY7" fmla="*/ 1600438 h 1600438"/>
              <a:gd name="connsiteX8" fmla="*/ 1546823 w 2062430"/>
              <a:gd name="connsiteY8" fmla="*/ 1600438 h 1600438"/>
              <a:gd name="connsiteX9" fmla="*/ 1093088 w 2062430"/>
              <a:gd name="connsiteY9" fmla="*/ 1600438 h 1600438"/>
              <a:gd name="connsiteX10" fmla="*/ 577480 w 2062430"/>
              <a:gd name="connsiteY10" fmla="*/ 1600438 h 1600438"/>
              <a:gd name="connsiteX11" fmla="*/ 0 w 2062430"/>
              <a:gd name="connsiteY11" fmla="*/ 1600438 h 1600438"/>
              <a:gd name="connsiteX12" fmla="*/ 0 w 2062430"/>
              <a:gd name="connsiteY12" fmla="*/ 1082963 h 1600438"/>
              <a:gd name="connsiteX13" fmla="*/ 0 w 2062430"/>
              <a:gd name="connsiteY13" fmla="*/ 565488 h 1600438"/>
              <a:gd name="connsiteX14" fmla="*/ 0 w 2062430"/>
              <a:gd name="connsiteY14" fmla="*/ 0 h 160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2430" h="1600438" extrusionOk="0">
                <a:moveTo>
                  <a:pt x="0" y="0"/>
                </a:moveTo>
                <a:cubicBezTo>
                  <a:pt x="185090" y="-21221"/>
                  <a:pt x="285185" y="23899"/>
                  <a:pt x="494983" y="0"/>
                </a:cubicBezTo>
                <a:cubicBezTo>
                  <a:pt x="704781" y="-23899"/>
                  <a:pt x="824443" y="1270"/>
                  <a:pt x="948718" y="0"/>
                </a:cubicBezTo>
                <a:cubicBezTo>
                  <a:pt x="1072994" y="-1270"/>
                  <a:pt x="1358982" y="32131"/>
                  <a:pt x="1505574" y="0"/>
                </a:cubicBezTo>
                <a:cubicBezTo>
                  <a:pt x="1652166" y="-32131"/>
                  <a:pt x="1939328" y="65001"/>
                  <a:pt x="2062430" y="0"/>
                </a:cubicBezTo>
                <a:cubicBezTo>
                  <a:pt x="2083300" y="134029"/>
                  <a:pt x="2048091" y="394364"/>
                  <a:pt x="2062430" y="517475"/>
                </a:cubicBezTo>
                <a:cubicBezTo>
                  <a:pt x="2076769" y="640586"/>
                  <a:pt x="2021786" y="849335"/>
                  <a:pt x="2062430" y="1018946"/>
                </a:cubicBezTo>
                <a:cubicBezTo>
                  <a:pt x="2103074" y="1188557"/>
                  <a:pt x="2041687" y="1368676"/>
                  <a:pt x="2062430" y="1600438"/>
                </a:cubicBezTo>
                <a:cubicBezTo>
                  <a:pt x="1845921" y="1657090"/>
                  <a:pt x="1709872" y="1546200"/>
                  <a:pt x="1546823" y="1600438"/>
                </a:cubicBezTo>
                <a:cubicBezTo>
                  <a:pt x="1383774" y="1654676"/>
                  <a:pt x="1193554" y="1590225"/>
                  <a:pt x="1093088" y="1600438"/>
                </a:cubicBezTo>
                <a:cubicBezTo>
                  <a:pt x="992623" y="1610651"/>
                  <a:pt x="795330" y="1556912"/>
                  <a:pt x="577480" y="1600438"/>
                </a:cubicBezTo>
                <a:cubicBezTo>
                  <a:pt x="359630" y="1643964"/>
                  <a:pt x="173771" y="1576086"/>
                  <a:pt x="0" y="1600438"/>
                </a:cubicBezTo>
                <a:cubicBezTo>
                  <a:pt x="-9125" y="1359222"/>
                  <a:pt x="31848" y="1227144"/>
                  <a:pt x="0" y="1082963"/>
                </a:cubicBezTo>
                <a:cubicBezTo>
                  <a:pt x="-31848" y="938782"/>
                  <a:pt x="40674" y="817839"/>
                  <a:pt x="0" y="565488"/>
                </a:cubicBezTo>
                <a:cubicBezTo>
                  <a:pt x="-40674" y="313138"/>
                  <a:pt x="57701" y="162374"/>
                  <a:pt x="0" y="0"/>
                </a:cubicBezTo>
                <a:close/>
              </a:path>
            </a:pathLst>
          </a:custGeom>
          <a:noFill/>
          <a:ln w="22225">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fr-FR" sz="1400" b="1">
                <a:latin typeface="Calibri" panose="020F0502020204030204" pitchFamily="34" charset="0"/>
                <a:ea typeface="Verdana" panose="020B0604030504040204" pitchFamily="34" charset="0"/>
                <a:cs typeface="Calibri" panose="020F0502020204030204" pitchFamily="34" charset="0"/>
              </a:rPr>
              <a:t>Isolement</a:t>
            </a:r>
            <a:r>
              <a:rPr lang="fr-FR" sz="1400">
                <a:latin typeface="Calibri" panose="020F0502020204030204" pitchFamily="34" charset="0"/>
                <a:ea typeface="Verdana" panose="020B0604030504040204" pitchFamily="34" charset="0"/>
                <a:cs typeface="Calibri" panose="020F0502020204030204" pitchFamily="34" charset="0"/>
              </a:rPr>
              <a:t> : ne pas voir régulièrement des membres de sa famille, recevoir chez soi des amis ou des proches moins d’une fois par mois ou jamais.</a:t>
            </a:r>
          </a:p>
        </p:txBody>
      </p:sp>
      <p:pic>
        <p:nvPicPr>
          <p:cNvPr id="5" name="Image 4" descr="Une image contenant texte, graphiques vectoriels&#10;&#10;Description générée automatiquement">
            <a:extLst>
              <a:ext uri="{FF2B5EF4-FFF2-40B4-BE49-F238E27FC236}">
                <a16:creationId xmlns:a16="http://schemas.microsoft.com/office/drawing/2014/main" id="{43CA6E7A-5360-4431-9222-E571ECB65C1F}"/>
              </a:ext>
            </a:extLst>
          </p:cNvPr>
          <p:cNvPicPr>
            <a:picLocks noChangeAspect="1"/>
          </p:cNvPicPr>
          <p:nvPr/>
        </p:nvPicPr>
        <p:blipFill>
          <a:blip r:embed="rId5">
            <a:alphaModFix amt="20000"/>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1281826"/>
            <a:ext cx="12192000" cy="4294348"/>
          </a:xfrm>
          <a:prstGeom prst="rect">
            <a:avLst/>
          </a:prstGeom>
        </p:spPr>
      </p:pic>
    </p:spTree>
    <p:extLst>
      <p:ext uri="{BB962C8B-B14F-4D97-AF65-F5344CB8AC3E}">
        <p14:creationId xmlns:p14="http://schemas.microsoft.com/office/powerpoint/2010/main" val="192657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01FFF4F-B42D-49C3-B82E-8C127BA19D4C}"/>
              </a:ext>
            </a:extLst>
          </p:cNvPr>
          <p:cNvSpPr>
            <a:spLocks noGrp="1"/>
          </p:cNvSpPr>
          <p:nvPr>
            <p:ph type="sldNum" sz="quarter" idx="12"/>
          </p:nvPr>
        </p:nvSpPr>
        <p:spPr/>
        <p:txBody>
          <a:bodyPr/>
          <a:lstStyle/>
          <a:p>
            <a:fld id="{1B657BA9-EC5E-40D7-BBDA-32C61981E3FD}" type="slidenum">
              <a:rPr lang="fr-FR" smtClean="0"/>
              <a:t>53</a:t>
            </a:fld>
            <a:endParaRPr lang="fr-FR"/>
          </a:p>
        </p:txBody>
      </p:sp>
      <p:sp>
        <p:nvSpPr>
          <p:cNvPr id="8" name="Titre 5">
            <a:extLst>
              <a:ext uri="{FF2B5EF4-FFF2-40B4-BE49-F238E27FC236}">
                <a16:creationId xmlns:a16="http://schemas.microsoft.com/office/drawing/2014/main" id="{23E2AD7E-DA85-4ABF-A1DB-2A24BD2EB686}"/>
              </a:ext>
            </a:extLst>
          </p:cNvPr>
          <p:cNvSpPr txBox="1">
            <a:spLocks/>
          </p:cNvSpPr>
          <p:nvPr/>
        </p:nvSpPr>
        <p:spPr>
          <a:xfrm>
            <a:off x="2310701" y="187902"/>
            <a:ext cx="9623151" cy="1255728"/>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Les personnes nouvellement vulnérables ont cherché à renouer contact ou faire des rencontres en ligne pendant la pandémie (liens « faibles »)</a:t>
            </a:r>
          </a:p>
        </p:txBody>
      </p:sp>
      <p:sp>
        <p:nvSpPr>
          <p:cNvPr id="11" name="Rectangle 10">
            <a:extLst>
              <a:ext uri="{FF2B5EF4-FFF2-40B4-BE49-F238E27FC236}">
                <a16:creationId xmlns:a16="http://schemas.microsoft.com/office/drawing/2014/main" id="{4A844D33-6493-4A55-BFD1-C3DE4B3C3909}"/>
              </a:ext>
            </a:extLst>
          </p:cNvPr>
          <p:cNvSpPr/>
          <p:nvPr/>
        </p:nvSpPr>
        <p:spPr>
          <a:xfrm>
            <a:off x="469221" y="6279249"/>
            <a:ext cx="9849394" cy="400110"/>
          </a:xfrm>
          <a:prstGeom prst="rect">
            <a:avLst/>
          </a:prstGeom>
        </p:spPr>
        <p:txBody>
          <a:bodyPr wrap="square">
            <a:spAutoFit/>
          </a:bodyPr>
          <a:lstStyle/>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14" name="ZoneTexte 13">
            <a:extLst>
              <a:ext uri="{FF2B5EF4-FFF2-40B4-BE49-F238E27FC236}">
                <a16:creationId xmlns:a16="http://schemas.microsoft.com/office/drawing/2014/main" id="{D2134633-8425-4C59-A5B9-FF4C91D238C1}"/>
              </a:ext>
            </a:extLst>
          </p:cNvPr>
          <p:cNvSpPr txBox="1"/>
          <p:nvPr/>
        </p:nvSpPr>
        <p:spPr>
          <a:xfrm>
            <a:off x="5312128" y="3595453"/>
            <a:ext cx="5605065" cy="276999"/>
          </a:xfrm>
          <a:prstGeom prst="rect">
            <a:avLst/>
          </a:prstGeom>
          <a:noFill/>
        </p:spPr>
        <p:txBody>
          <a:bodyPr wrap="square">
            <a:spAutoFit/>
          </a:bodyPr>
          <a:lstStyle>
            <a:defPPr>
              <a:defRPr lang="fr-FR"/>
            </a:defPPr>
            <a:lvl1pPr>
              <a:defRPr sz="1400" b="1">
                <a:solidFill>
                  <a:srgbClr val="4BACC6"/>
                </a:solidFill>
              </a:defRPr>
            </a:lvl1pPr>
          </a:lstStyle>
          <a:p>
            <a:pPr algn="ctr"/>
            <a:r>
              <a:rPr lang="fr-FR" sz="1200" i="1" cap="small"/>
              <a:t>Internet et les technologies de l’information vous ont permis de :</a:t>
            </a:r>
          </a:p>
        </p:txBody>
      </p:sp>
      <p:sp>
        <p:nvSpPr>
          <p:cNvPr id="15" name="Bulle narrative : rectangle à coins arrondis 14">
            <a:extLst>
              <a:ext uri="{FF2B5EF4-FFF2-40B4-BE49-F238E27FC236}">
                <a16:creationId xmlns:a16="http://schemas.microsoft.com/office/drawing/2014/main" id="{DECBDBE3-7F29-4489-B5FD-BEA3BBB6FCF5}"/>
              </a:ext>
            </a:extLst>
          </p:cNvPr>
          <p:cNvSpPr/>
          <p:nvPr/>
        </p:nvSpPr>
        <p:spPr>
          <a:xfrm flipH="1">
            <a:off x="9517940" y="2038020"/>
            <a:ext cx="2561713" cy="1234762"/>
          </a:xfrm>
          <a:prstGeom prst="wedgeRoundRectCallout">
            <a:avLst>
              <a:gd name="adj1" fmla="val -10677"/>
              <a:gd name="adj2" fmla="val 10360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Calibri" panose="020F0502020204030204" pitchFamily="34" charset="0"/>
                <a:cs typeface="Calibri" panose="020F0502020204030204" pitchFamily="34" charset="0"/>
              </a:rPr>
              <a:t>Les personnes vulnérables ont cherché à se saisir des opportunités numériques pour créer ou renouer des liens</a:t>
            </a:r>
          </a:p>
        </p:txBody>
      </p:sp>
      <p:pic>
        <p:nvPicPr>
          <p:cNvPr id="5" name="Image 4">
            <a:extLst>
              <a:ext uri="{FF2B5EF4-FFF2-40B4-BE49-F238E27FC236}">
                <a16:creationId xmlns:a16="http://schemas.microsoft.com/office/drawing/2014/main" id="{8C581013-864E-498B-A560-BE02D2D2CB9B}"/>
              </a:ext>
            </a:extLst>
          </p:cNvPr>
          <p:cNvPicPr>
            <a:picLocks noChangeAspect="1"/>
          </p:cNvPicPr>
          <p:nvPr/>
        </p:nvPicPr>
        <p:blipFill>
          <a:blip r:embed="rId2"/>
          <a:stretch>
            <a:fillRect/>
          </a:stretch>
        </p:blipFill>
        <p:spPr>
          <a:xfrm>
            <a:off x="2112255" y="4165859"/>
            <a:ext cx="4573524" cy="2182368"/>
          </a:xfrm>
          <a:prstGeom prst="rect">
            <a:avLst/>
          </a:prstGeom>
        </p:spPr>
      </p:pic>
      <p:sp>
        <p:nvSpPr>
          <p:cNvPr id="18" name="ZoneTexte 17">
            <a:extLst>
              <a:ext uri="{FF2B5EF4-FFF2-40B4-BE49-F238E27FC236}">
                <a16:creationId xmlns:a16="http://schemas.microsoft.com/office/drawing/2014/main" id="{09931673-8827-4F74-993E-4750ABC4165A}"/>
              </a:ext>
            </a:extLst>
          </p:cNvPr>
          <p:cNvSpPr txBox="1"/>
          <p:nvPr/>
        </p:nvSpPr>
        <p:spPr>
          <a:xfrm>
            <a:off x="7677895" y="3956607"/>
            <a:ext cx="3680090" cy="276999"/>
          </a:xfrm>
          <a:prstGeom prst="rect">
            <a:avLst/>
          </a:prstGeom>
          <a:noFill/>
        </p:spPr>
        <p:txBody>
          <a:bodyPr wrap="square">
            <a:spAutoFit/>
          </a:bodyPr>
          <a:lstStyle>
            <a:defPPr>
              <a:defRPr lang="fr-FR"/>
            </a:defPPr>
            <a:lvl1pPr>
              <a:defRPr sz="1400" b="1">
                <a:solidFill>
                  <a:srgbClr val="4BACC6"/>
                </a:solidFill>
              </a:defRPr>
            </a:lvl1pPr>
          </a:lstStyle>
          <a:p>
            <a:pPr algn="ctr"/>
            <a:r>
              <a:rPr lang="fr-FR" sz="1200"/>
              <a:t>Retrouver d’anciennes connaissances ?</a:t>
            </a:r>
          </a:p>
        </p:txBody>
      </p:sp>
      <p:pic>
        <p:nvPicPr>
          <p:cNvPr id="6" name="Image 5">
            <a:extLst>
              <a:ext uri="{FF2B5EF4-FFF2-40B4-BE49-F238E27FC236}">
                <a16:creationId xmlns:a16="http://schemas.microsoft.com/office/drawing/2014/main" id="{9FF8F05A-59FE-4228-8F23-7A19AD60CE9E}"/>
              </a:ext>
            </a:extLst>
          </p:cNvPr>
          <p:cNvPicPr>
            <a:picLocks noChangeAspect="1"/>
          </p:cNvPicPr>
          <p:nvPr/>
        </p:nvPicPr>
        <p:blipFill>
          <a:blip r:embed="rId3"/>
          <a:stretch>
            <a:fillRect/>
          </a:stretch>
        </p:blipFill>
        <p:spPr>
          <a:xfrm>
            <a:off x="7354354" y="4165859"/>
            <a:ext cx="4573524" cy="2182368"/>
          </a:xfrm>
          <a:prstGeom prst="rect">
            <a:avLst/>
          </a:prstGeom>
        </p:spPr>
      </p:pic>
      <p:sp>
        <p:nvSpPr>
          <p:cNvPr id="4" name="Ellipse 3">
            <a:extLst>
              <a:ext uri="{FF2B5EF4-FFF2-40B4-BE49-F238E27FC236}">
                <a16:creationId xmlns:a16="http://schemas.microsoft.com/office/drawing/2014/main" id="{09C75ABB-2459-44BF-A228-387E381FB9CA}"/>
              </a:ext>
            </a:extLst>
          </p:cNvPr>
          <p:cNvSpPr/>
          <p:nvPr/>
        </p:nvSpPr>
        <p:spPr>
          <a:xfrm>
            <a:off x="5415627" y="4370689"/>
            <a:ext cx="762296" cy="400110"/>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2D065C79-8415-4BE5-A08E-EF0B5C4D0C14}"/>
              </a:ext>
            </a:extLst>
          </p:cNvPr>
          <p:cNvSpPr/>
          <p:nvPr/>
        </p:nvSpPr>
        <p:spPr>
          <a:xfrm>
            <a:off x="10673653" y="4210304"/>
            <a:ext cx="762296" cy="400110"/>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pic>
        <p:nvPicPr>
          <p:cNvPr id="4098" name="Picture 2">
            <a:extLst>
              <a:ext uri="{FF2B5EF4-FFF2-40B4-BE49-F238E27FC236}">
                <a16:creationId xmlns:a16="http://schemas.microsoft.com/office/drawing/2014/main" id="{6B1AF7AA-BBDE-46C6-A76C-4F686ADCC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4270" y="1353125"/>
            <a:ext cx="3612021" cy="2182368"/>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que 8" descr="Commentaire en cœur avec un remplissage uni">
            <a:extLst>
              <a:ext uri="{FF2B5EF4-FFF2-40B4-BE49-F238E27FC236}">
                <a16:creationId xmlns:a16="http://schemas.microsoft.com/office/drawing/2014/main" id="{22B91F72-CD03-4D28-A609-1D19C4C706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44207" y="4020805"/>
            <a:ext cx="914400" cy="914400"/>
          </a:xfrm>
          <a:prstGeom prst="rect">
            <a:avLst/>
          </a:prstGeom>
        </p:spPr>
      </p:pic>
      <p:sp>
        <p:nvSpPr>
          <p:cNvPr id="17" name="ZoneTexte 16">
            <a:extLst>
              <a:ext uri="{FF2B5EF4-FFF2-40B4-BE49-F238E27FC236}">
                <a16:creationId xmlns:a16="http://schemas.microsoft.com/office/drawing/2014/main" id="{30961599-85D8-4599-91F2-398926B3D407}"/>
              </a:ext>
            </a:extLst>
          </p:cNvPr>
          <p:cNvSpPr txBox="1"/>
          <p:nvPr/>
        </p:nvSpPr>
        <p:spPr>
          <a:xfrm>
            <a:off x="2503116" y="4037848"/>
            <a:ext cx="3680090" cy="276999"/>
          </a:xfrm>
          <a:prstGeom prst="rect">
            <a:avLst/>
          </a:prstGeom>
          <a:noFill/>
        </p:spPr>
        <p:txBody>
          <a:bodyPr wrap="square">
            <a:spAutoFit/>
          </a:bodyPr>
          <a:lstStyle>
            <a:defPPr>
              <a:defRPr lang="fr-FR"/>
            </a:defPPr>
            <a:lvl1pPr>
              <a:defRPr sz="1400" b="1">
                <a:solidFill>
                  <a:srgbClr val="4BACC6"/>
                </a:solidFill>
              </a:defRPr>
            </a:lvl1pPr>
          </a:lstStyle>
          <a:p>
            <a:pPr algn="ctr"/>
            <a:r>
              <a:rPr lang="fr-FR" sz="1200"/>
              <a:t>Nouer des liens avec de nouvelles personnes ?</a:t>
            </a:r>
          </a:p>
        </p:txBody>
      </p:sp>
      <p:sp>
        <p:nvSpPr>
          <p:cNvPr id="20" name="Bulle narrative : rectangle à coins arrondis 19">
            <a:extLst>
              <a:ext uri="{FF2B5EF4-FFF2-40B4-BE49-F238E27FC236}">
                <a16:creationId xmlns:a16="http://schemas.microsoft.com/office/drawing/2014/main" id="{83DE6F9C-AEF1-4EC8-B508-ACD441C490CA}"/>
              </a:ext>
            </a:extLst>
          </p:cNvPr>
          <p:cNvSpPr/>
          <p:nvPr/>
        </p:nvSpPr>
        <p:spPr>
          <a:xfrm flipH="1">
            <a:off x="922369" y="2117158"/>
            <a:ext cx="2561713" cy="1234762"/>
          </a:xfrm>
          <a:prstGeom prst="wedgeRoundRectCallout">
            <a:avLst>
              <a:gd name="adj1" fmla="val -98912"/>
              <a:gd name="adj2" fmla="val 115251"/>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Calibri" panose="020F0502020204030204" pitchFamily="34" charset="0"/>
                <a:cs typeface="Calibri" panose="020F0502020204030204" pitchFamily="34" charset="0"/>
              </a:rPr>
              <a:t>Les personnes vulnérables ont cherché à se saisir des opportunités numériques pour créer ou renouer des liens</a:t>
            </a:r>
          </a:p>
        </p:txBody>
      </p:sp>
    </p:spTree>
    <p:extLst>
      <p:ext uri="{BB962C8B-B14F-4D97-AF65-F5344CB8AC3E}">
        <p14:creationId xmlns:p14="http://schemas.microsoft.com/office/powerpoint/2010/main" val="23613688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9078124-D58C-478E-AA78-5F1BA048C1AC}"/>
              </a:ext>
            </a:extLst>
          </p:cNvPr>
          <p:cNvSpPr>
            <a:spLocks noGrp="1"/>
          </p:cNvSpPr>
          <p:nvPr>
            <p:ph type="sldNum" sz="quarter" idx="12"/>
          </p:nvPr>
        </p:nvSpPr>
        <p:spPr/>
        <p:txBody>
          <a:bodyPr/>
          <a:lstStyle/>
          <a:p>
            <a:fld id="{1B657BA9-EC5E-40D7-BBDA-32C61981E3FD}" type="slidenum">
              <a:rPr lang="fr-FR" smtClean="0"/>
              <a:t>54</a:t>
            </a:fld>
            <a:endParaRPr lang="fr-FR"/>
          </a:p>
        </p:txBody>
      </p:sp>
      <p:sp>
        <p:nvSpPr>
          <p:cNvPr id="6" name="Rectangle 5">
            <a:extLst>
              <a:ext uri="{FF2B5EF4-FFF2-40B4-BE49-F238E27FC236}">
                <a16:creationId xmlns:a16="http://schemas.microsoft.com/office/drawing/2014/main" id="{8BF3DD24-C779-4984-8C03-655AC8F1CCA6}"/>
              </a:ext>
            </a:extLst>
          </p:cNvPr>
          <p:cNvSpPr/>
          <p:nvPr/>
        </p:nvSpPr>
        <p:spPr>
          <a:xfrm>
            <a:off x="3138490" y="5669181"/>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7" name="Titre 5">
            <a:extLst>
              <a:ext uri="{FF2B5EF4-FFF2-40B4-BE49-F238E27FC236}">
                <a16:creationId xmlns:a16="http://schemas.microsoft.com/office/drawing/2014/main" id="{CE7DFFFB-4D2A-4EB8-84E8-83A0DAF620FF}"/>
              </a:ext>
            </a:extLst>
          </p:cNvPr>
          <p:cNvSpPr txBox="1">
            <a:spLocks/>
          </p:cNvSpPr>
          <p:nvPr/>
        </p:nvSpPr>
        <p:spPr>
          <a:xfrm>
            <a:off x="968500" y="160845"/>
            <a:ext cx="9849393" cy="1255728"/>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dirty="0">
                <a:solidFill>
                  <a:srgbClr val="31849B"/>
                </a:solidFill>
              </a:rPr>
              <a:t>Mais les personnes se disant vulnérables déclarent moins souvent pouvoir s’appuyer sur un réseau d’entraide que les autres (liens forts)</a:t>
            </a:r>
          </a:p>
        </p:txBody>
      </p:sp>
      <p:sp>
        <p:nvSpPr>
          <p:cNvPr id="29" name="ZoneTexte 28">
            <a:extLst>
              <a:ext uri="{FF2B5EF4-FFF2-40B4-BE49-F238E27FC236}">
                <a16:creationId xmlns:a16="http://schemas.microsoft.com/office/drawing/2014/main" id="{3A82548C-2E4F-4BED-B900-F9D440B67665}"/>
              </a:ext>
            </a:extLst>
          </p:cNvPr>
          <p:cNvSpPr txBox="1"/>
          <p:nvPr/>
        </p:nvSpPr>
        <p:spPr>
          <a:xfrm>
            <a:off x="235708" y="2219166"/>
            <a:ext cx="4210947" cy="523220"/>
          </a:xfrm>
          <a:prstGeom prst="rect">
            <a:avLst/>
          </a:prstGeom>
          <a:noFill/>
        </p:spPr>
        <p:txBody>
          <a:bodyPr wrap="square">
            <a:spAutoFit/>
          </a:bodyPr>
          <a:lstStyle/>
          <a:p>
            <a:pPr algn="ctr"/>
            <a:r>
              <a:rPr lang="fr-FR" sz="1000" b="1">
                <a:solidFill>
                  <a:srgbClr val="4BACC6"/>
                </a:solidFill>
              </a:rPr>
              <a:t>En cas de difficulté, peut compter sur quelqu’un de l’entourage pour vous héberger? </a:t>
            </a:r>
          </a:p>
          <a:p>
            <a:pPr algn="ctr"/>
            <a:r>
              <a:rPr lang="fr-FR" sz="800" b="1">
                <a:solidFill>
                  <a:srgbClr val="4BACC6"/>
                </a:solidFill>
              </a:rPr>
              <a:t>(en %) </a:t>
            </a:r>
          </a:p>
        </p:txBody>
      </p:sp>
      <p:sp>
        <p:nvSpPr>
          <p:cNvPr id="13" name="ZoneTexte 12">
            <a:extLst>
              <a:ext uri="{FF2B5EF4-FFF2-40B4-BE49-F238E27FC236}">
                <a16:creationId xmlns:a16="http://schemas.microsoft.com/office/drawing/2014/main" id="{92F9A63C-E23F-4961-9EB2-1D831697B960}"/>
              </a:ext>
            </a:extLst>
          </p:cNvPr>
          <p:cNvSpPr txBox="1"/>
          <p:nvPr/>
        </p:nvSpPr>
        <p:spPr>
          <a:xfrm>
            <a:off x="6279557" y="2215637"/>
            <a:ext cx="4210947" cy="523220"/>
          </a:xfrm>
          <a:prstGeom prst="rect">
            <a:avLst/>
          </a:prstGeom>
          <a:noFill/>
        </p:spPr>
        <p:txBody>
          <a:bodyPr wrap="square">
            <a:spAutoFit/>
          </a:bodyPr>
          <a:lstStyle/>
          <a:p>
            <a:pPr algn="ctr"/>
            <a:r>
              <a:rPr lang="fr-FR" sz="1000" b="1">
                <a:solidFill>
                  <a:srgbClr val="4BACC6"/>
                </a:solidFill>
              </a:rPr>
              <a:t>En cas de difficulté, peut compter sur quelqu’un de l’entourage pour vous une aide matérielle ? </a:t>
            </a:r>
          </a:p>
          <a:p>
            <a:pPr algn="ctr"/>
            <a:r>
              <a:rPr lang="fr-FR" sz="800" b="1">
                <a:solidFill>
                  <a:srgbClr val="4BACC6"/>
                </a:solidFill>
              </a:rPr>
              <a:t>(en %) </a:t>
            </a:r>
          </a:p>
        </p:txBody>
      </p:sp>
      <p:pic>
        <p:nvPicPr>
          <p:cNvPr id="2" name="Image 1">
            <a:extLst>
              <a:ext uri="{FF2B5EF4-FFF2-40B4-BE49-F238E27FC236}">
                <a16:creationId xmlns:a16="http://schemas.microsoft.com/office/drawing/2014/main" id="{DE67E44D-A15B-4FF2-B904-157B9A15ACE6}"/>
              </a:ext>
            </a:extLst>
          </p:cNvPr>
          <p:cNvPicPr>
            <a:picLocks noChangeAspect="1"/>
          </p:cNvPicPr>
          <p:nvPr/>
        </p:nvPicPr>
        <p:blipFill>
          <a:blip r:embed="rId2"/>
          <a:stretch>
            <a:fillRect/>
          </a:stretch>
        </p:blipFill>
        <p:spPr>
          <a:xfrm>
            <a:off x="0" y="2676251"/>
            <a:ext cx="4856953" cy="2358074"/>
          </a:xfrm>
          <a:prstGeom prst="rect">
            <a:avLst/>
          </a:prstGeom>
        </p:spPr>
      </p:pic>
      <p:pic>
        <p:nvPicPr>
          <p:cNvPr id="8" name="Image 7">
            <a:extLst>
              <a:ext uri="{FF2B5EF4-FFF2-40B4-BE49-F238E27FC236}">
                <a16:creationId xmlns:a16="http://schemas.microsoft.com/office/drawing/2014/main" id="{38604DFA-724F-4C84-9AB5-A79ED3AD7281}"/>
              </a:ext>
            </a:extLst>
          </p:cNvPr>
          <p:cNvPicPr>
            <a:picLocks noChangeAspect="1"/>
          </p:cNvPicPr>
          <p:nvPr/>
        </p:nvPicPr>
        <p:blipFill>
          <a:blip r:embed="rId3"/>
          <a:stretch>
            <a:fillRect/>
          </a:stretch>
        </p:blipFill>
        <p:spPr>
          <a:xfrm>
            <a:off x="5457202" y="2813322"/>
            <a:ext cx="5211971" cy="2096251"/>
          </a:xfrm>
          <a:prstGeom prst="rect">
            <a:avLst/>
          </a:prstGeom>
        </p:spPr>
      </p:pic>
    </p:spTree>
    <p:extLst>
      <p:ext uri="{BB962C8B-B14F-4D97-AF65-F5344CB8AC3E}">
        <p14:creationId xmlns:p14="http://schemas.microsoft.com/office/powerpoint/2010/main" val="32011595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FBF63DC-59CE-411F-AF01-79F38684BF86}"/>
              </a:ext>
            </a:extLst>
          </p:cNvPr>
          <p:cNvSpPr>
            <a:spLocks noGrp="1"/>
          </p:cNvSpPr>
          <p:nvPr>
            <p:ph type="sldNum" sz="quarter" idx="12"/>
          </p:nvPr>
        </p:nvSpPr>
        <p:spPr/>
        <p:txBody>
          <a:bodyPr/>
          <a:lstStyle/>
          <a:p>
            <a:fld id="{1B657BA9-EC5E-40D7-BBDA-32C61981E3FD}" type="slidenum">
              <a:rPr lang="fr-FR" smtClean="0"/>
              <a:t>55</a:t>
            </a:fld>
            <a:endParaRPr lang="fr-FR"/>
          </a:p>
        </p:txBody>
      </p:sp>
      <p:sp>
        <p:nvSpPr>
          <p:cNvPr id="6" name="Titre 5">
            <a:extLst>
              <a:ext uri="{FF2B5EF4-FFF2-40B4-BE49-F238E27FC236}">
                <a16:creationId xmlns:a16="http://schemas.microsoft.com/office/drawing/2014/main" id="{52AB3EBE-8F0E-4E21-9358-FC5BA2FCF58A}"/>
              </a:ext>
            </a:extLst>
          </p:cNvPr>
          <p:cNvSpPr txBox="1">
            <a:spLocks/>
          </p:cNvSpPr>
          <p:nvPr/>
        </p:nvSpPr>
        <p:spPr>
          <a:xfrm>
            <a:off x="2310702" y="187902"/>
            <a:ext cx="9252628" cy="1144929"/>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Les relations avec les membres du foyer sont un peu moins bonnes en cas de vulnérabilité </a:t>
            </a:r>
            <a:r>
              <a:rPr lang="fr-FR" sz="2000" b="0">
                <a:solidFill>
                  <a:srgbClr val="31849B"/>
                </a:solidFill>
              </a:rPr>
              <a:t>(petits logements, inquiétudes financières, familles plus nombreuses)</a:t>
            </a:r>
            <a:endParaRPr lang="fr-FR" sz="2800" b="0">
              <a:solidFill>
                <a:srgbClr val="31849B"/>
              </a:solidFill>
            </a:endParaRPr>
          </a:p>
        </p:txBody>
      </p:sp>
      <p:sp>
        <p:nvSpPr>
          <p:cNvPr id="7" name="Rectangle 6">
            <a:extLst>
              <a:ext uri="{FF2B5EF4-FFF2-40B4-BE49-F238E27FC236}">
                <a16:creationId xmlns:a16="http://schemas.microsoft.com/office/drawing/2014/main" id="{133A3C3C-A047-4A2C-94AC-1E29685C7425}"/>
              </a:ext>
            </a:extLst>
          </p:cNvPr>
          <p:cNvSpPr/>
          <p:nvPr/>
        </p:nvSpPr>
        <p:spPr>
          <a:xfrm>
            <a:off x="166367" y="6412994"/>
            <a:ext cx="9849394" cy="400110"/>
          </a:xfrm>
          <a:prstGeom prst="rect">
            <a:avLst/>
          </a:prstGeom>
        </p:spPr>
        <p:txBody>
          <a:bodyPr wrap="square">
            <a:spAutoFit/>
          </a:bodyPr>
          <a:lstStyle/>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8" name="ZoneTexte 7">
            <a:extLst>
              <a:ext uri="{FF2B5EF4-FFF2-40B4-BE49-F238E27FC236}">
                <a16:creationId xmlns:a16="http://schemas.microsoft.com/office/drawing/2014/main" id="{1A29319B-E8F7-4FD7-AC46-1360041C5263}"/>
              </a:ext>
            </a:extLst>
          </p:cNvPr>
          <p:cNvSpPr txBox="1"/>
          <p:nvPr/>
        </p:nvSpPr>
        <p:spPr>
          <a:xfrm>
            <a:off x="1762816" y="2551711"/>
            <a:ext cx="6098874" cy="307777"/>
          </a:xfrm>
          <a:prstGeom prst="rect">
            <a:avLst/>
          </a:prstGeom>
          <a:noFill/>
        </p:spPr>
        <p:txBody>
          <a:bodyPr wrap="square">
            <a:spAutoFit/>
          </a:bodyPr>
          <a:lstStyle>
            <a:defPPr>
              <a:defRPr lang="fr-FR"/>
            </a:defPPr>
            <a:lvl1pPr algn="ctr">
              <a:defRPr sz="1400" b="1">
                <a:solidFill>
                  <a:srgbClr val="4BACC6"/>
                </a:solidFill>
              </a:defRPr>
            </a:lvl1pPr>
          </a:lstStyle>
          <a:p>
            <a:r>
              <a:rPr lang="fr-FR" i="1" cap="small"/>
              <a:t>Au cours des trois derniers mois, comment qualifieriez-vous …</a:t>
            </a:r>
          </a:p>
        </p:txBody>
      </p:sp>
      <p:sp>
        <p:nvSpPr>
          <p:cNvPr id="11" name="ZoneTexte 10">
            <a:extLst>
              <a:ext uri="{FF2B5EF4-FFF2-40B4-BE49-F238E27FC236}">
                <a16:creationId xmlns:a16="http://schemas.microsoft.com/office/drawing/2014/main" id="{015C1AD1-7EE7-4F1B-BB0D-DDFCE410C5B6}"/>
              </a:ext>
            </a:extLst>
          </p:cNvPr>
          <p:cNvSpPr txBox="1"/>
          <p:nvPr/>
        </p:nvSpPr>
        <p:spPr>
          <a:xfrm>
            <a:off x="1649486" y="3567653"/>
            <a:ext cx="3680090" cy="276999"/>
          </a:xfrm>
          <a:prstGeom prst="rect">
            <a:avLst/>
          </a:prstGeom>
          <a:noFill/>
        </p:spPr>
        <p:txBody>
          <a:bodyPr wrap="square">
            <a:spAutoFit/>
          </a:bodyPr>
          <a:lstStyle>
            <a:defPPr>
              <a:defRPr lang="fr-FR"/>
            </a:defPPr>
            <a:lvl1pPr>
              <a:defRPr sz="1400" b="1">
                <a:solidFill>
                  <a:srgbClr val="4BACC6"/>
                </a:solidFill>
              </a:defRPr>
            </a:lvl1pPr>
          </a:lstStyle>
          <a:p>
            <a:pPr algn="ctr"/>
            <a:r>
              <a:rPr lang="fr-FR" sz="1200"/>
              <a:t>Les relations au sein du couple ?</a:t>
            </a:r>
          </a:p>
        </p:txBody>
      </p:sp>
      <p:sp>
        <p:nvSpPr>
          <p:cNvPr id="12" name="ZoneTexte 11">
            <a:extLst>
              <a:ext uri="{FF2B5EF4-FFF2-40B4-BE49-F238E27FC236}">
                <a16:creationId xmlns:a16="http://schemas.microsoft.com/office/drawing/2014/main" id="{0B87AF29-8144-4616-9030-9A9FBA70A6B6}"/>
              </a:ext>
            </a:extLst>
          </p:cNvPr>
          <p:cNvSpPr txBox="1"/>
          <p:nvPr/>
        </p:nvSpPr>
        <p:spPr>
          <a:xfrm>
            <a:off x="8045195" y="3095089"/>
            <a:ext cx="3680090" cy="276999"/>
          </a:xfrm>
          <a:prstGeom prst="rect">
            <a:avLst/>
          </a:prstGeom>
          <a:noFill/>
        </p:spPr>
        <p:txBody>
          <a:bodyPr wrap="square">
            <a:spAutoFit/>
          </a:bodyPr>
          <a:lstStyle>
            <a:defPPr>
              <a:defRPr lang="fr-FR"/>
            </a:defPPr>
            <a:lvl1pPr>
              <a:defRPr sz="1400" b="1">
                <a:solidFill>
                  <a:srgbClr val="4BACC6"/>
                </a:solidFill>
              </a:defRPr>
            </a:lvl1pPr>
          </a:lstStyle>
          <a:p>
            <a:pPr algn="ctr"/>
            <a:r>
              <a:rPr lang="fr-FR" sz="1200"/>
              <a:t>Les relations avec les enfants ?</a:t>
            </a:r>
          </a:p>
        </p:txBody>
      </p:sp>
      <p:pic>
        <p:nvPicPr>
          <p:cNvPr id="10" name="Image 9">
            <a:extLst>
              <a:ext uri="{FF2B5EF4-FFF2-40B4-BE49-F238E27FC236}">
                <a16:creationId xmlns:a16="http://schemas.microsoft.com/office/drawing/2014/main" id="{678FCE78-2D9B-4847-9A62-542026CA9993}"/>
              </a:ext>
            </a:extLst>
          </p:cNvPr>
          <p:cNvPicPr>
            <a:picLocks noChangeAspect="1"/>
          </p:cNvPicPr>
          <p:nvPr/>
        </p:nvPicPr>
        <p:blipFill>
          <a:blip r:embed="rId2"/>
          <a:stretch>
            <a:fillRect/>
          </a:stretch>
        </p:blipFill>
        <p:spPr>
          <a:xfrm>
            <a:off x="901643" y="3973310"/>
            <a:ext cx="4573524" cy="2182368"/>
          </a:xfrm>
          <a:prstGeom prst="rect">
            <a:avLst/>
          </a:prstGeom>
        </p:spPr>
      </p:pic>
      <p:pic>
        <p:nvPicPr>
          <p:cNvPr id="14" name="Image 13">
            <a:extLst>
              <a:ext uri="{FF2B5EF4-FFF2-40B4-BE49-F238E27FC236}">
                <a16:creationId xmlns:a16="http://schemas.microsoft.com/office/drawing/2014/main" id="{C272C7B5-163A-4831-B353-15856EE2D1B9}"/>
              </a:ext>
            </a:extLst>
          </p:cNvPr>
          <p:cNvPicPr>
            <a:picLocks noChangeAspect="1"/>
          </p:cNvPicPr>
          <p:nvPr/>
        </p:nvPicPr>
        <p:blipFill>
          <a:blip r:embed="rId3"/>
          <a:stretch>
            <a:fillRect/>
          </a:stretch>
        </p:blipFill>
        <p:spPr>
          <a:xfrm>
            <a:off x="7325054" y="3522760"/>
            <a:ext cx="4573524" cy="2183892"/>
          </a:xfrm>
          <a:prstGeom prst="rect">
            <a:avLst/>
          </a:prstGeom>
        </p:spPr>
      </p:pic>
      <p:sp>
        <p:nvSpPr>
          <p:cNvPr id="13" name="Organigramme : Stockage à accès séquentiel 12">
            <a:extLst>
              <a:ext uri="{FF2B5EF4-FFF2-40B4-BE49-F238E27FC236}">
                <a16:creationId xmlns:a16="http://schemas.microsoft.com/office/drawing/2014/main" id="{6B613C34-E02B-480C-9121-E931395BEDA5}"/>
              </a:ext>
            </a:extLst>
          </p:cNvPr>
          <p:cNvSpPr/>
          <p:nvPr/>
        </p:nvSpPr>
        <p:spPr>
          <a:xfrm>
            <a:off x="5100751" y="3190692"/>
            <a:ext cx="2078712" cy="1085183"/>
          </a:xfrm>
          <a:prstGeom prst="flowChartMagneticTap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000" b="1">
                <a:latin typeface="Verdana" panose="020B0604030504040204" pitchFamily="34" charset="0"/>
                <a:ea typeface="Verdana" panose="020B0604030504040204" pitchFamily="34" charset="0"/>
              </a:rPr>
              <a:t>8 à 9 points de moins de « bonnes » relations  pour les « nouveaux » vulnérables</a:t>
            </a:r>
          </a:p>
        </p:txBody>
      </p:sp>
      <p:pic>
        <p:nvPicPr>
          <p:cNvPr id="4" name="Graphique 3" descr="Homme et femme avec un remplissage uni">
            <a:extLst>
              <a:ext uri="{FF2B5EF4-FFF2-40B4-BE49-F238E27FC236}">
                <a16:creationId xmlns:a16="http://schemas.microsoft.com/office/drawing/2014/main" id="{D3CE784A-35C8-4777-A11F-2ACDE6CF0C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7200" y="2315744"/>
            <a:ext cx="735275" cy="735275"/>
          </a:xfrm>
          <a:prstGeom prst="rect">
            <a:avLst/>
          </a:prstGeom>
        </p:spPr>
      </p:pic>
      <p:pic>
        <p:nvPicPr>
          <p:cNvPr id="9" name="Graphique 8" descr="Deux hommes avec un remplissage uni">
            <a:extLst>
              <a:ext uri="{FF2B5EF4-FFF2-40B4-BE49-F238E27FC236}">
                <a16:creationId xmlns:a16="http://schemas.microsoft.com/office/drawing/2014/main" id="{3B148ADA-3F42-4113-A639-41C5282FC6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0517" y="2761257"/>
            <a:ext cx="749461" cy="749461"/>
          </a:xfrm>
          <a:prstGeom prst="rect">
            <a:avLst/>
          </a:prstGeom>
        </p:spPr>
      </p:pic>
      <p:pic>
        <p:nvPicPr>
          <p:cNvPr id="16" name="Graphique 15" descr="Deux femmes avec un remplissage uni">
            <a:extLst>
              <a:ext uri="{FF2B5EF4-FFF2-40B4-BE49-F238E27FC236}">
                <a16:creationId xmlns:a16="http://schemas.microsoft.com/office/drawing/2014/main" id="{4F4C01A1-1CDB-4E0C-A50B-E160F1E632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6367" y="1831825"/>
            <a:ext cx="735276" cy="735276"/>
          </a:xfrm>
          <a:prstGeom prst="rect">
            <a:avLst/>
          </a:prstGeom>
        </p:spPr>
      </p:pic>
      <p:pic>
        <p:nvPicPr>
          <p:cNvPr id="18" name="Graphique 17" descr="Enfant avec ballon avec un remplissage uni">
            <a:extLst>
              <a:ext uri="{FF2B5EF4-FFF2-40B4-BE49-F238E27FC236}">
                <a16:creationId xmlns:a16="http://schemas.microsoft.com/office/drawing/2014/main" id="{2BDE90CB-A215-4AA9-AD3F-88B40095EE8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56725" y="2727451"/>
            <a:ext cx="735275" cy="735275"/>
          </a:xfrm>
          <a:prstGeom prst="rect">
            <a:avLst/>
          </a:prstGeom>
        </p:spPr>
      </p:pic>
      <p:pic>
        <p:nvPicPr>
          <p:cNvPr id="20" name="Graphique 19" descr="Bébé contour">
            <a:extLst>
              <a:ext uri="{FF2B5EF4-FFF2-40B4-BE49-F238E27FC236}">
                <a16:creationId xmlns:a16="http://schemas.microsoft.com/office/drawing/2014/main" id="{FBD4AC8C-8FAA-4977-B683-E64201D9B0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069229" y="2433323"/>
            <a:ext cx="656056" cy="656056"/>
          </a:xfrm>
          <a:prstGeom prst="rect">
            <a:avLst/>
          </a:prstGeom>
        </p:spPr>
      </p:pic>
      <p:sp>
        <p:nvSpPr>
          <p:cNvPr id="2" name="Rectangle 1">
            <a:extLst>
              <a:ext uri="{FF2B5EF4-FFF2-40B4-BE49-F238E27FC236}">
                <a16:creationId xmlns:a16="http://schemas.microsoft.com/office/drawing/2014/main" id="{D806FCA8-8A43-476B-A3A8-A608033FFC1B}"/>
              </a:ext>
            </a:extLst>
          </p:cNvPr>
          <p:cNvSpPr/>
          <p:nvPr/>
        </p:nvSpPr>
        <p:spPr>
          <a:xfrm>
            <a:off x="1240198" y="1584712"/>
            <a:ext cx="10783585" cy="523220"/>
          </a:xfrm>
          <a:prstGeom prst="rect">
            <a:avLst/>
          </a:prstGeom>
        </p:spPr>
        <p:txBody>
          <a:bodyPr wrap="square">
            <a:spAutoFit/>
          </a:bodyPr>
          <a:lstStyle/>
          <a:p>
            <a:r>
              <a:rPr lang="fr-FR" sz="1400" b="1">
                <a:latin typeface="Segoe UI" panose="020B0502040204020203" pitchFamily="34" charset="0"/>
              </a:rPr>
              <a:t>Les personnes vulnérables disposent de moitié moins d’espace par personne </a:t>
            </a:r>
            <a:r>
              <a:rPr lang="fr-FR" sz="1400">
                <a:latin typeface="Segoe UI" panose="020B0502040204020203" pitchFamily="34" charset="0"/>
              </a:rPr>
              <a:t>(28 m2/</a:t>
            </a:r>
            <a:r>
              <a:rPr lang="fr-FR" sz="1400" err="1">
                <a:latin typeface="Segoe UI" panose="020B0502040204020203" pitchFamily="34" charset="0"/>
              </a:rPr>
              <a:t>uc</a:t>
            </a:r>
            <a:r>
              <a:rPr lang="fr-FR" sz="1400">
                <a:latin typeface="Segoe UI" panose="020B0502040204020203" pitchFamily="34" charset="0"/>
              </a:rPr>
              <a:t> chez les déjà vulnérables, 32 chez les nouveaux et 55 chez les non vulnérables)</a:t>
            </a:r>
            <a:endParaRPr lang="fr-FR" sz="1400" b="0" i="0">
              <a:effectLst/>
              <a:latin typeface="Segoe UI" panose="020B0502040204020203" pitchFamily="34" charset="0"/>
            </a:endParaRPr>
          </a:p>
        </p:txBody>
      </p:sp>
    </p:spTree>
    <p:extLst>
      <p:ext uri="{BB962C8B-B14F-4D97-AF65-F5344CB8AC3E}">
        <p14:creationId xmlns:p14="http://schemas.microsoft.com/office/powerpoint/2010/main" val="3926245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FBF63DC-59CE-411F-AF01-79F38684BF86}"/>
              </a:ext>
            </a:extLst>
          </p:cNvPr>
          <p:cNvSpPr>
            <a:spLocks noGrp="1"/>
          </p:cNvSpPr>
          <p:nvPr>
            <p:ph type="sldNum" sz="quarter" idx="12"/>
          </p:nvPr>
        </p:nvSpPr>
        <p:spPr/>
        <p:txBody>
          <a:bodyPr/>
          <a:lstStyle/>
          <a:p>
            <a:fld id="{1B657BA9-EC5E-40D7-BBDA-32C61981E3FD}" type="slidenum">
              <a:rPr lang="fr-FR" smtClean="0"/>
              <a:t>56</a:t>
            </a:fld>
            <a:endParaRPr lang="fr-FR"/>
          </a:p>
        </p:txBody>
      </p:sp>
      <p:sp>
        <p:nvSpPr>
          <p:cNvPr id="6" name="Titre 5">
            <a:extLst>
              <a:ext uri="{FF2B5EF4-FFF2-40B4-BE49-F238E27FC236}">
                <a16:creationId xmlns:a16="http://schemas.microsoft.com/office/drawing/2014/main" id="{52AB3EBE-8F0E-4E21-9358-FC5BA2FCF58A}"/>
              </a:ext>
            </a:extLst>
          </p:cNvPr>
          <p:cNvSpPr txBox="1">
            <a:spLocks/>
          </p:cNvSpPr>
          <p:nvPr/>
        </p:nvSpPr>
        <p:spPr>
          <a:xfrm>
            <a:off x="530579" y="118320"/>
            <a:ext cx="11482118" cy="1217024"/>
          </a:xfrm>
          <a:prstGeom prst="rect">
            <a:avLst/>
          </a:prstGeom>
        </p:spPr>
        <p:txBody>
          <a:bodyPr wrap="square" lIns="91440" tIns="45720" rIns="91440" bIns="45720" anchor="t">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dirty="0">
                <a:solidFill>
                  <a:srgbClr val="31849B"/>
                </a:solidFill>
              </a:rPr>
              <a:t>5  - Les « nouveaux vulnérables » ont un accès aux outils numériques plus limité </a:t>
            </a:r>
            <a:r>
              <a:rPr lang="fr-FR" sz="2400" dirty="0">
                <a:solidFill>
                  <a:srgbClr val="31849B"/>
                </a:solidFill>
              </a:rPr>
              <a:t>(équipement plus vieux, à partager avec les autres membres de la famille)</a:t>
            </a:r>
            <a:endParaRPr lang="fr-FR" sz="2800" dirty="0">
              <a:solidFill>
                <a:srgbClr val="31849B"/>
              </a:solidFill>
            </a:endParaRPr>
          </a:p>
        </p:txBody>
      </p:sp>
      <p:sp>
        <p:nvSpPr>
          <p:cNvPr id="7" name="Rectangle 6">
            <a:extLst>
              <a:ext uri="{FF2B5EF4-FFF2-40B4-BE49-F238E27FC236}">
                <a16:creationId xmlns:a16="http://schemas.microsoft.com/office/drawing/2014/main" id="{133A3C3C-A047-4A2C-94AC-1E29685C7425}"/>
              </a:ext>
            </a:extLst>
          </p:cNvPr>
          <p:cNvSpPr/>
          <p:nvPr/>
        </p:nvSpPr>
        <p:spPr>
          <a:xfrm>
            <a:off x="3736139" y="5994981"/>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pic>
        <p:nvPicPr>
          <p:cNvPr id="4" name="Image 3">
            <a:extLst>
              <a:ext uri="{FF2B5EF4-FFF2-40B4-BE49-F238E27FC236}">
                <a16:creationId xmlns:a16="http://schemas.microsoft.com/office/drawing/2014/main" id="{EFCC7494-DCA9-4BE2-AA61-BCED1FA4036A}"/>
              </a:ext>
            </a:extLst>
          </p:cNvPr>
          <p:cNvPicPr>
            <a:picLocks noChangeAspect="1"/>
          </p:cNvPicPr>
          <p:nvPr/>
        </p:nvPicPr>
        <p:blipFill>
          <a:blip r:embed="rId2"/>
          <a:stretch>
            <a:fillRect/>
          </a:stretch>
        </p:blipFill>
        <p:spPr>
          <a:xfrm>
            <a:off x="983460" y="2148801"/>
            <a:ext cx="9371640" cy="3493460"/>
          </a:xfrm>
          <a:prstGeom prst="rect">
            <a:avLst/>
          </a:prstGeom>
        </p:spPr>
      </p:pic>
      <p:sp>
        <p:nvSpPr>
          <p:cNvPr id="8" name="Organigramme : Stockage à accès séquentiel 7">
            <a:extLst>
              <a:ext uri="{FF2B5EF4-FFF2-40B4-BE49-F238E27FC236}">
                <a16:creationId xmlns:a16="http://schemas.microsoft.com/office/drawing/2014/main" id="{47DA827B-575B-4799-B66F-1F3F4F5FDD92}"/>
              </a:ext>
            </a:extLst>
          </p:cNvPr>
          <p:cNvSpPr/>
          <p:nvPr/>
        </p:nvSpPr>
        <p:spPr>
          <a:xfrm>
            <a:off x="1127983" y="1339031"/>
            <a:ext cx="3926902" cy="1619539"/>
          </a:xfrm>
          <a:prstGeom prst="flowChartMagneticTap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b="1">
                <a:latin typeface="Calibri" panose="020F0502020204030204" pitchFamily="34" charset="0"/>
                <a:ea typeface="Verdana" panose="020B0604030504040204" pitchFamily="34" charset="0"/>
                <a:cs typeface="Calibri" panose="020F0502020204030204" pitchFamily="34" charset="0"/>
              </a:rPr>
              <a:t>(en liaison avec leurs bas revenus) davantage d’équipement obsolète et de nécessité de partage des équipements </a:t>
            </a:r>
          </a:p>
        </p:txBody>
      </p:sp>
      <p:sp>
        <p:nvSpPr>
          <p:cNvPr id="9" name="Organigramme : Stockage à accès séquentiel 8">
            <a:extLst>
              <a:ext uri="{FF2B5EF4-FFF2-40B4-BE49-F238E27FC236}">
                <a16:creationId xmlns:a16="http://schemas.microsoft.com/office/drawing/2014/main" id="{2C776FF0-CFB5-442A-A1A4-05987B225393}"/>
              </a:ext>
            </a:extLst>
          </p:cNvPr>
          <p:cNvSpPr/>
          <p:nvPr/>
        </p:nvSpPr>
        <p:spPr>
          <a:xfrm flipH="1">
            <a:off x="9642764" y="2062004"/>
            <a:ext cx="2309091" cy="1217024"/>
          </a:xfrm>
          <a:prstGeom prst="flowChartMagneticTap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200" b="1">
                <a:latin typeface="Calibri" panose="020F0502020204030204" pitchFamily="34" charset="0"/>
                <a:ea typeface="Verdana" panose="020B0604030504040204" pitchFamily="34" charset="0"/>
                <a:cs typeface="Calibri" panose="020F0502020204030204" pitchFamily="34" charset="0"/>
              </a:rPr>
              <a:t>Pour tous les vulnérables, deux fois plus de difficultés de lecture ou de compréhension, en général</a:t>
            </a:r>
          </a:p>
        </p:txBody>
      </p:sp>
    </p:spTree>
    <p:extLst>
      <p:ext uri="{BB962C8B-B14F-4D97-AF65-F5344CB8AC3E}">
        <p14:creationId xmlns:p14="http://schemas.microsoft.com/office/powerpoint/2010/main" val="21076475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E646000-CE1A-4355-8D5E-6BA23B4A99A6}"/>
              </a:ext>
            </a:extLst>
          </p:cNvPr>
          <p:cNvPicPr>
            <a:picLocks noChangeAspect="1"/>
          </p:cNvPicPr>
          <p:nvPr/>
        </p:nvPicPr>
        <p:blipFill>
          <a:blip r:embed="rId2"/>
          <a:stretch>
            <a:fillRect/>
          </a:stretch>
        </p:blipFill>
        <p:spPr>
          <a:xfrm>
            <a:off x="1931666" y="1988710"/>
            <a:ext cx="8722511" cy="3663100"/>
          </a:xfrm>
          <a:prstGeom prst="rect">
            <a:avLst/>
          </a:prstGeom>
        </p:spPr>
      </p:pic>
      <p:sp>
        <p:nvSpPr>
          <p:cNvPr id="3" name="Espace réservé du numéro de diapositive 2">
            <a:extLst>
              <a:ext uri="{FF2B5EF4-FFF2-40B4-BE49-F238E27FC236}">
                <a16:creationId xmlns:a16="http://schemas.microsoft.com/office/drawing/2014/main" id="{44B493F7-EE62-4A70-BECB-47CB909508D3}"/>
              </a:ext>
            </a:extLst>
          </p:cNvPr>
          <p:cNvSpPr>
            <a:spLocks noGrp="1"/>
          </p:cNvSpPr>
          <p:nvPr>
            <p:ph type="sldNum" sz="quarter" idx="12"/>
          </p:nvPr>
        </p:nvSpPr>
        <p:spPr/>
        <p:txBody>
          <a:bodyPr/>
          <a:lstStyle/>
          <a:p>
            <a:fld id="{1B657BA9-EC5E-40D7-BBDA-32C61981E3FD}" type="slidenum">
              <a:rPr lang="fr-FR" smtClean="0"/>
              <a:t>57</a:t>
            </a:fld>
            <a:endParaRPr lang="fr-FR"/>
          </a:p>
        </p:txBody>
      </p:sp>
      <p:sp>
        <p:nvSpPr>
          <p:cNvPr id="6" name="Titre 5">
            <a:extLst>
              <a:ext uri="{FF2B5EF4-FFF2-40B4-BE49-F238E27FC236}">
                <a16:creationId xmlns:a16="http://schemas.microsoft.com/office/drawing/2014/main" id="{7A4EBC33-8D2F-461C-A0E5-C45498682E56}"/>
              </a:ext>
            </a:extLst>
          </p:cNvPr>
          <p:cNvSpPr txBox="1">
            <a:spLocks/>
          </p:cNvSpPr>
          <p:nvPr/>
        </p:nvSpPr>
        <p:spPr>
          <a:xfrm>
            <a:off x="704365" y="190342"/>
            <a:ext cx="10075523"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dirty="0">
                <a:solidFill>
                  <a:srgbClr val="31849B"/>
                </a:solidFill>
              </a:rPr>
              <a:t>L’isolement provoqué par la crise vient s’ajouter aux autres sources de fragilité chez les nouveaux vulnérables</a:t>
            </a:r>
          </a:p>
        </p:txBody>
      </p:sp>
      <p:sp>
        <p:nvSpPr>
          <p:cNvPr id="8" name="Rectangle 7">
            <a:extLst>
              <a:ext uri="{FF2B5EF4-FFF2-40B4-BE49-F238E27FC236}">
                <a16:creationId xmlns:a16="http://schemas.microsoft.com/office/drawing/2014/main" id="{7F02892C-DF69-4C15-A8B2-752219966168}"/>
              </a:ext>
            </a:extLst>
          </p:cNvPr>
          <p:cNvSpPr/>
          <p:nvPr/>
        </p:nvSpPr>
        <p:spPr>
          <a:xfrm>
            <a:off x="3632922" y="5970301"/>
            <a:ext cx="9849394" cy="400110"/>
          </a:xfrm>
          <a:prstGeom prst="rect">
            <a:avLst/>
          </a:prstGeom>
        </p:spPr>
        <p:txBody>
          <a:bodyPr wrap="square">
            <a:spAutoFit/>
          </a:bodyPr>
          <a:lstStyle/>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9" name="Rectangle 8">
            <a:extLst>
              <a:ext uri="{FF2B5EF4-FFF2-40B4-BE49-F238E27FC236}">
                <a16:creationId xmlns:a16="http://schemas.microsoft.com/office/drawing/2014/main" id="{FDE4BFA5-483A-4F44-90D0-DFDD2603F705}"/>
              </a:ext>
            </a:extLst>
          </p:cNvPr>
          <p:cNvSpPr/>
          <p:nvPr/>
        </p:nvSpPr>
        <p:spPr>
          <a:xfrm>
            <a:off x="6044630" y="1270109"/>
            <a:ext cx="5787593" cy="1477328"/>
          </a:xfrm>
          <a:prstGeom prst="rect">
            <a:avLst/>
          </a:prstGeom>
        </p:spPr>
        <p:txBody>
          <a:bodyPr wrap="square">
            <a:spAutoFit/>
          </a:bodyPr>
          <a:lstStyle/>
          <a:p>
            <a:r>
              <a:rPr lang="fr-FR" b="1" dirty="0">
                <a:solidFill>
                  <a:srgbClr val="31849B"/>
                </a:solidFill>
              </a:rPr>
              <a:t>Pres des 3 quarts des nouveaux vulnérables ont plusieurs facteurs de fragilité </a:t>
            </a:r>
            <a:r>
              <a:rPr lang="fr-FR" dirty="0">
                <a:solidFill>
                  <a:srgbClr val="31849B"/>
                </a:solidFill>
              </a:rPr>
              <a:t>contre 56% des déjà vulnérables et 30% des non vulnérables, en particulier des difficultés d’emploi et financières, de logement et un sentiment de relégation territoriale</a:t>
            </a:r>
            <a:endParaRPr lang="fr-FR" dirty="0"/>
          </a:p>
        </p:txBody>
      </p:sp>
    </p:spTree>
    <p:extLst>
      <p:ext uri="{BB962C8B-B14F-4D97-AF65-F5344CB8AC3E}">
        <p14:creationId xmlns:p14="http://schemas.microsoft.com/office/powerpoint/2010/main" val="25146782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B58A34F-B309-4636-8376-1585B4471718}"/>
              </a:ext>
            </a:extLst>
          </p:cNvPr>
          <p:cNvSpPr>
            <a:spLocks noGrp="1"/>
          </p:cNvSpPr>
          <p:nvPr>
            <p:ph type="sldNum" sz="quarter" idx="12"/>
          </p:nvPr>
        </p:nvSpPr>
        <p:spPr/>
        <p:txBody>
          <a:bodyPr/>
          <a:lstStyle/>
          <a:p>
            <a:fld id="{1B657BA9-EC5E-40D7-BBDA-32C61981E3FD}" type="slidenum">
              <a:rPr lang="fr-FR" smtClean="0"/>
              <a:t>58</a:t>
            </a:fld>
            <a:endParaRPr lang="fr-FR"/>
          </a:p>
        </p:txBody>
      </p:sp>
      <p:sp>
        <p:nvSpPr>
          <p:cNvPr id="6" name="Titre 5">
            <a:extLst>
              <a:ext uri="{FF2B5EF4-FFF2-40B4-BE49-F238E27FC236}">
                <a16:creationId xmlns:a16="http://schemas.microsoft.com/office/drawing/2014/main" id="{01F0FC0C-7B3C-4678-841F-768020FE2FE1}"/>
              </a:ext>
            </a:extLst>
          </p:cNvPr>
          <p:cNvSpPr txBox="1">
            <a:spLocks/>
          </p:cNvSpPr>
          <p:nvPr/>
        </p:nvSpPr>
        <p:spPr>
          <a:xfrm>
            <a:off x="2145044" y="144172"/>
            <a:ext cx="9849393" cy="7571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400">
                <a:solidFill>
                  <a:srgbClr val="31849B"/>
                </a:solidFill>
              </a:rPr>
              <a:t>6 - Les « nouveaux » vulnérables évoquent également d’autres sources de vulnérabilité ayant trait aux discriminations, racisme</a:t>
            </a:r>
          </a:p>
        </p:txBody>
      </p:sp>
      <p:sp>
        <p:nvSpPr>
          <p:cNvPr id="7" name="Rectangle 6">
            <a:extLst>
              <a:ext uri="{FF2B5EF4-FFF2-40B4-BE49-F238E27FC236}">
                <a16:creationId xmlns:a16="http://schemas.microsoft.com/office/drawing/2014/main" id="{B2BD72E6-7749-482D-8011-EE5830AEEBBD}"/>
              </a:ext>
            </a:extLst>
          </p:cNvPr>
          <p:cNvSpPr/>
          <p:nvPr/>
        </p:nvSpPr>
        <p:spPr>
          <a:xfrm>
            <a:off x="4285523" y="6352955"/>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14" name="ZoneTexte 13">
            <a:extLst>
              <a:ext uri="{FF2B5EF4-FFF2-40B4-BE49-F238E27FC236}">
                <a16:creationId xmlns:a16="http://schemas.microsoft.com/office/drawing/2014/main" id="{3CBF68D4-9B9C-4693-AFFD-A8FA396BB176}"/>
              </a:ext>
            </a:extLst>
          </p:cNvPr>
          <p:cNvSpPr txBox="1"/>
          <p:nvPr/>
        </p:nvSpPr>
        <p:spPr>
          <a:xfrm>
            <a:off x="2553513" y="972388"/>
            <a:ext cx="8882436" cy="461665"/>
          </a:xfrm>
          <a:prstGeom prst="rect">
            <a:avLst/>
          </a:prstGeom>
          <a:noFill/>
        </p:spPr>
        <p:txBody>
          <a:bodyPr wrap="square">
            <a:spAutoFit/>
          </a:bodyPr>
          <a:lstStyle>
            <a:defPPr>
              <a:defRPr lang="fr-FR"/>
            </a:defPPr>
            <a:lvl1pPr algn="ctr">
              <a:defRPr sz="1400" b="1">
                <a:solidFill>
                  <a:srgbClr val="4BACC6"/>
                </a:solidFill>
              </a:defRPr>
            </a:lvl1pPr>
          </a:lstStyle>
          <a:p>
            <a:r>
              <a:rPr lang="fr-FR" sz="1200"/>
              <a:t>Quels sont les éléments, les raisons qui vous donnent le sentiment d’être en situation de vulnérabilité aujourd’hui ?</a:t>
            </a:r>
            <a:br>
              <a:rPr lang="fr-FR" sz="1200"/>
            </a:br>
            <a:r>
              <a:rPr lang="fr-FR" sz="1200"/>
              <a:t>(éléments recueillant 3% et plus de citations) réponses recodées à postériori à une question « ouverte »</a:t>
            </a:r>
            <a:endParaRPr lang="fr-FR" sz="1200" i="1"/>
          </a:p>
        </p:txBody>
      </p:sp>
      <p:sp>
        <p:nvSpPr>
          <p:cNvPr id="16" name="ZoneTexte 15">
            <a:extLst>
              <a:ext uri="{FF2B5EF4-FFF2-40B4-BE49-F238E27FC236}">
                <a16:creationId xmlns:a16="http://schemas.microsoft.com/office/drawing/2014/main" id="{4F96A51D-7517-40D4-8CAC-1D8E43B20804}"/>
              </a:ext>
            </a:extLst>
          </p:cNvPr>
          <p:cNvSpPr txBox="1"/>
          <p:nvPr/>
        </p:nvSpPr>
        <p:spPr>
          <a:xfrm>
            <a:off x="3072683" y="1475549"/>
            <a:ext cx="3031958" cy="307777"/>
          </a:xfrm>
          <a:custGeom>
            <a:avLst/>
            <a:gdLst>
              <a:gd name="connsiteX0" fmla="*/ 0 w 3031958"/>
              <a:gd name="connsiteY0" fmla="*/ 0 h 307777"/>
              <a:gd name="connsiteX1" fmla="*/ 565965 w 3031958"/>
              <a:gd name="connsiteY1" fmla="*/ 0 h 307777"/>
              <a:gd name="connsiteX2" fmla="*/ 1101611 w 3031958"/>
              <a:gd name="connsiteY2" fmla="*/ 0 h 307777"/>
              <a:gd name="connsiteX3" fmla="*/ 1637257 w 3031958"/>
              <a:gd name="connsiteY3" fmla="*/ 0 h 307777"/>
              <a:gd name="connsiteX4" fmla="*/ 2051625 w 3031958"/>
              <a:gd name="connsiteY4" fmla="*/ 0 h 307777"/>
              <a:gd name="connsiteX5" fmla="*/ 2496312 w 3031958"/>
              <a:gd name="connsiteY5" fmla="*/ 0 h 307777"/>
              <a:gd name="connsiteX6" fmla="*/ 3031958 w 3031958"/>
              <a:gd name="connsiteY6" fmla="*/ 0 h 307777"/>
              <a:gd name="connsiteX7" fmla="*/ 3031958 w 3031958"/>
              <a:gd name="connsiteY7" fmla="*/ 307777 h 307777"/>
              <a:gd name="connsiteX8" fmla="*/ 2526632 w 3031958"/>
              <a:gd name="connsiteY8" fmla="*/ 307777 h 307777"/>
              <a:gd name="connsiteX9" fmla="*/ 2112264 w 3031958"/>
              <a:gd name="connsiteY9" fmla="*/ 307777 h 307777"/>
              <a:gd name="connsiteX10" fmla="*/ 1697896 w 3031958"/>
              <a:gd name="connsiteY10" fmla="*/ 307777 h 307777"/>
              <a:gd name="connsiteX11" fmla="*/ 1162251 w 3031958"/>
              <a:gd name="connsiteY11" fmla="*/ 307777 h 307777"/>
              <a:gd name="connsiteX12" fmla="*/ 717563 w 3031958"/>
              <a:gd name="connsiteY12" fmla="*/ 307777 h 307777"/>
              <a:gd name="connsiteX13" fmla="*/ 0 w 3031958"/>
              <a:gd name="connsiteY13" fmla="*/ 307777 h 307777"/>
              <a:gd name="connsiteX14" fmla="*/ 0 w 3031958"/>
              <a:gd name="connsiteY14"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31958" h="307777" fill="none" extrusionOk="0">
                <a:moveTo>
                  <a:pt x="0" y="0"/>
                </a:moveTo>
                <a:cubicBezTo>
                  <a:pt x="174602" y="-10477"/>
                  <a:pt x="343716" y="23673"/>
                  <a:pt x="565965" y="0"/>
                </a:cubicBezTo>
                <a:cubicBezTo>
                  <a:pt x="788215" y="-23673"/>
                  <a:pt x="904940" y="62461"/>
                  <a:pt x="1101611" y="0"/>
                </a:cubicBezTo>
                <a:cubicBezTo>
                  <a:pt x="1298282" y="-62461"/>
                  <a:pt x="1485228" y="9116"/>
                  <a:pt x="1637257" y="0"/>
                </a:cubicBezTo>
                <a:cubicBezTo>
                  <a:pt x="1789286" y="-9116"/>
                  <a:pt x="1963793" y="4221"/>
                  <a:pt x="2051625" y="0"/>
                </a:cubicBezTo>
                <a:cubicBezTo>
                  <a:pt x="2139457" y="-4221"/>
                  <a:pt x="2294931" y="25470"/>
                  <a:pt x="2496312" y="0"/>
                </a:cubicBezTo>
                <a:cubicBezTo>
                  <a:pt x="2697693" y="-25470"/>
                  <a:pt x="2895342" y="1274"/>
                  <a:pt x="3031958" y="0"/>
                </a:cubicBezTo>
                <a:cubicBezTo>
                  <a:pt x="3036989" y="152047"/>
                  <a:pt x="3024470" y="155648"/>
                  <a:pt x="3031958" y="307777"/>
                </a:cubicBezTo>
                <a:cubicBezTo>
                  <a:pt x="2885817" y="365910"/>
                  <a:pt x="2672189" y="258252"/>
                  <a:pt x="2526632" y="307777"/>
                </a:cubicBezTo>
                <a:cubicBezTo>
                  <a:pt x="2381075" y="357302"/>
                  <a:pt x="2308727" y="261757"/>
                  <a:pt x="2112264" y="307777"/>
                </a:cubicBezTo>
                <a:cubicBezTo>
                  <a:pt x="1915801" y="353797"/>
                  <a:pt x="1813443" y="289631"/>
                  <a:pt x="1697896" y="307777"/>
                </a:cubicBezTo>
                <a:cubicBezTo>
                  <a:pt x="1582349" y="325923"/>
                  <a:pt x="1363645" y="285756"/>
                  <a:pt x="1162251" y="307777"/>
                </a:cubicBezTo>
                <a:cubicBezTo>
                  <a:pt x="960857" y="329798"/>
                  <a:pt x="921491" y="299997"/>
                  <a:pt x="717563" y="307777"/>
                </a:cubicBezTo>
                <a:cubicBezTo>
                  <a:pt x="513635" y="315557"/>
                  <a:pt x="223194" y="272725"/>
                  <a:pt x="0" y="307777"/>
                </a:cubicBezTo>
                <a:cubicBezTo>
                  <a:pt x="-5507" y="172726"/>
                  <a:pt x="17045" y="148952"/>
                  <a:pt x="0" y="0"/>
                </a:cubicBezTo>
                <a:close/>
              </a:path>
              <a:path w="3031958" h="307777" stroke="0" extrusionOk="0">
                <a:moveTo>
                  <a:pt x="0" y="0"/>
                </a:moveTo>
                <a:cubicBezTo>
                  <a:pt x="229006" y="-17607"/>
                  <a:pt x="318312" y="32207"/>
                  <a:pt x="475007" y="0"/>
                </a:cubicBezTo>
                <a:cubicBezTo>
                  <a:pt x="631702" y="-32207"/>
                  <a:pt x="783531" y="42979"/>
                  <a:pt x="889374" y="0"/>
                </a:cubicBezTo>
                <a:cubicBezTo>
                  <a:pt x="995217" y="-42979"/>
                  <a:pt x="1223695" y="47328"/>
                  <a:pt x="1455340" y="0"/>
                </a:cubicBezTo>
                <a:cubicBezTo>
                  <a:pt x="1686985" y="-47328"/>
                  <a:pt x="1799615" y="30656"/>
                  <a:pt x="1930347" y="0"/>
                </a:cubicBezTo>
                <a:cubicBezTo>
                  <a:pt x="2061079" y="-30656"/>
                  <a:pt x="2227802" y="25517"/>
                  <a:pt x="2405353" y="0"/>
                </a:cubicBezTo>
                <a:cubicBezTo>
                  <a:pt x="2582904" y="-25517"/>
                  <a:pt x="2810954" y="6503"/>
                  <a:pt x="3031958" y="0"/>
                </a:cubicBezTo>
                <a:cubicBezTo>
                  <a:pt x="3054925" y="141721"/>
                  <a:pt x="3024026" y="208708"/>
                  <a:pt x="3031958" y="307777"/>
                </a:cubicBezTo>
                <a:cubicBezTo>
                  <a:pt x="2814993" y="327940"/>
                  <a:pt x="2642566" y="260497"/>
                  <a:pt x="2526632" y="307777"/>
                </a:cubicBezTo>
                <a:cubicBezTo>
                  <a:pt x="2410698" y="355057"/>
                  <a:pt x="2196309" y="295885"/>
                  <a:pt x="2112264" y="307777"/>
                </a:cubicBezTo>
                <a:cubicBezTo>
                  <a:pt x="2028219" y="319669"/>
                  <a:pt x="1766911" y="257717"/>
                  <a:pt x="1606938" y="307777"/>
                </a:cubicBezTo>
                <a:cubicBezTo>
                  <a:pt x="1446965" y="357837"/>
                  <a:pt x="1318774" y="299231"/>
                  <a:pt x="1101611" y="307777"/>
                </a:cubicBezTo>
                <a:cubicBezTo>
                  <a:pt x="884448" y="316323"/>
                  <a:pt x="736889" y="278207"/>
                  <a:pt x="626605" y="307777"/>
                </a:cubicBezTo>
                <a:cubicBezTo>
                  <a:pt x="516321" y="337347"/>
                  <a:pt x="128733" y="280903"/>
                  <a:pt x="0" y="307777"/>
                </a:cubicBezTo>
                <a:cubicBezTo>
                  <a:pt x="-30814" y="163092"/>
                  <a:pt x="11091" y="137020"/>
                  <a:pt x="0" y="0"/>
                </a:cubicBezTo>
                <a:close/>
              </a:path>
            </a:pathLst>
          </a:custGeom>
          <a:solidFill>
            <a:srgbClr val="9A197E"/>
          </a:solidFill>
          <a:ln w="22225">
            <a:solidFill>
              <a:srgbClr val="9A197E"/>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i="1">
                <a:solidFill>
                  <a:schemeClr val="bg1"/>
                </a:solidFill>
                <a:latin typeface="Calibri" panose="020F0502020204030204" pitchFamily="34" charset="0"/>
                <a:cs typeface="Calibri" panose="020F0502020204030204" pitchFamily="34" charset="0"/>
              </a:rPr>
              <a:t>Les « déjà » vulnérables</a:t>
            </a:r>
          </a:p>
        </p:txBody>
      </p:sp>
      <p:pic>
        <p:nvPicPr>
          <p:cNvPr id="10" name="Graphique 9" descr="Avertissement avec un remplissage uni">
            <a:extLst>
              <a:ext uri="{FF2B5EF4-FFF2-40B4-BE49-F238E27FC236}">
                <a16:creationId xmlns:a16="http://schemas.microsoft.com/office/drawing/2014/main" id="{A36F789D-376E-4B74-A7DF-ACDCB29988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067" y="3875591"/>
            <a:ext cx="914400" cy="914400"/>
          </a:xfrm>
          <a:prstGeom prst="rect">
            <a:avLst/>
          </a:prstGeom>
        </p:spPr>
      </p:pic>
      <p:graphicFrame>
        <p:nvGraphicFramePr>
          <p:cNvPr id="11" name="Graphique 10">
            <a:extLst>
              <a:ext uri="{FF2B5EF4-FFF2-40B4-BE49-F238E27FC236}">
                <a16:creationId xmlns:a16="http://schemas.microsoft.com/office/drawing/2014/main" id="{B96604E4-4B3B-4CB8-B9B9-D4D595EBE58E}"/>
              </a:ext>
            </a:extLst>
          </p:cNvPr>
          <p:cNvGraphicFramePr>
            <a:graphicFrameLocks/>
          </p:cNvGraphicFramePr>
          <p:nvPr/>
        </p:nvGraphicFramePr>
        <p:xfrm>
          <a:off x="2302662" y="2932874"/>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phique 11">
            <a:extLst>
              <a:ext uri="{FF2B5EF4-FFF2-40B4-BE49-F238E27FC236}">
                <a16:creationId xmlns:a16="http://schemas.microsoft.com/office/drawing/2014/main" id="{2303FD73-F05B-45B3-8AF5-1E5676F12F44}"/>
              </a:ext>
            </a:extLst>
          </p:cNvPr>
          <p:cNvGraphicFramePr>
            <a:graphicFrameLocks/>
          </p:cNvGraphicFramePr>
          <p:nvPr/>
        </p:nvGraphicFramePr>
        <p:xfrm>
          <a:off x="7124884" y="1902990"/>
          <a:ext cx="4591049" cy="3733801"/>
        </p:xfrm>
        <a:graphic>
          <a:graphicData uri="http://schemas.openxmlformats.org/drawingml/2006/chart">
            <c:chart xmlns:c="http://schemas.openxmlformats.org/drawingml/2006/chart" xmlns:r="http://schemas.openxmlformats.org/officeDocument/2006/relationships" r:id="rId6"/>
          </a:graphicData>
        </a:graphic>
      </p:graphicFrame>
      <p:sp>
        <p:nvSpPr>
          <p:cNvPr id="13" name="ZoneTexte 12">
            <a:extLst>
              <a:ext uri="{FF2B5EF4-FFF2-40B4-BE49-F238E27FC236}">
                <a16:creationId xmlns:a16="http://schemas.microsoft.com/office/drawing/2014/main" id="{3A89B6AB-2980-4134-9243-AD743F66AA2D}"/>
              </a:ext>
            </a:extLst>
          </p:cNvPr>
          <p:cNvSpPr txBox="1"/>
          <p:nvPr/>
        </p:nvSpPr>
        <p:spPr>
          <a:xfrm>
            <a:off x="33163" y="4859950"/>
            <a:ext cx="2164251" cy="600164"/>
          </a:xfrm>
          <a:custGeom>
            <a:avLst/>
            <a:gdLst>
              <a:gd name="connsiteX0" fmla="*/ 0 w 2164251"/>
              <a:gd name="connsiteY0" fmla="*/ 0 h 600164"/>
              <a:gd name="connsiteX1" fmla="*/ 519420 w 2164251"/>
              <a:gd name="connsiteY1" fmla="*/ 0 h 600164"/>
              <a:gd name="connsiteX2" fmla="*/ 995555 w 2164251"/>
              <a:gd name="connsiteY2" fmla="*/ 0 h 600164"/>
              <a:gd name="connsiteX3" fmla="*/ 1579903 w 2164251"/>
              <a:gd name="connsiteY3" fmla="*/ 0 h 600164"/>
              <a:gd name="connsiteX4" fmla="*/ 2164251 w 2164251"/>
              <a:gd name="connsiteY4" fmla="*/ 0 h 600164"/>
              <a:gd name="connsiteX5" fmla="*/ 2164251 w 2164251"/>
              <a:gd name="connsiteY5" fmla="*/ 294080 h 600164"/>
              <a:gd name="connsiteX6" fmla="*/ 2164251 w 2164251"/>
              <a:gd name="connsiteY6" fmla="*/ 600164 h 600164"/>
              <a:gd name="connsiteX7" fmla="*/ 1623188 w 2164251"/>
              <a:gd name="connsiteY7" fmla="*/ 600164 h 600164"/>
              <a:gd name="connsiteX8" fmla="*/ 1038840 w 2164251"/>
              <a:gd name="connsiteY8" fmla="*/ 600164 h 600164"/>
              <a:gd name="connsiteX9" fmla="*/ 562705 w 2164251"/>
              <a:gd name="connsiteY9" fmla="*/ 600164 h 600164"/>
              <a:gd name="connsiteX10" fmla="*/ 0 w 2164251"/>
              <a:gd name="connsiteY10" fmla="*/ 600164 h 600164"/>
              <a:gd name="connsiteX11" fmla="*/ 0 w 2164251"/>
              <a:gd name="connsiteY11" fmla="*/ 300082 h 600164"/>
              <a:gd name="connsiteX12" fmla="*/ 0 w 2164251"/>
              <a:gd name="connsiteY12" fmla="*/ 0 h 6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4251" h="600164" extrusionOk="0">
                <a:moveTo>
                  <a:pt x="0" y="0"/>
                </a:moveTo>
                <a:cubicBezTo>
                  <a:pt x="145740" y="-44214"/>
                  <a:pt x="342327" y="5013"/>
                  <a:pt x="519420" y="0"/>
                </a:cubicBezTo>
                <a:cubicBezTo>
                  <a:pt x="696513" y="-5013"/>
                  <a:pt x="828699" y="3645"/>
                  <a:pt x="995555" y="0"/>
                </a:cubicBezTo>
                <a:cubicBezTo>
                  <a:pt x="1162412" y="-3645"/>
                  <a:pt x="1411682" y="15411"/>
                  <a:pt x="1579903" y="0"/>
                </a:cubicBezTo>
                <a:cubicBezTo>
                  <a:pt x="1748124" y="-15411"/>
                  <a:pt x="1979157" y="31305"/>
                  <a:pt x="2164251" y="0"/>
                </a:cubicBezTo>
                <a:cubicBezTo>
                  <a:pt x="2196218" y="143736"/>
                  <a:pt x="2159145" y="218982"/>
                  <a:pt x="2164251" y="294080"/>
                </a:cubicBezTo>
                <a:cubicBezTo>
                  <a:pt x="2169357" y="369178"/>
                  <a:pt x="2158991" y="514675"/>
                  <a:pt x="2164251" y="600164"/>
                </a:cubicBezTo>
                <a:cubicBezTo>
                  <a:pt x="1968580" y="637227"/>
                  <a:pt x="1786746" y="545271"/>
                  <a:pt x="1623188" y="600164"/>
                </a:cubicBezTo>
                <a:cubicBezTo>
                  <a:pt x="1459630" y="655057"/>
                  <a:pt x="1246959" y="533083"/>
                  <a:pt x="1038840" y="600164"/>
                </a:cubicBezTo>
                <a:cubicBezTo>
                  <a:pt x="830721" y="667245"/>
                  <a:pt x="758411" y="548645"/>
                  <a:pt x="562705" y="600164"/>
                </a:cubicBezTo>
                <a:cubicBezTo>
                  <a:pt x="366999" y="651683"/>
                  <a:pt x="153329" y="545347"/>
                  <a:pt x="0" y="600164"/>
                </a:cubicBezTo>
                <a:cubicBezTo>
                  <a:pt x="-26369" y="509475"/>
                  <a:pt x="14090" y="420648"/>
                  <a:pt x="0" y="300082"/>
                </a:cubicBezTo>
                <a:cubicBezTo>
                  <a:pt x="-14090" y="179516"/>
                  <a:pt x="18723" y="66803"/>
                  <a:pt x="0" y="0"/>
                </a:cubicBezTo>
                <a:close/>
              </a:path>
            </a:pathLst>
          </a:custGeom>
          <a:noFill/>
          <a:ln w="25400">
            <a:solidFill>
              <a:srgbClr val="9A197E"/>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100" b="1">
                <a:solidFill>
                  <a:srgbClr val="9A197E"/>
                </a:solidFill>
                <a:latin typeface="Verdana" panose="020B0604030504040204" pitchFamily="34" charset="0"/>
                <a:ea typeface="Verdana" panose="020B0604030504040204" pitchFamily="34" charset="0"/>
              </a:rPr>
              <a:t>Ne savent pas expliquer la raison de ce sentiment de vulnérabilité</a:t>
            </a:r>
          </a:p>
        </p:txBody>
      </p:sp>
      <p:sp>
        <p:nvSpPr>
          <p:cNvPr id="18" name="ZoneTexte 17">
            <a:extLst>
              <a:ext uri="{FF2B5EF4-FFF2-40B4-BE49-F238E27FC236}">
                <a16:creationId xmlns:a16="http://schemas.microsoft.com/office/drawing/2014/main" id="{87C1DDB3-4628-43F2-A01F-AF9293AA815F}"/>
              </a:ext>
            </a:extLst>
          </p:cNvPr>
          <p:cNvSpPr txBox="1"/>
          <p:nvPr/>
        </p:nvSpPr>
        <p:spPr>
          <a:xfrm>
            <a:off x="8097728" y="1443363"/>
            <a:ext cx="3031958" cy="307777"/>
          </a:xfrm>
          <a:custGeom>
            <a:avLst/>
            <a:gdLst>
              <a:gd name="connsiteX0" fmla="*/ 0 w 3031958"/>
              <a:gd name="connsiteY0" fmla="*/ 0 h 307777"/>
              <a:gd name="connsiteX1" fmla="*/ 565965 w 3031958"/>
              <a:gd name="connsiteY1" fmla="*/ 0 h 307777"/>
              <a:gd name="connsiteX2" fmla="*/ 1101611 w 3031958"/>
              <a:gd name="connsiteY2" fmla="*/ 0 h 307777"/>
              <a:gd name="connsiteX3" fmla="*/ 1637257 w 3031958"/>
              <a:gd name="connsiteY3" fmla="*/ 0 h 307777"/>
              <a:gd name="connsiteX4" fmla="*/ 2051625 w 3031958"/>
              <a:gd name="connsiteY4" fmla="*/ 0 h 307777"/>
              <a:gd name="connsiteX5" fmla="*/ 2496312 w 3031958"/>
              <a:gd name="connsiteY5" fmla="*/ 0 h 307777"/>
              <a:gd name="connsiteX6" fmla="*/ 3031958 w 3031958"/>
              <a:gd name="connsiteY6" fmla="*/ 0 h 307777"/>
              <a:gd name="connsiteX7" fmla="*/ 3031958 w 3031958"/>
              <a:gd name="connsiteY7" fmla="*/ 307777 h 307777"/>
              <a:gd name="connsiteX8" fmla="*/ 2526632 w 3031958"/>
              <a:gd name="connsiteY8" fmla="*/ 307777 h 307777"/>
              <a:gd name="connsiteX9" fmla="*/ 2112264 w 3031958"/>
              <a:gd name="connsiteY9" fmla="*/ 307777 h 307777"/>
              <a:gd name="connsiteX10" fmla="*/ 1697896 w 3031958"/>
              <a:gd name="connsiteY10" fmla="*/ 307777 h 307777"/>
              <a:gd name="connsiteX11" fmla="*/ 1162251 w 3031958"/>
              <a:gd name="connsiteY11" fmla="*/ 307777 h 307777"/>
              <a:gd name="connsiteX12" fmla="*/ 717563 w 3031958"/>
              <a:gd name="connsiteY12" fmla="*/ 307777 h 307777"/>
              <a:gd name="connsiteX13" fmla="*/ 0 w 3031958"/>
              <a:gd name="connsiteY13" fmla="*/ 307777 h 307777"/>
              <a:gd name="connsiteX14" fmla="*/ 0 w 3031958"/>
              <a:gd name="connsiteY14"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31958" h="307777" fill="none" extrusionOk="0">
                <a:moveTo>
                  <a:pt x="0" y="0"/>
                </a:moveTo>
                <a:cubicBezTo>
                  <a:pt x="174602" y="-10477"/>
                  <a:pt x="343716" y="23673"/>
                  <a:pt x="565965" y="0"/>
                </a:cubicBezTo>
                <a:cubicBezTo>
                  <a:pt x="788215" y="-23673"/>
                  <a:pt x="904940" y="62461"/>
                  <a:pt x="1101611" y="0"/>
                </a:cubicBezTo>
                <a:cubicBezTo>
                  <a:pt x="1298282" y="-62461"/>
                  <a:pt x="1485228" y="9116"/>
                  <a:pt x="1637257" y="0"/>
                </a:cubicBezTo>
                <a:cubicBezTo>
                  <a:pt x="1789286" y="-9116"/>
                  <a:pt x="1963793" y="4221"/>
                  <a:pt x="2051625" y="0"/>
                </a:cubicBezTo>
                <a:cubicBezTo>
                  <a:pt x="2139457" y="-4221"/>
                  <a:pt x="2294931" y="25470"/>
                  <a:pt x="2496312" y="0"/>
                </a:cubicBezTo>
                <a:cubicBezTo>
                  <a:pt x="2697693" y="-25470"/>
                  <a:pt x="2895342" y="1274"/>
                  <a:pt x="3031958" y="0"/>
                </a:cubicBezTo>
                <a:cubicBezTo>
                  <a:pt x="3036989" y="152047"/>
                  <a:pt x="3024470" y="155648"/>
                  <a:pt x="3031958" y="307777"/>
                </a:cubicBezTo>
                <a:cubicBezTo>
                  <a:pt x="2885817" y="365910"/>
                  <a:pt x="2672189" y="258252"/>
                  <a:pt x="2526632" y="307777"/>
                </a:cubicBezTo>
                <a:cubicBezTo>
                  <a:pt x="2381075" y="357302"/>
                  <a:pt x="2308727" y="261757"/>
                  <a:pt x="2112264" y="307777"/>
                </a:cubicBezTo>
                <a:cubicBezTo>
                  <a:pt x="1915801" y="353797"/>
                  <a:pt x="1813443" y="289631"/>
                  <a:pt x="1697896" y="307777"/>
                </a:cubicBezTo>
                <a:cubicBezTo>
                  <a:pt x="1582349" y="325923"/>
                  <a:pt x="1363645" y="285756"/>
                  <a:pt x="1162251" y="307777"/>
                </a:cubicBezTo>
                <a:cubicBezTo>
                  <a:pt x="960857" y="329798"/>
                  <a:pt x="921491" y="299997"/>
                  <a:pt x="717563" y="307777"/>
                </a:cubicBezTo>
                <a:cubicBezTo>
                  <a:pt x="513635" y="315557"/>
                  <a:pt x="223194" y="272725"/>
                  <a:pt x="0" y="307777"/>
                </a:cubicBezTo>
                <a:cubicBezTo>
                  <a:pt x="-5507" y="172726"/>
                  <a:pt x="17045" y="148952"/>
                  <a:pt x="0" y="0"/>
                </a:cubicBezTo>
                <a:close/>
              </a:path>
              <a:path w="3031958" h="307777" stroke="0" extrusionOk="0">
                <a:moveTo>
                  <a:pt x="0" y="0"/>
                </a:moveTo>
                <a:cubicBezTo>
                  <a:pt x="229006" y="-17607"/>
                  <a:pt x="318312" y="32207"/>
                  <a:pt x="475007" y="0"/>
                </a:cubicBezTo>
                <a:cubicBezTo>
                  <a:pt x="631702" y="-32207"/>
                  <a:pt x="783531" y="42979"/>
                  <a:pt x="889374" y="0"/>
                </a:cubicBezTo>
                <a:cubicBezTo>
                  <a:pt x="995217" y="-42979"/>
                  <a:pt x="1223695" y="47328"/>
                  <a:pt x="1455340" y="0"/>
                </a:cubicBezTo>
                <a:cubicBezTo>
                  <a:pt x="1686985" y="-47328"/>
                  <a:pt x="1799615" y="30656"/>
                  <a:pt x="1930347" y="0"/>
                </a:cubicBezTo>
                <a:cubicBezTo>
                  <a:pt x="2061079" y="-30656"/>
                  <a:pt x="2227802" y="25517"/>
                  <a:pt x="2405353" y="0"/>
                </a:cubicBezTo>
                <a:cubicBezTo>
                  <a:pt x="2582904" y="-25517"/>
                  <a:pt x="2810954" y="6503"/>
                  <a:pt x="3031958" y="0"/>
                </a:cubicBezTo>
                <a:cubicBezTo>
                  <a:pt x="3054925" y="141721"/>
                  <a:pt x="3024026" y="208708"/>
                  <a:pt x="3031958" y="307777"/>
                </a:cubicBezTo>
                <a:cubicBezTo>
                  <a:pt x="2814993" y="327940"/>
                  <a:pt x="2642566" y="260497"/>
                  <a:pt x="2526632" y="307777"/>
                </a:cubicBezTo>
                <a:cubicBezTo>
                  <a:pt x="2410698" y="355057"/>
                  <a:pt x="2196309" y="295885"/>
                  <a:pt x="2112264" y="307777"/>
                </a:cubicBezTo>
                <a:cubicBezTo>
                  <a:pt x="2028219" y="319669"/>
                  <a:pt x="1766911" y="257717"/>
                  <a:pt x="1606938" y="307777"/>
                </a:cubicBezTo>
                <a:cubicBezTo>
                  <a:pt x="1446965" y="357837"/>
                  <a:pt x="1318774" y="299231"/>
                  <a:pt x="1101611" y="307777"/>
                </a:cubicBezTo>
                <a:cubicBezTo>
                  <a:pt x="884448" y="316323"/>
                  <a:pt x="736889" y="278207"/>
                  <a:pt x="626605" y="307777"/>
                </a:cubicBezTo>
                <a:cubicBezTo>
                  <a:pt x="516321" y="337347"/>
                  <a:pt x="128733" y="280903"/>
                  <a:pt x="0" y="307777"/>
                </a:cubicBezTo>
                <a:cubicBezTo>
                  <a:pt x="-30814" y="163092"/>
                  <a:pt x="11091" y="137020"/>
                  <a:pt x="0" y="0"/>
                </a:cubicBezTo>
                <a:close/>
              </a:path>
            </a:pathLst>
          </a:custGeom>
          <a:solidFill>
            <a:srgbClr val="9A197E"/>
          </a:solidFill>
          <a:ln w="22225">
            <a:solidFill>
              <a:srgbClr val="9A197E"/>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i="1">
                <a:solidFill>
                  <a:schemeClr val="bg1"/>
                </a:solidFill>
                <a:latin typeface="Calibri" panose="020F0502020204030204" pitchFamily="34" charset="0"/>
                <a:cs typeface="Calibri" panose="020F0502020204030204" pitchFamily="34" charset="0"/>
              </a:rPr>
              <a:t>Les « nouveaux » vulnérables</a:t>
            </a:r>
          </a:p>
        </p:txBody>
      </p:sp>
      <p:sp>
        <p:nvSpPr>
          <p:cNvPr id="19" name="ZoneTexte 18">
            <a:extLst>
              <a:ext uri="{FF2B5EF4-FFF2-40B4-BE49-F238E27FC236}">
                <a16:creationId xmlns:a16="http://schemas.microsoft.com/office/drawing/2014/main" id="{868A8E0A-CA77-4266-A878-23A3F7DE9ED0}"/>
              </a:ext>
            </a:extLst>
          </p:cNvPr>
          <p:cNvSpPr txBox="1"/>
          <p:nvPr/>
        </p:nvSpPr>
        <p:spPr>
          <a:xfrm>
            <a:off x="2952349" y="5746033"/>
            <a:ext cx="3684953" cy="276999"/>
          </a:xfrm>
          <a:custGeom>
            <a:avLst/>
            <a:gdLst>
              <a:gd name="connsiteX0" fmla="*/ 0 w 3684953"/>
              <a:gd name="connsiteY0" fmla="*/ 0 h 276999"/>
              <a:gd name="connsiteX1" fmla="*/ 489572 w 3684953"/>
              <a:gd name="connsiteY1" fmla="*/ 0 h 276999"/>
              <a:gd name="connsiteX2" fmla="*/ 905446 w 3684953"/>
              <a:gd name="connsiteY2" fmla="*/ 0 h 276999"/>
              <a:gd name="connsiteX3" fmla="*/ 1505567 w 3684953"/>
              <a:gd name="connsiteY3" fmla="*/ 0 h 276999"/>
              <a:gd name="connsiteX4" fmla="*/ 1995139 w 3684953"/>
              <a:gd name="connsiteY4" fmla="*/ 0 h 276999"/>
              <a:gd name="connsiteX5" fmla="*/ 2484711 w 3684953"/>
              <a:gd name="connsiteY5" fmla="*/ 0 h 276999"/>
              <a:gd name="connsiteX6" fmla="*/ 3084832 w 3684953"/>
              <a:gd name="connsiteY6" fmla="*/ 0 h 276999"/>
              <a:gd name="connsiteX7" fmla="*/ 3684953 w 3684953"/>
              <a:gd name="connsiteY7" fmla="*/ 0 h 276999"/>
              <a:gd name="connsiteX8" fmla="*/ 3684953 w 3684953"/>
              <a:gd name="connsiteY8" fmla="*/ 276999 h 276999"/>
              <a:gd name="connsiteX9" fmla="*/ 3232230 w 3684953"/>
              <a:gd name="connsiteY9" fmla="*/ 276999 h 276999"/>
              <a:gd name="connsiteX10" fmla="*/ 2705808 w 3684953"/>
              <a:gd name="connsiteY10" fmla="*/ 276999 h 276999"/>
              <a:gd name="connsiteX11" fmla="*/ 2179386 w 3684953"/>
              <a:gd name="connsiteY11" fmla="*/ 276999 h 276999"/>
              <a:gd name="connsiteX12" fmla="*/ 1689814 w 3684953"/>
              <a:gd name="connsiteY12" fmla="*/ 276999 h 276999"/>
              <a:gd name="connsiteX13" fmla="*/ 1089693 w 3684953"/>
              <a:gd name="connsiteY13" fmla="*/ 276999 h 276999"/>
              <a:gd name="connsiteX14" fmla="*/ 489572 w 3684953"/>
              <a:gd name="connsiteY14" fmla="*/ 276999 h 276999"/>
              <a:gd name="connsiteX15" fmla="*/ 0 w 3684953"/>
              <a:gd name="connsiteY15" fmla="*/ 276999 h 276999"/>
              <a:gd name="connsiteX16" fmla="*/ 0 w 3684953"/>
              <a:gd name="connsiteY16" fmla="*/ 0 h 2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84953" h="276999" extrusionOk="0">
                <a:moveTo>
                  <a:pt x="0" y="0"/>
                </a:moveTo>
                <a:cubicBezTo>
                  <a:pt x="163822" y="-10328"/>
                  <a:pt x="348491" y="37743"/>
                  <a:pt x="489572" y="0"/>
                </a:cubicBezTo>
                <a:cubicBezTo>
                  <a:pt x="630653" y="-37743"/>
                  <a:pt x="761156" y="4077"/>
                  <a:pt x="905446" y="0"/>
                </a:cubicBezTo>
                <a:cubicBezTo>
                  <a:pt x="1049736" y="-4077"/>
                  <a:pt x="1243782" y="51919"/>
                  <a:pt x="1505567" y="0"/>
                </a:cubicBezTo>
                <a:cubicBezTo>
                  <a:pt x="1767352" y="-51919"/>
                  <a:pt x="1753689" y="56309"/>
                  <a:pt x="1995139" y="0"/>
                </a:cubicBezTo>
                <a:cubicBezTo>
                  <a:pt x="2236589" y="-56309"/>
                  <a:pt x="2265385" y="7094"/>
                  <a:pt x="2484711" y="0"/>
                </a:cubicBezTo>
                <a:cubicBezTo>
                  <a:pt x="2704037" y="-7094"/>
                  <a:pt x="2918950" y="20924"/>
                  <a:pt x="3084832" y="0"/>
                </a:cubicBezTo>
                <a:cubicBezTo>
                  <a:pt x="3250714" y="-20924"/>
                  <a:pt x="3438006" y="59000"/>
                  <a:pt x="3684953" y="0"/>
                </a:cubicBezTo>
                <a:cubicBezTo>
                  <a:pt x="3701867" y="115394"/>
                  <a:pt x="3674139" y="151375"/>
                  <a:pt x="3684953" y="276999"/>
                </a:cubicBezTo>
                <a:cubicBezTo>
                  <a:pt x="3570448" y="299732"/>
                  <a:pt x="3364386" y="250172"/>
                  <a:pt x="3232230" y="276999"/>
                </a:cubicBezTo>
                <a:cubicBezTo>
                  <a:pt x="3100074" y="303826"/>
                  <a:pt x="2842905" y="261451"/>
                  <a:pt x="2705808" y="276999"/>
                </a:cubicBezTo>
                <a:cubicBezTo>
                  <a:pt x="2568711" y="292547"/>
                  <a:pt x="2405247" y="261602"/>
                  <a:pt x="2179386" y="276999"/>
                </a:cubicBezTo>
                <a:cubicBezTo>
                  <a:pt x="1953525" y="292396"/>
                  <a:pt x="1914142" y="218598"/>
                  <a:pt x="1689814" y="276999"/>
                </a:cubicBezTo>
                <a:cubicBezTo>
                  <a:pt x="1465486" y="335400"/>
                  <a:pt x="1338794" y="242899"/>
                  <a:pt x="1089693" y="276999"/>
                </a:cubicBezTo>
                <a:cubicBezTo>
                  <a:pt x="840592" y="311099"/>
                  <a:pt x="777619" y="209764"/>
                  <a:pt x="489572" y="276999"/>
                </a:cubicBezTo>
                <a:cubicBezTo>
                  <a:pt x="201525" y="344234"/>
                  <a:pt x="224062" y="237923"/>
                  <a:pt x="0" y="276999"/>
                </a:cubicBezTo>
                <a:cubicBezTo>
                  <a:pt x="-27575" y="183048"/>
                  <a:pt x="11552" y="75178"/>
                  <a:pt x="0" y="0"/>
                </a:cubicBezTo>
                <a:close/>
              </a:path>
            </a:pathLst>
          </a:custGeom>
          <a:noFill/>
          <a:ln w="25400">
            <a:solidFill>
              <a:srgbClr val="9A197E"/>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200" b="1">
                <a:solidFill>
                  <a:srgbClr val="9A197E"/>
                </a:solidFill>
                <a:latin typeface="Verdana" panose="020B0604030504040204" pitchFamily="34" charset="0"/>
                <a:ea typeface="Verdana" panose="020B0604030504040204" pitchFamily="34" charset="0"/>
              </a:rPr>
              <a:t>31% des « déjà » vulnérables</a:t>
            </a:r>
          </a:p>
        </p:txBody>
      </p:sp>
      <p:sp>
        <p:nvSpPr>
          <p:cNvPr id="20" name="ZoneTexte 19">
            <a:extLst>
              <a:ext uri="{FF2B5EF4-FFF2-40B4-BE49-F238E27FC236}">
                <a16:creationId xmlns:a16="http://schemas.microsoft.com/office/drawing/2014/main" id="{6C89C089-CED9-41C2-A6BC-699ACBD8A60A}"/>
              </a:ext>
            </a:extLst>
          </p:cNvPr>
          <p:cNvSpPr txBox="1"/>
          <p:nvPr/>
        </p:nvSpPr>
        <p:spPr>
          <a:xfrm>
            <a:off x="7750996" y="5746032"/>
            <a:ext cx="3684953" cy="276999"/>
          </a:xfrm>
          <a:custGeom>
            <a:avLst/>
            <a:gdLst>
              <a:gd name="connsiteX0" fmla="*/ 0 w 3684953"/>
              <a:gd name="connsiteY0" fmla="*/ 0 h 276999"/>
              <a:gd name="connsiteX1" fmla="*/ 489572 w 3684953"/>
              <a:gd name="connsiteY1" fmla="*/ 0 h 276999"/>
              <a:gd name="connsiteX2" fmla="*/ 905446 w 3684953"/>
              <a:gd name="connsiteY2" fmla="*/ 0 h 276999"/>
              <a:gd name="connsiteX3" fmla="*/ 1505567 w 3684953"/>
              <a:gd name="connsiteY3" fmla="*/ 0 h 276999"/>
              <a:gd name="connsiteX4" fmla="*/ 1995139 w 3684953"/>
              <a:gd name="connsiteY4" fmla="*/ 0 h 276999"/>
              <a:gd name="connsiteX5" fmla="*/ 2484711 w 3684953"/>
              <a:gd name="connsiteY5" fmla="*/ 0 h 276999"/>
              <a:gd name="connsiteX6" fmla="*/ 3084832 w 3684953"/>
              <a:gd name="connsiteY6" fmla="*/ 0 h 276999"/>
              <a:gd name="connsiteX7" fmla="*/ 3684953 w 3684953"/>
              <a:gd name="connsiteY7" fmla="*/ 0 h 276999"/>
              <a:gd name="connsiteX8" fmla="*/ 3684953 w 3684953"/>
              <a:gd name="connsiteY8" fmla="*/ 276999 h 276999"/>
              <a:gd name="connsiteX9" fmla="*/ 3232230 w 3684953"/>
              <a:gd name="connsiteY9" fmla="*/ 276999 h 276999"/>
              <a:gd name="connsiteX10" fmla="*/ 2705808 w 3684953"/>
              <a:gd name="connsiteY10" fmla="*/ 276999 h 276999"/>
              <a:gd name="connsiteX11" fmla="*/ 2179386 w 3684953"/>
              <a:gd name="connsiteY11" fmla="*/ 276999 h 276999"/>
              <a:gd name="connsiteX12" fmla="*/ 1689814 w 3684953"/>
              <a:gd name="connsiteY12" fmla="*/ 276999 h 276999"/>
              <a:gd name="connsiteX13" fmla="*/ 1089693 w 3684953"/>
              <a:gd name="connsiteY13" fmla="*/ 276999 h 276999"/>
              <a:gd name="connsiteX14" fmla="*/ 489572 w 3684953"/>
              <a:gd name="connsiteY14" fmla="*/ 276999 h 276999"/>
              <a:gd name="connsiteX15" fmla="*/ 0 w 3684953"/>
              <a:gd name="connsiteY15" fmla="*/ 276999 h 276999"/>
              <a:gd name="connsiteX16" fmla="*/ 0 w 3684953"/>
              <a:gd name="connsiteY16" fmla="*/ 0 h 2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84953" h="276999" extrusionOk="0">
                <a:moveTo>
                  <a:pt x="0" y="0"/>
                </a:moveTo>
                <a:cubicBezTo>
                  <a:pt x="163822" y="-10328"/>
                  <a:pt x="348491" y="37743"/>
                  <a:pt x="489572" y="0"/>
                </a:cubicBezTo>
                <a:cubicBezTo>
                  <a:pt x="630653" y="-37743"/>
                  <a:pt x="761156" y="4077"/>
                  <a:pt x="905446" y="0"/>
                </a:cubicBezTo>
                <a:cubicBezTo>
                  <a:pt x="1049736" y="-4077"/>
                  <a:pt x="1243782" y="51919"/>
                  <a:pt x="1505567" y="0"/>
                </a:cubicBezTo>
                <a:cubicBezTo>
                  <a:pt x="1767352" y="-51919"/>
                  <a:pt x="1753689" y="56309"/>
                  <a:pt x="1995139" y="0"/>
                </a:cubicBezTo>
                <a:cubicBezTo>
                  <a:pt x="2236589" y="-56309"/>
                  <a:pt x="2265385" y="7094"/>
                  <a:pt x="2484711" y="0"/>
                </a:cubicBezTo>
                <a:cubicBezTo>
                  <a:pt x="2704037" y="-7094"/>
                  <a:pt x="2918950" y="20924"/>
                  <a:pt x="3084832" y="0"/>
                </a:cubicBezTo>
                <a:cubicBezTo>
                  <a:pt x="3250714" y="-20924"/>
                  <a:pt x="3438006" y="59000"/>
                  <a:pt x="3684953" y="0"/>
                </a:cubicBezTo>
                <a:cubicBezTo>
                  <a:pt x="3701867" y="115394"/>
                  <a:pt x="3674139" y="151375"/>
                  <a:pt x="3684953" y="276999"/>
                </a:cubicBezTo>
                <a:cubicBezTo>
                  <a:pt x="3570448" y="299732"/>
                  <a:pt x="3364386" y="250172"/>
                  <a:pt x="3232230" y="276999"/>
                </a:cubicBezTo>
                <a:cubicBezTo>
                  <a:pt x="3100074" y="303826"/>
                  <a:pt x="2842905" y="261451"/>
                  <a:pt x="2705808" y="276999"/>
                </a:cubicBezTo>
                <a:cubicBezTo>
                  <a:pt x="2568711" y="292547"/>
                  <a:pt x="2405247" y="261602"/>
                  <a:pt x="2179386" y="276999"/>
                </a:cubicBezTo>
                <a:cubicBezTo>
                  <a:pt x="1953525" y="292396"/>
                  <a:pt x="1914142" y="218598"/>
                  <a:pt x="1689814" y="276999"/>
                </a:cubicBezTo>
                <a:cubicBezTo>
                  <a:pt x="1465486" y="335400"/>
                  <a:pt x="1338794" y="242899"/>
                  <a:pt x="1089693" y="276999"/>
                </a:cubicBezTo>
                <a:cubicBezTo>
                  <a:pt x="840592" y="311099"/>
                  <a:pt x="777619" y="209764"/>
                  <a:pt x="489572" y="276999"/>
                </a:cubicBezTo>
                <a:cubicBezTo>
                  <a:pt x="201525" y="344234"/>
                  <a:pt x="224062" y="237923"/>
                  <a:pt x="0" y="276999"/>
                </a:cubicBezTo>
                <a:cubicBezTo>
                  <a:pt x="-27575" y="183048"/>
                  <a:pt x="11552" y="75178"/>
                  <a:pt x="0" y="0"/>
                </a:cubicBezTo>
                <a:close/>
              </a:path>
            </a:pathLst>
          </a:custGeom>
          <a:noFill/>
          <a:ln w="25400">
            <a:solidFill>
              <a:srgbClr val="9A197E"/>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200" b="1">
                <a:solidFill>
                  <a:srgbClr val="9A197E"/>
                </a:solidFill>
                <a:latin typeface="Verdana" panose="020B0604030504040204" pitchFamily="34" charset="0"/>
                <a:ea typeface="Verdana" panose="020B0604030504040204" pitchFamily="34" charset="0"/>
              </a:rPr>
              <a:t>22% des « nouveaux » vulnérables</a:t>
            </a:r>
          </a:p>
        </p:txBody>
      </p:sp>
      <p:sp>
        <p:nvSpPr>
          <p:cNvPr id="2" name="Étoile : 6 branches 1">
            <a:extLst>
              <a:ext uri="{FF2B5EF4-FFF2-40B4-BE49-F238E27FC236}">
                <a16:creationId xmlns:a16="http://schemas.microsoft.com/office/drawing/2014/main" id="{F30126AA-8990-4671-9FCB-C6B9F24DEAE9}"/>
              </a:ext>
            </a:extLst>
          </p:cNvPr>
          <p:cNvSpPr/>
          <p:nvPr/>
        </p:nvSpPr>
        <p:spPr>
          <a:xfrm>
            <a:off x="7351295" y="2133697"/>
            <a:ext cx="120316" cy="120316"/>
          </a:xfrm>
          <a:prstGeom prst="star6">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Étoile : 6 branches 20">
            <a:extLst>
              <a:ext uri="{FF2B5EF4-FFF2-40B4-BE49-F238E27FC236}">
                <a16:creationId xmlns:a16="http://schemas.microsoft.com/office/drawing/2014/main" id="{289F8734-0DB5-47D4-B705-DDD45C9F6D10}"/>
              </a:ext>
            </a:extLst>
          </p:cNvPr>
          <p:cNvSpPr/>
          <p:nvPr/>
        </p:nvSpPr>
        <p:spPr>
          <a:xfrm>
            <a:off x="410895" y="2133697"/>
            <a:ext cx="120316" cy="120316"/>
          </a:xfrm>
          <a:prstGeom prst="star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p>
        </p:txBody>
      </p:sp>
      <p:sp>
        <p:nvSpPr>
          <p:cNvPr id="22" name="Étoile : 6 branches 21">
            <a:extLst>
              <a:ext uri="{FF2B5EF4-FFF2-40B4-BE49-F238E27FC236}">
                <a16:creationId xmlns:a16="http://schemas.microsoft.com/office/drawing/2014/main" id="{A076CA45-0AB4-462E-A904-3DACD30542CC}"/>
              </a:ext>
            </a:extLst>
          </p:cNvPr>
          <p:cNvSpPr/>
          <p:nvPr/>
        </p:nvSpPr>
        <p:spPr>
          <a:xfrm>
            <a:off x="417398" y="2404894"/>
            <a:ext cx="120316" cy="120316"/>
          </a:xfrm>
          <a:prstGeom prst="star6">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1E235C36-82DD-4876-A8F0-92AA5C1D0925}"/>
              </a:ext>
            </a:extLst>
          </p:cNvPr>
          <p:cNvSpPr txBox="1"/>
          <p:nvPr/>
        </p:nvSpPr>
        <p:spPr>
          <a:xfrm>
            <a:off x="549746" y="2087729"/>
            <a:ext cx="5226336" cy="247206"/>
          </a:xfrm>
          <a:prstGeom prst="rect">
            <a:avLst/>
          </a:prstGeom>
          <a:noFill/>
        </p:spPr>
        <p:txBody>
          <a:bodyPr wrap="square" rtlCol="0">
            <a:spAutoFit/>
          </a:bodyPr>
          <a:lstStyle/>
          <a:p>
            <a:r>
              <a:rPr lang="fr-FR" sz="1000" i="1">
                <a:latin typeface="Verdana" panose="020B0604030504040204" pitchFamily="34" charset="0"/>
                <a:ea typeface="Verdana" panose="020B0604030504040204" pitchFamily="34" charset="0"/>
              </a:rPr>
              <a:t>Recueille au moins 3% de citations uniquement chez les « déjà » vulnérables</a:t>
            </a:r>
          </a:p>
        </p:txBody>
      </p:sp>
      <p:sp>
        <p:nvSpPr>
          <p:cNvPr id="23" name="ZoneTexte 22">
            <a:extLst>
              <a:ext uri="{FF2B5EF4-FFF2-40B4-BE49-F238E27FC236}">
                <a16:creationId xmlns:a16="http://schemas.microsoft.com/office/drawing/2014/main" id="{FE83B769-BE0A-433C-8C31-633453EF59F6}"/>
              </a:ext>
            </a:extLst>
          </p:cNvPr>
          <p:cNvSpPr txBox="1"/>
          <p:nvPr/>
        </p:nvSpPr>
        <p:spPr>
          <a:xfrm>
            <a:off x="568281" y="2363744"/>
            <a:ext cx="5536360" cy="246221"/>
          </a:xfrm>
          <a:prstGeom prst="rect">
            <a:avLst/>
          </a:prstGeom>
          <a:noFill/>
        </p:spPr>
        <p:txBody>
          <a:bodyPr wrap="square" rtlCol="0">
            <a:spAutoFit/>
          </a:bodyPr>
          <a:lstStyle/>
          <a:p>
            <a:r>
              <a:rPr lang="fr-FR" sz="1000" i="1">
                <a:latin typeface="Verdana" panose="020B0604030504040204" pitchFamily="34" charset="0"/>
                <a:ea typeface="Verdana" panose="020B0604030504040204" pitchFamily="34" charset="0"/>
              </a:rPr>
              <a:t>Recueille au moins 3% de citations uniquement chez les « nouveaux » vulnérables</a:t>
            </a:r>
          </a:p>
        </p:txBody>
      </p:sp>
    </p:spTree>
    <p:extLst>
      <p:ext uri="{BB962C8B-B14F-4D97-AF65-F5344CB8AC3E}">
        <p14:creationId xmlns:p14="http://schemas.microsoft.com/office/powerpoint/2010/main" val="1333523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B58A34F-B309-4636-8376-1585B4471718}"/>
              </a:ext>
            </a:extLst>
          </p:cNvPr>
          <p:cNvSpPr>
            <a:spLocks noGrp="1"/>
          </p:cNvSpPr>
          <p:nvPr>
            <p:ph type="sldNum" sz="quarter" idx="12"/>
          </p:nvPr>
        </p:nvSpPr>
        <p:spPr/>
        <p:txBody>
          <a:bodyPr/>
          <a:lstStyle/>
          <a:p>
            <a:fld id="{1B657BA9-EC5E-40D7-BBDA-32C61981E3FD}" type="slidenum">
              <a:rPr lang="fr-FR" smtClean="0"/>
              <a:t>59</a:t>
            </a:fld>
            <a:endParaRPr lang="fr-FR"/>
          </a:p>
        </p:txBody>
      </p:sp>
      <p:sp>
        <p:nvSpPr>
          <p:cNvPr id="6" name="Titre 5">
            <a:extLst>
              <a:ext uri="{FF2B5EF4-FFF2-40B4-BE49-F238E27FC236}">
                <a16:creationId xmlns:a16="http://schemas.microsoft.com/office/drawing/2014/main" id="{01F0FC0C-7B3C-4678-841F-768020FE2FE1}"/>
              </a:ext>
            </a:extLst>
          </p:cNvPr>
          <p:cNvSpPr txBox="1">
            <a:spLocks/>
          </p:cNvSpPr>
          <p:nvPr/>
        </p:nvSpPr>
        <p:spPr>
          <a:xfrm>
            <a:off x="2145044" y="144172"/>
            <a:ext cx="9849393"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Au total le sentiment de naviguer à vue dans un univers insécurisant </a:t>
            </a:r>
          </a:p>
        </p:txBody>
      </p:sp>
      <p:sp>
        <p:nvSpPr>
          <p:cNvPr id="7" name="Rectangle 6">
            <a:extLst>
              <a:ext uri="{FF2B5EF4-FFF2-40B4-BE49-F238E27FC236}">
                <a16:creationId xmlns:a16="http://schemas.microsoft.com/office/drawing/2014/main" id="{B2BD72E6-7749-482D-8011-EE5830AEEBBD}"/>
              </a:ext>
            </a:extLst>
          </p:cNvPr>
          <p:cNvSpPr/>
          <p:nvPr/>
        </p:nvSpPr>
        <p:spPr>
          <a:xfrm>
            <a:off x="3834213" y="6135305"/>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pic>
        <p:nvPicPr>
          <p:cNvPr id="4" name="Image 3" descr="Une image contenant texte&#10;&#10;Description générée automatiquement">
            <a:extLst>
              <a:ext uri="{FF2B5EF4-FFF2-40B4-BE49-F238E27FC236}">
                <a16:creationId xmlns:a16="http://schemas.microsoft.com/office/drawing/2014/main" id="{9300A1EA-BC9A-46DF-B640-A83DFBC6E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248" y="1020272"/>
            <a:ext cx="12192000" cy="6096000"/>
          </a:xfrm>
          <a:prstGeom prst="rect">
            <a:avLst/>
          </a:prstGeom>
        </p:spPr>
      </p:pic>
      <p:sp>
        <p:nvSpPr>
          <p:cNvPr id="14" name="ZoneTexte 13">
            <a:extLst>
              <a:ext uri="{FF2B5EF4-FFF2-40B4-BE49-F238E27FC236}">
                <a16:creationId xmlns:a16="http://schemas.microsoft.com/office/drawing/2014/main" id="{3CBF68D4-9B9C-4693-AFFD-A8FA396BB176}"/>
              </a:ext>
            </a:extLst>
          </p:cNvPr>
          <p:cNvSpPr txBox="1"/>
          <p:nvPr/>
        </p:nvSpPr>
        <p:spPr>
          <a:xfrm>
            <a:off x="4651619" y="1565515"/>
            <a:ext cx="6093822" cy="523220"/>
          </a:xfrm>
          <a:prstGeom prst="rect">
            <a:avLst/>
          </a:prstGeom>
          <a:noFill/>
        </p:spPr>
        <p:txBody>
          <a:bodyPr wrap="square">
            <a:spAutoFit/>
          </a:bodyPr>
          <a:lstStyle>
            <a:defPPr>
              <a:defRPr lang="fr-FR"/>
            </a:defPPr>
            <a:lvl1pPr algn="ctr">
              <a:defRPr sz="1400" b="1">
                <a:solidFill>
                  <a:srgbClr val="4BACC6"/>
                </a:solidFill>
              </a:defRPr>
            </a:lvl1pPr>
          </a:lstStyle>
          <a:p>
            <a:r>
              <a:rPr lang="fr-FR"/>
              <a:t>Quels sont les éléments, les raisons qui vous donnent le sentiment d’être en situation de vulnérabilité aujourd’hui ?</a:t>
            </a:r>
            <a:endParaRPr lang="fr-FR" i="1"/>
          </a:p>
        </p:txBody>
      </p:sp>
      <p:sp>
        <p:nvSpPr>
          <p:cNvPr id="15" name="ZoneTexte 14">
            <a:extLst>
              <a:ext uri="{FF2B5EF4-FFF2-40B4-BE49-F238E27FC236}">
                <a16:creationId xmlns:a16="http://schemas.microsoft.com/office/drawing/2014/main" id="{A2C70BDB-D6AA-488F-94CC-E2625B523258}"/>
              </a:ext>
            </a:extLst>
          </p:cNvPr>
          <p:cNvSpPr txBox="1"/>
          <p:nvPr/>
        </p:nvSpPr>
        <p:spPr>
          <a:xfrm>
            <a:off x="3382238" y="3300790"/>
            <a:ext cx="3031958" cy="954107"/>
          </a:xfrm>
          <a:custGeom>
            <a:avLst/>
            <a:gdLst>
              <a:gd name="connsiteX0" fmla="*/ 0 w 3031958"/>
              <a:gd name="connsiteY0" fmla="*/ 0 h 954107"/>
              <a:gd name="connsiteX1" fmla="*/ 475007 w 3031958"/>
              <a:gd name="connsiteY1" fmla="*/ 0 h 954107"/>
              <a:gd name="connsiteX2" fmla="*/ 889374 w 3031958"/>
              <a:gd name="connsiteY2" fmla="*/ 0 h 954107"/>
              <a:gd name="connsiteX3" fmla="*/ 1334062 w 3031958"/>
              <a:gd name="connsiteY3" fmla="*/ 0 h 954107"/>
              <a:gd name="connsiteX4" fmla="*/ 1869707 w 3031958"/>
              <a:gd name="connsiteY4" fmla="*/ 0 h 954107"/>
              <a:gd name="connsiteX5" fmla="*/ 2344714 w 3031958"/>
              <a:gd name="connsiteY5" fmla="*/ 0 h 954107"/>
              <a:gd name="connsiteX6" fmla="*/ 3031958 w 3031958"/>
              <a:gd name="connsiteY6" fmla="*/ 0 h 954107"/>
              <a:gd name="connsiteX7" fmla="*/ 3031958 w 3031958"/>
              <a:gd name="connsiteY7" fmla="*/ 486595 h 954107"/>
              <a:gd name="connsiteX8" fmla="*/ 3031958 w 3031958"/>
              <a:gd name="connsiteY8" fmla="*/ 954107 h 954107"/>
              <a:gd name="connsiteX9" fmla="*/ 2526632 w 3031958"/>
              <a:gd name="connsiteY9" fmla="*/ 954107 h 954107"/>
              <a:gd name="connsiteX10" fmla="*/ 2081944 w 3031958"/>
              <a:gd name="connsiteY10" fmla="*/ 954107 h 954107"/>
              <a:gd name="connsiteX11" fmla="*/ 1515979 w 3031958"/>
              <a:gd name="connsiteY11" fmla="*/ 954107 h 954107"/>
              <a:gd name="connsiteX12" fmla="*/ 1040972 w 3031958"/>
              <a:gd name="connsiteY12" fmla="*/ 954107 h 954107"/>
              <a:gd name="connsiteX13" fmla="*/ 626605 w 3031958"/>
              <a:gd name="connsiteY13" fmla="*/ 954107 h 954107"/>
              <a:gd name="connsiteX14" fmla="*/ 0 w 3031958"/>
              <a:gd name="connsiteY14" fmla="*/ 954107 h 954107"/>
              <a:gd name="connsiteX15" fmla="*/ 0 w 3031958"/>
              <a:gd name="connsiteY15" fmla="*/ 496136 h 954107"/>
              <a:gd name="connsiteX16" fmla="*/ 0 w 3031958"/>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1958" h="954107" fill="none" extrusionOk="0">
                <a:moveTo>
                  <a:pt x="0" y="0"/>
                </a:moveTo>
                <a:cubicBezTo>
                  <a:pt x="168758" y="-5563"/>
                  <a:pt x="379328" y="49339"/>
                  <a:pt x="475007" y="0"/>
                </a:cubicBezTo>
                <a:cubicBezTo>
                  <a:pt x="570686" y="-49339"/>
                  <a:pt x="682578" y="4818"/>
                  <a:pt x="889374" y="0"/>
                </a:cubicBezTo>
                <a:cubicBezTo>
                  <a:pt x="1096170" y="-4818"/>
                  <a:pt x="1123223" y="24691"/>
                  <a:pt x="1334062" y="0"/>
                </a:cubicBezTo>
                <a:cubicBezTo>
                  <a:pt x="1544901" y="-24691"/>
                  <a:pt x="1733286" y="8746"/>
                  <a:pt x="1869707" y="0"/>
                </a:cubicBezTo>
                <a:cubicBezTo>
                  <a:pt x="2006129" y="-8746"/>
                  <a:pt x="2143960" y="7473"/>
                  <a:pt x="2344714" y="0"/>
                </a:cubicBezTo>
                <a:cubicBezTo>
                  <a:pt x="2545468" y="-7473"/>
                  <a:pt x="2795892" y="35723"/>
                  <a:pt x="3031958" y="0"/>
                </a:cubicBezTo>
                <a:cubicBezTo>
                  <a:pt x="3052118" y="168545"/>
                  <a:pt x="2992441" y="246917"/>
                  <a:pt x="3031958" y="486595"/>
                </a:cubicBezTo>
                <a:cubicBezTo>
                  <a:pt x="3071475" y="726274"/>
                  <a:pt x="2986283" y="841533"/>
                  <a:pt x="3031958" y="954107"/>
                </a:cubicBezTo>
                <a:cubicBezTo>
                  <a:pt x="2782109" y="988447"/>
                  <a:pt x="2689923" y="952559"/>
                  <a:pt x="2526632" y="954107"/>
                </a:cubicBezTo>
                <a:cubicBezTo>
                  <a:pt x="2363341" y="955655"/>
                  <a:pt x="2285872" y="946327"/>
                  <a:pt x="2081944" y="954107"/>
                </a:cubicBezTo>
                <a:cubicBezTo>
                  <a:pt x="1878016" y="961887"/>
                  <a:pt x="1691425" y="947459"/>
                  <a:pt x="1515979" y="954107"/>
                </a:cubicBezTo>
                <a:cubicBezTo>
                  <a:pt x="1340534" y="960755"/>
                  <a:pt x="1258695" y="937044"/>
                  <a:pt x="1040972" y="954107"/>
                </a:cubicBezTo>
                <a:cubicBezTo>
                  <a:pt x="823249" y="971170"/>
                  <a:pt x="819007" y="929393"/>
                  <a:pt x="626605" y="954107"/>
                </a:cubicBezTo>
                <a:cubicBezTo>
                  <a:pt x="434203" y="978821"/>
                  <a:pt x="132190" y="950699"/>
                  <a:pt x="0" y="954107"/>
                </a:cubicBezTo>
                <a:cubicBezTo>
                  <a:pt x="-28212" y="838460"/>
                  <a:pt x="5618" y="713825"/>
                  <a:pt x="0" y="496136"/>
                </a:cubicBezTo>
                <a:cubicBezTo>
                  <a:pt x="-5618" y="278447"/>
                  <a:pt x="42640" y="100862"/>
                  <a:pt x="0" y="0"/>
                </a:cubicBezTo>
                <a:close/>
              </a:path>
              <a:path w="3031958" h="954107" stroke="0" extrusionOk="0">
                <a:moveTo>
                  <a:pt x="0" y="0"/>
                </a:moveTo>
                <a:cubicBezTo>
                  <a:pt x="229006" y="-17607"/>
                  <a:pt x="318312" y="32207"/>
                  <a:pt x="475007" y="0"/>
                </a:cubicBezTo>
                <a:cubicBezTo>
                  <a:pt x="631702" y="-32207"/>
                  <a:pt x="783531" y="42979"/>
                  <a:pt x="889374" y="0"/>
                </a:cubicBezTo>
                <a:cubicBezTo>
                  <a:pt x="995217" y="-42979"/>
                  <a:pt x="1223695" y="47328"/>
                  <a:pt x="1455340" y="0"/>
                </a:cubicBezTo>
                <a:cubicBezTo>
                  <a:pt x="1686985" y="-47328"/>
                  <a:pt x="1799615" y="30656"/>
                  <a:pt x="1930347" y="0"/>
                </a:cubicBezTo>
                <a:cubicBezTo>
                  <a:pt x="2061079" y="-30656"/>
                  <a:pt x="2227802" y="25517"/>
                  <a:pt x="2405353" y="0"/>
                </a:cubicBezTo>
                <a:cubicBezTo>
                  <a:pt x="2582904" y="-25517"/>
                  <a:pt x="2810954" y="6503"/>
                  <a:pt x="3031958" y="0"/>
                </a:cubicBezTo>
                <a:cubicBezTo>
                  <a:pt x="3043006" y="117221"/>
                  <a:pt x="2983951" y="254607"/>
                  <a:pt x="3031958" y="457971"/>
                </a:cubicBezTo>
                <a:cubicBezTo>
                  <a:pt x="3079965" y="661335"/>
                  <a:pt x="3000940" y="757503"/>
                  <a:pt x="3031958" y="954107"/>
                </a:cubicBezTo>
                <a:cubicBezTo>
                  <a:pt x="2880315" y="986426"/>
                  <a:pt x="2740597" y="950571"/>
                  <a:pt x="2587271" y="954107"/>
                </a:cubicBezTo>
                <a:cubicBezTo>
                  <a:pt x="2433945" y="957643"/>
                  <a:pt x="2243653" y="909903"/>
                  <a:pt x="2081944" y="954107"/>
                </a:cubicBezTo>
                <a:cubicBezTo>
                  <a:pt x="1920235" y="998311"/>
                  <a:pt x="1792665" y="942360"/>
                  <a:pt x="1576618" y="954107"/>
                </a:cubicBezTo>
                <a:cubicBezTo>
                  <a:pt x="1360571" y="965854"/>
                  <a:pt x="1215412" y="930279"/>
                  <a:pt x="1101611" y="954107"/>
                </a:cubicBezTo>
                <a:cubicBezTo>
                  <a:pt x="987810" y="977935"/>
                  <a:pt x="814629" y="915795"/>
                  <a:pt x="535646" y="954107"/>
                </a:cubicBezTo>
                <a:cubicBezTo>
                  <a:pt x="256664" y="992419"/>
                  <a:pt x="170957" y="953216"/>
                  <a:pt x="0" y="954107"/>
                </a:cubicBezTo>
                <a:cubicBezTo>
                  <a:pt x="-40069" y="750809"/>
                  <a:pt x="51408" y="709054"/>
                  <a:pt x="0" y="496136"/>
                </a:cubicBezTo>
                <a:cubicBezTo>
                  <a:pt x="-51408" y="283218"/>
                  <a:pt x="19498" y="184269"/>
                  <a:pt x="0" y="0"/>
                </a:cubicBezTo>
                <a:close/>
              </a:path>
            </a:pathLst>
          </a:custGeom>
          <a:solidFill>
            <a:srgbClr val="4BACC6"/>
          </a:solidFill>
          <a:ln w="22225">
            <a:solidFill>
              <a:srgbClr val="4BACC6"/>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i="1">
                <a:solidFill>
                  <a:schemeClr val="bg1"/>
                </a:solidFill>
                <a:latin typeface="Calibri" panose="020F0502020204030204" pitchFamily="34" charset="0"/>
                <a:cs typeface="Calibri" panose="020F0502020204030204" pitchFamily="34" charset="0"/>
              </a:rPr>
              <a:t>Devant les </a:t>
            </a:r>
            <a:r>
              <a:rPr lang="fr-FR" sz="1400" b="1" i="1" u="sng">
                <a:solidFill>
                  <a:schemeClr val="bg1"/>
                </a:solidFill>
                <a:latin typeface="Calibri" panose="020F0502020204030204" pitchFamily="34" charset="0"/>
                <a:cs typeface="Calibri" panose="020F0502020204030204" pitchFamily="34" charset="0"/>
              </a:rPr>
              <a:t>raisons pécuniaires </a:t>
            </a:r>
            <a:r>
              <a:rPr lang="fr-FR" sz="1400" b="1" i="1">
                <a:solidFill>
                  <a:schemeClr val="bg1"/>
                </a:solidFill>
                <a:latin typeface="Calibri" panose="020F0502020204030204" pitchFamily="34" charset="0"/>
                <a:cs typeface="Calibri" panose="020F0502020204030204" pitchFamily="34" charset="0"/>
              </a:rPr>
              <a:t>(l’argent, le manque d’argent, les finances, j’arrive pas à boucler les fins de mois)</a:t>
            </a:r>
          </a:p>
        </p:txBody>
      </p:sp>
      <p:sp>
        <p:nvSpPr>
          <p:cNvPr id="16" name="ZoneTexte 15">
            <a:extLst>
              <a:ext uri="{FF2B5EF4-FFF2-40B4-BE49-F238E27FC236}">
                <a16:creationId xmlns:a16="http://schemas.microsoft.com/office/drawing/2014/main" id="{4F96A51D-7517-40D4-8CAC-1D8E43B20804}"/>
              </a:ext>
            </a:extLst>
          </p:cNvPr>
          <p:cNvSpPr txBox="1"/>
          <p:nvPr/>
        </p:nvSpPr>
        <p:spPr>
          <a:xfrm>
            <a:off x="3834213" y="2455405"/>
            <a:ext cx="3031958" cy="523220"/>
          </a:xfrm>
          <a:custGeom>
            <a:avLst/>
            <a:gdLst>
              <a:gd name="connsiteX0" fmla="*/ 0 w 3031958"/>
              <a:gd name="connsiteY0" fmla="*/ 0 h 523220"/>
              <a:gd name="connsiteX1" fmla="*/ 565965 w 3031958"/>
              <a:gd name="connsiteY1" fmla="*/ 0 h 523220"/>
              <a:gd name="connsiteX2" fmla="*/ 1101611 w 3031958"/>
              <a:gd name="connsiteY2" fmla="*/ 0 h 523220"/>
              <a:gd name="connsiteX3" fmla="*/ 1637257 w 3031958"/>
              <a:gd name="connsiteY3" fmla="*/ 0 h 523220"/>
              <a:gd name="connsiteX4" fmla="*/ 2051625 w 3031958"/>
              <a:gd name="connsiteY4" fmla="*/ 0 h 523220"/>
              <a:gd name="connsiteX5" fmla="*/ 2496312 w 3031958"/>
              <a:gd name="connsiteY5" fmla="*/ 0 h 523220"/>
              <a:gd name="connsiteX6" fmla="*/ 3031958 w 3031958"/>
              <a:gd name="connsiteY6" fmla="*/ 0 h 523220"/>
              <a:gd name="connsiteX7" fmla="*/ 3031958 w 3031958"/>
              <a:gd name="connsiteY7" fmla="*/ 523220 h 523220"/>
              <a:gd name="connsiteX8" fmla="*/ 2526632 w 3031958"/>
              <a:gd name="connsiteY8" fmla="*/ 523220 h 523220"/>
              <a:gd name="connsiteX9" fmla="*/ 2112264 w 3031958"/>
              <a:gd name="connsiteY9" fmla="*/ 523220 h 523220"/>
              <a:gd name="connsiteX10" fmla="*/ 1697896 w 3031958"/>
              <a:gd name="connsiteY10" fmla="*/ 523220 h 523220"/>
              <a:gd name="connsiteX11" fmla="*/ 1162251 w 3031958"/>
              <a:gd name="connsiteY11" fmla="*/ 523220 h 523220"/>
              <a:gd name="connsiteX12" fmla="*/ 717563 w 3031958"/>
              <a:gd name="connsiteY12" fmla="*/ 523220 h 523220"/>
              <a:gd name="connsiteX13" fmla="*/ 0 w 3031958"/>
              <a:gd name="connsiteY13" fmla="*/ 523220 h 523220"/>
              <a:gd name="connsiteX14" fmla="*/ 0 w 3031958"/>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31958" h="523220" fill="none" extrusionOk="0">
                <a:moveTo>
                  <a:pt x="0" y="0"/>
                </a:moveTo>
                <a:cubicBezTo>
                  <a:pt x="174602" y="-10477"/>
                  <a:pt x="343716" y="23673"/>
                  <a:pt x="565965" y="0"/>
                </a:cubicBezTo>
                <a:cubicBezTo>
                  <a:pt x="788215" y="-23673"/>
                  <a:pt x="904940" y="62461"/>
                  <a:pt x="1101611" y="0"/>
                </a:cubicBezTo>
                <a:cubicBezTo>
                  <a:pt x="1298282" y="-62461"/>
                  <a:pt x="1485228" y="9116"/>
                  <a:pt x="1637257" y="0"/>
                </a:cubicBezTo>
                <a:cubicBezTo>
                  <a:pt x="1789286" y="-9116"/>
                  <a:pt x="1963793" y="4221"/>
                  <a:pt x="2051625" y="0"/>
                </a:cubicBezTo>
                <a:cubicBezTo>
                  <a:pt x="2139457" y="-4221"/>
                  <a:pt x="2294931" y="25470"/>
                  <a:pt x="2496312" y="0"/>
                </a:cubicBezTo>
                <a:cubicBezTo>
                  <a:pt x="2697693" y="-25470"/>
                  <a:pt x="2895342" y="1274"/>
                  <a:pt x="3031958" y="0"/>
                </a:cubicBezTo>
                <a:cubicBezTo>
                  <a:pt x="3055021" y="133064"/>
                  <a:pt x="2995666" y="399972"/>
                  <a:pt x="3031958" y="523220"/>
                </a:cubicBezTo>
                <a:cubicBezTo>
                  <a:pt x="2885817" y="581353"/>
                  <a:pt x="2672189" y="473695"/>
                  <a:pt x="2526632" y="523220"/>
                </a:cubicBezTo>
                <a:cubicBezTo>
                  <a:pt x="2381075" y="572745"/>
                  <a:pt x="2308727" y="477200"/>
                  <a:pt x="2112264" y="523220"/>
                </a:cubicBezTo>
                <a:cubicBezTo>
                  <a:pt x="1915801" y="569240"/>
                  <a:pt x="1813443" y="505074"/>
                  <a:pt x="1697896" y="523220"/>
                </a:cubicBezTo>
                <a:cubicBezTo>
                  <a:pt x="1582349" y="541366"/>
                  <a:pt x="1363645" y="501199"/>
                  <a:pt x="1162251" y="523220"/>
                </a:cubicBezTo>
                <a:cubicBezTo>
                  <a:pt x="960857" y="545241"/>
                  <a:pt x="921491" y="515440"/>
                  <a:pt x="717563" y="523220"/>
                </a:cubicBezTo>
                <a:cubicBezTo>
                  <a:pt x="513635" y="531000"/>
                  <a:pt x="223194" y="488168"/>
                  <a:pt x="0" y="523220"/>
                </a:cubicBezTo>
                <a:cubicBezTo>
                  <a:pt x="-27092" y="416903"/>
                  <a:pt x="28004" y="186168"/>
                  <a:pt x="0" y="0"/>
                </a:cubicBezTo>
                <a:close/>
              </a:path>
              <a:path w="3031958" h="523220" stroke="0" extrusionOk="0">
                <a:moveTo>
                  <a:pt x="0" y="0"/>
                </a:moveTo>
                <a:cubicBezTo>
                  <a:pt x="229006" y="-17607"/>
                  <a:pt x="318312" y="32207"/>
                  <a:pt x="475007" y="0"/>
                </a:cubicBezTo>
                <a:cubicBezTo>
                  <a:pt x="631702" y="-32207"/>
                  <a:pt x="783531" y="42979"/>
                  <a:pt x="889374" y="0"/>
                </a:cubicBezTo>
                <a:cubicBezTo>
                  <a:pt x="995217" y="-42979"/>
                  <a:pt x="1223695" y="47328"/>
                  <a:pt x="1455340" y="0"/>
                </a:cubicBezTo>
                <a:cubicBezTo>
                  <a:pt x="1686985" y="-47328"/>
                  <a:pt x="1799615" y="30656"/>
                  <a:pt x="1930347" y="0"/>
                </a:cubicBezTo>
                <a:cubicBezTo>
                  <a:pt x="2061079" y="-30656"/>
                  <a:pt x="2227802" y="25517"/>
                  <a:pt x="2405353" y="0"/>
                </a:cubicBezTo>
                <a:cubicBezTo>
                  <a:pt x="2582904" y="-25517"/>
                  <a:pt x="2810954" y="6503"/>
                  <a:pt x="3031958" y="0"/>
                </a:cubicBezTo>
                <a:cubicBezTo>
                  <a:pt x="3060265" y="213097"/>
                  <a:pt x="3022844" y="279283"/>
                  <a:pt x="3031958" y="523220"/>
                </a:cubicBezTo>
                <a:cubicBezTo>
                  <a:pt x="2814993" y="543383"/>
                  <a:pt x="2642566" y="475940"/>
                  <a:pt x="2526632" y="523220"/>
                </a:cubicBezTo>
                <a:cubicBezTo>
                  <a:pt x="2410698" y="570500"/>
                  <a:pt x="2196309" y="511328"/>
                  <a:pt x="2112264" y="523220"/>
                </a:cubicBezTo>
                <a:cubicBezTo>
                  <a:pt x="2028219" y="535112"/>
                  <a:pt x="1766911" y="473160"/>
                  <a:pt x="1606938" y="523220"/>
                </a:cubicBezTo>
                <a:cubicBezTo>
                  <a:pt x="1446965" y="573280"/>
                  <a:pt x="1318774" y="514674"/>
                  <a:pt x="1101611" y="523220"/>
                </a:cubicBezTo>
                <a:cubicBezTo>
                  <a:pt x="884448" y="531766"/>
                  <a:pt x="736889" y="493650"/>
                  <a:pt x="626605" y="523220"/>
                </a:cubicBezTo>
                <a:cubicBezTo>
                  <a:pt x="516321" y="552790"/>
                  <a:pt x="128733" y="496346"/>
                  <a:pt x="0" y="523220"/>
                </a:cubicBezTo>
                <a:cubicBezTo>
                  <a:pt x="-48283" y="282564"/>
                  <a:pt x="3191" y="249525"/>
                  <a:pt x="0" y="0"/>
                </a:cubicBezTo>
                <a:close/>
              </a:path>
            </a:pathLst>
          </a:custGeom>
          <a:solidFill>
            <a:srgbClr val="4BACC6"/>
          </a:solidFill>
          <a:ln w="22225">
            <a:solidFill>
              <a:srgbClr val="4BACC6"/>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i="1" u="sng">
                <a:solidFill>
                  <a:schemeClr val="bg1"/>
                </a:solidFill>
                <a:latin typeface="Calibri" panose="020F0502020204030204" pitchFamily="34" charset="0"/>
                <a:cs typeface="Calibri" panose="020F0502020204030204" pitchFamily="34" charset="0"/>
              </a:rPr>
              <a:t>L’insécurité</a:t>
            </a:r>
            <a:r>
              <a:rPr lang="fr-FR" sz="1400" b="1" i="1">
                <a:solidFill>
                  <a:schemeClr val="bg1"/>
                </a:solidFill>
                <a:latin typeface="Calibri" panose="020F0502020204030204" pitchFamily="34" charset="0"/>
                <a:cs typeface="Calibri" panose="020F0502020204030204" pitchFamily="34" charset="0"/>
              </a:rPr>
              <a:t> est la première raison citée</a:t>
            </a:r>
          </a:p>
        </p:txBody>
      </p:sp>
      <p:sp>
        <p:nvSpPr>
          <p:cNvPr id="5" name="ZoneTexte 4">
            <a:extLst>
              <a:ext uri="{FF2B5EF4-FFF2-40B4-BE49-F238E27FC236}">
                <a16:creationId xmlns:a16="http://schemas.microsoft.com/office/drawing/2014/main" id="{547A6D41-1248-4464-882F-B83DD4D28B86}"/>
              </a:ext>
            </a:extLst>
          </p:cNvPr>
          <p:cNvSpPr txBox="1"/>
          <p:nvPr/>
        </p:nvSpPr>
        <p:spPr>
          <a:xfrm>
            <a:off x="347301" y="2865583"/>
            <a:ext cx="2164251" cy="1600438"/>
          </a:xfrm>
          <a:custGeom>
            <a:avLst/>
            <a:gdLst>
              <a:gd name="connsiteX0" fmla="*/ 0 w 2164251"/>
              <a:gd name="connsiteY0" fmla="*/ 0 h 1600438"/>
              <a:gd name="connsiteX1" fmla="*/ 519420 w 2164251"/>
              <a:gd name="connsiteY1" fmla="*/ 0 h 1600438"/>
              <a:gd name="connsiteX2" fmla="*/ 995555 w 2164251"/>
              <a:gd name="connsiteY2" fmla="*/ 0 h 1600438"/>
              <a:gd name="connsiteX3" fmla="*/ 1579903 w 2164251"/>
              <a:gd name="connsiteY3" fmla="*/ 0 h 1600438"/>
              <a:gd name="connsiteX4" fmla="*/ 2164251 w 2164251"/>
              <a:gd name="connsiteY4" fmla="*/ 0 h 1600438"/>
              <a:gd name="connsiteX5" fmla="*/ 2164251 w 2164251"/>
              <a:gd name="connsiteY5" fmla="*/ 517475 h 1600438"/>
              <a:gd name="connsiteX6" fmla="*/ 2164251 w 2164251"/>
              <a:gd name="connsiteY6" fmla="*/ 1018946 h 1600438"/>
              <a:gd name="connsiteX7" fmla="*/ 2164251 w 2164251"/>
              <a:gd name="connsiteY7" fmla="*/ 1600438 h 1600438"/>
              <a:gd name="connsiteX8" fmla="*/ 1623188 w 2164251"/>
              <a:gd name="connsiteY8" fmla="*/ 1600438 h 1600438"/>
              <a:gd name="connsiteX9" fmla="*/ 1147053 w 2164251"/>
              <a:gd name="connsiteY9" fmla="*/ 1600438 h 1600438"/>
              <a:gd name="connsiteX10" fmla="*/ 605990 w 2164251"/>
              <a:gd name="connsiteY10" fmla="*/ 1600438 h 1600438"/>
              <a:gd name="connsiteX11" fmla="*/ 0 w 2164251"/>
              <a:gd name="connsiteY11" fmla="*/ 1600438 h 1600438"/>
              <a:gd name="connsiteX12" fmla="*/ 0 w 2164251"/>
              <a:gd name="connsiteY12" fmla="*/ 1082963 h 1600438"/>
              <a:gd name="connsiteX13" fmla="*/ 0 w 2164251"/>
              <a:gd name="connsiteY13" fmla="*/ 565488 h 1600438"/>
              <a:gd name="connsiteX14" fmla="*/ 0 w 2164251"/>
              <a:gd name="connsiteY14" fmla="*/ 0 h 160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64251" h="1600438" extrusionOk="0">
                <a:moveTo>
                  <a:pt x="0" y="0"/>
                </a:moveTo>
                <a:cubicBezTo>
                  <a:pt x="145740" y="-44214"/>
                  <a:pt x="342327" y="5013"/>
                  <a:pt x="519420" y="0"/>
                </a:cubicBezTo>
                <a:cubicBezTo>
                  <a:pt x="696513" y="-5013"/>
                  <a:pt x="828699" y="3645"/>
                  <a:pt x="995555" y="0"/>
                </a:cubicBezTo>
                <a:cubicBezTo>
                  <a:pt x="1162412" y="-3645"/>
                  <a:pt x="1411682" y="15411"/>
                  <a:pt x="1579903" y="0"/>
                </a:cubicBezTo>
                <a:cubicBezTo>
                  <a:pt x="1748124" y="-15411"/>
                  <a:pt x="1979157" y="31305"/>
                  <a:pt x="2164251" y="0"/>
                </a:cubicBezTo>
                <a:cubicBezTo>
                  <a:pt x="2185121" y="134029"/>
                  <a:pt x="2149912" y="394364"/>
                  <a:pt x="2164251" y="517475"/>
                </a:cubicBezTo>
                <a:cubicBezTo>
                  <a:pt x="2178590" y="640586"/>
                  <a:pt x="2123607" y="849335"/>
                  <a:pt x="2164251" y="1018946"/>
                </a:cubicBezTo>
                <a:cubicBezTo>
                  <a:pt x="2204895" y="1188557"/>
                  <a:pt x="2143508" y="1368676"/>
                  <a:pt x="2164251" y="1600438"/>
                </a:cubicBezTo>
                <a:cubicBezTo>
                  <a:pt x="2039840" y="1617114"/>
                  <a:pt x="1862039" y="1585377"/>
                  <a:pt x="1623188" y="1600438"/>
                </a:cubicBezTo>
                <a:cubicBezTo>
                  <a:pt x="1384337" y="1615499"/>
                  <a:pt x="1342759" y="1548919"/>
                  <a:pt x="1147053" y="1600438"/>
                </a:cubicBezTo>
                <a:cubicBezTo>
                  <a:pt x="951347" y="1651957"/>
                  <a:pt x="788472" y="1556147"/>
                  <a:pt x="605990" y="1600438"/>
                </a:cubicBezTo>
                <a:cubicBezTo>
                  <a:pt x="423508" y="1644729"/>
                  <a:pt x="195841" y="1585072"/>
                  <a:pt x="0" y="1600438"/>
                </a:cubicBezTo>
                <a:cubicBezTo>
                  <a:pt x="-9125" y="1359222"/>
                  <a:pt x="31848" y="1227144"/>
                  <a:pt x="0" y="1082963"/>
                </a:cubicBezTo>
                <a:cubicBezTo>
                  <a:pt x="-31848" y="938782"/>
                  <a:pt x="40674" y="817839"/>
                  <a:pt x="0" y="565488"/>
                </a:cubicBezTo>
                <a:cubicBezTo>
                  <a:pt x="-40674" y="313138"/>
                  <a:pt x="57701" y="162374"/>
                  <a:pt x="0" y="0"/>
                </a:cubicBezTo>
                <a:close/>
              </a:path>
            </a:pathLst>
          </a:custGeom>
          <a:noFill/>
          <a:ln w="25400">
            <a:solidFill>
              <a:srgbClr val="9A197E"/>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a:solidFill>
                  <a:srgbClr val="9A197E"/>
                </a:solidFill>
                <a:latin typeface="Verdana" panose="020B0604030504040204" pitchFamily="34" charset="0"/>
                <a:ea typeface="Verdana" panose="020B0604030504040204" pitchFamily="34" charset="0"/>
              </a:rPr>
              <a:t>29% des personnes vulnérables ne savent pas</a:t>
            </a:r>
          </a:p>
          <a:p>
            <a:pPr algn="ctr"/>
            <a:r>
              <a:rPr lang="fr-FR" sz="1400" b="1">
                <a:solidFill>
                  <a:srgbClr val="9A197E"/>
                </a:solidFill>
                <a:latin typeface="Verdana" panose="020B0604030504040204" pitchFamily="34" charset="0"/>
                <a:ea typeface="Verdana" panose="020B0604030504040204" pitchFamily="34" charset="0"/>
              </a:rPr>
              <a:t>(</a:t>
            </a:r>
            <a:r>
              <a:rPr lang="fr-FR" sz="1100" b="1">
                <a:solidFill>
                  <a:srgbClr val="9A197E"/>
                </a:solidFill>
                <a:latin typeface="Verdana" panose="020B0604030504040204" pitchFamily="34" charset="0"/>
                <a:ea typeface="Verdana" panose="020B0604030504040204" pitchFamily="34" charset="0"/>
              </a:rPr>
              <a:t>ou ne souhaitent pas</a:t>
            </a:r>
            <a:r>
              <a:rPr lang="fr-FR" sz="1400" b="1">
                <a:solidFill>
                  <a:srgbClr val="9A197E"/>
                </a:solidFill>
                <a:latin typeface="Verdana" panose="020B0604030504040204" pitchFamily="34" charset="0"/>
                <a:ea typeface="Verdana" panose="020B0604030504040204" pitchFamily="34" charset="0"/>
              </a:rPr>
              <a:t>) expliquer la raison de ce sentiment de vulnérabilité</a:t>
            </a:r>
          </a:p>
        </p:txBody>
      </p:sp>
      <p:pic>
        <p:nvPicPr>
          <p:cNvPr id="10" name="Graphique 9" descr="Avertissement avec un remplissage uni">
            <a:extLst>
              <a:ext uri="{FF2B5EF4-FFF2-40B4-BE49-F238E27FC236}">
                <a16:creationId xmlns:a16="http://schemas.microsoft.com/office/drawing/2014/main" id="{A36F789D-376E-4B74-A7DF-ACDCB29988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536" y="1716024"/>
            <a:ext cx="914400" cy="914400"/>
          </a:xfrm>
          <a:prstGeom prst="rect">
            <a:avLst/>
          </a:prstGeom>
        </p:spPr>
      </p:pic>
    </p:spTree>
    <p:extLst>
      <p:ext uri="{BB962C8B-B14F-4D97-AF65-F5344CB8AC3E}">
        <p14:creationId xmlns:p14="http://schemas.microsoft.com/office/powerpoint/2010/main" val="3947620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1">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re 1">
            <a:extLst>
              <a:ext uri="{FF2B5EF4-FFF2-40B4-BE49-F238E27FC236}">
                <a16:creationId xmlns:a16="http://schemas.microsoft.com/office/drawing/2014/main" id="{FC8852C3-CB13-4AC5-821F-9DB65AC998B2}"/>
              </a:ext>
            </a:extLst>
          </p:cNvPr>
          <p:cNvSpPr>
            <a:spLocks noGrp="1"/>
          </p:cNvSpPr>
          <p:nvPr>
            <p:ph type="title"/>
          </p:nvPr>
        </p:nvSpPr>
        <p:spPr>
          <a:xfrm>
            <a:off x="337497" y="679731"/>
            <a:ext cx="3124151" cy="3736540"/>
          </a:xfrm>
        </p:spPr>
        <p:txBody>
          <a:bodyPr vert="horz" lIns="91440" tIns="45720" rIns="91440" bIns="45720" rtlCol="0" anchor="b">
            <a:normAutofit/>
          </a:bodyPr>
          <a:lstStyle/>
          <a:p>
            <a:pPr algn="l"/>
            <a:r>
              <a:rPr lang="en-US">
                <a:latin typeface="+mj-lt"/>
                <a:ea typeface="+mj-ea"/>
                <a:cs typeface="+mj-cs"/>
              </a:rPr>
              <a:t>Depuis le début des années 90, des approches convergentes provenant de différents univers </a:t>
            </a:r>
          </a:p>
        </p:txBody>
      </p:sp>
      <p:grpSp>
        <p:nvGrpSpPr>
          <p:cNvPr id="14" name="Group 1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5" name="Straight Connector 1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personne, intérieur&#10;&#10;Description générée automatiquement">
            <a:extLst>
              <a:ext uri="{FF2B5EF4-FFF2-40B4-BE49-F238E27FC236}">
                <a16:creationId xmlns:a16="http://schemas.microsoft.com/office/drawing/2014/main" id="{66C6E194-B071-42EB-B79C-BA42BC087185}"/>
              </a:ext>
            </a:extLst>
          </p:cNvPr>
          <p:cNvPicPr>
            <a:picLocks noChangeAspect="1"/>
          </p:cNvPicPr>
          <p:nvPr/>
        </p:nvPicPr>
        <p:blipFill rotWithShape="1">
          <a:blip r:embed="rId3">
            <a:extLst>
              <a:ext uri="{28A0092B-C50C-407E-A947-70E740481C1C}">
                <a14:useLocalDpi xmlns:a14="http://schemas.microsoft.com/office/drawing/2010/main" val="0"/>
              </a:ext>
            </a:extLst>
          </a:blip>
          <a:srcRect t="15191" r="-1" b="9996"/>
          <a:stretch/>
        </p:blipFill>
        <p:spPr>
          <a:xfrm>
            <a:off x="4125081" y="1593014"/>
            <a:ext cx="3383280" cy="3806177"/>
          </a:xfrm>
          <a:prstGeom prst="rect">
            <a:avLst/>
          </a:prstGeom>
        </p:spPr>
      </p:pic>
      <p:pic>
        <p:nvPicPr>
          <p:cNvPr id="3" name="Image 2" descr="Une image contenant extérieur, ciel, terrain, arbre&#10;&#10;Description générée automatiquement">
            <a:extLst>
              <a:ext uri="{FF2B5EF4-FFF2-40B4-BE49-F238E27FC236}">
                <a16:creationId xmlns:a16="http://schemas.microsoft.com/office/drawing/2014/main" id="{E389748F-0FF6-49FD-94E7-D1AC36F55E8E}"/>
              </a:ext>
            </a:extLst>
          </p:cNvPr>
          <p:cNvPicPr>
            <a:picLocks noChangeAspect="1"/>
          </p:cNvPicPr>
          <p:nvPr/>
        </p:nvPicPr>
        <p:blipFill rotWithShape="1">
          <a:blip r:embed="rId4">
            <a:extLst>
              <a:ext uri="{28A0092B-C50C-407E-A947-70E740481C1C}">
                <a14:useLocalDpi xmlns:a14="http://schemas.microsoft.com/office/drawing/2010/main" val="0"/>
              </a:ext>
            </a:extLst>
          </a:blip>
          <a:srcRect t="11247" b="4378"/>
          <a:stretch/>
        </p:blipFill>
        <p:spPr>
          <a:xfrm>
            <a:off x="7812357" y="1593008"/>
            <a:ext cx="3383280" cy="3806189"/>
          </a:xfrm>
          <a:prstGeom prst="rect">
            <a:avLst/>
          </a:prstGeom>
        </p:spPr>
      </p:pic>
    </p:spTree>
    <p:extLst>
      <p:ext uri="{BB962C8B-B14F-4D97-AF65-F5344CB8AC3E}">
        <p14:creationId xmlns:p14="http://schemas.microsoft.com/office/powerpoint/2010/main" val="376627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9078124-D58C-478E-AA78-5F1BA048C1AC}"/>
              </a:ext>
            </a:extLst>
          </p:cNvPr>
          <p:cNvSpPr>
            <a:spLocks noGrp="1"/>
          </p:cNvSpPr>
          <p:nvPr>
            <p:ph type="sldNum" sz="quarter" idx="12"/>
          </p:nvPr>
        </p:nvSpPr>
        <p:spPr/>
        <p:txBody>
          <a:bodyPr/>
          <a:lstStyle/>
          <a:p>
            <a:fld id="{1B657BA9-EC5E-40D7-BBDA-32C61981E3FD}" type="slidenum">
              <a:rPr lang="fr-FR" smtClean="0"/>
              <a:t>60</a:t>
            </a:fld>
            <a:endParaRPr lang="fr-FR"/>
          </a:p>
        </p:txBody>
      </p:sp>
      <p:sp>
        <p:nvSpPr>
          <p:cNvPr id="26" name="Flèche : droite rayée 25">
            <a:extLst>
              <a:ext uri="{FF2B5EF4-FFF2-40B4-BE49-F238E27FC236}">
                <a16:creationId xmlns:a16="http://schemas.microsoft.com/office/drawing/2014/main" id="{33A2948B-B179-4F2A-A15A-1FF91AC16819}"/>
              </a:ext>
            </a:extLst>
          </p:cNvPr>
          <p:cNvSpPr/>
          <p:nvPr/>
        </p:nvSpPr>
        <p:spPr>
          <a:xfrm>
            <a:off x="5191888" y="1866900"/>
            <a:ext cx="554476" cy="305498"/>
          </a:xfrm>
          <a:prstGeom prst="strip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A2BC794A-90BD-4F3B-BF64-19A552C91157}"/>
              </a:ext>
            </a:extLst>
          </p:cNvPr>
          <p:cNvPicPr>
            <a:picLocks noChangeAspect="1"/>
          </p:cNvPicPr>
          <p:nvPr/>
        </p:nvPicPr>
        <p:blipFill>
          <a:blip r:embed="rId2"/>
          <a:stretch>
            <a:fillRect/>
          </a:stretch>
        </p:blipFill>
        <p:spPr>
          <a:xfrm>
            <a:off x="3866632" y="919263"/>
            <a:ext cx="8138122" cy="4883958"/>
          </a:xfrm>
          <a:prstGeom prst="rect">
            <a:avLst/>
          </a:prstGeom>
        </p:spPr>
      </p:pic>
      <p:sp>
        <p:nvSpPr>
          <p:cNvPr id="28" name="ZoneTexte 27">
            <a:extLst>
              <a:ext uri="{FF2B5EF4-FFF2-40B4-BE49-F238E27FC236}">
                <a16:creationId xmlns:a16="http://schemas.microsoft.com/office/drawing/2014/main" id="{4AFEB91B-77C4-470F-B5A2-D41B8B814975}"/>
              </a:ext>
            </a:extLst>
          </p:cNvPr>
          <p:cNvSpPr txBox="1"/>
          <p:nvPr/>
        </p:nvSpPr>
        <p:spPr>
          <a:xfrm>
            <a:off x="7249800" y="1383088"/>
            <a:ext cx="2790766" cy="246221"/>
          </a:xfrm>
          <a:prstGeom prst="rect">
            <a:avLst/>
          </a:prstGeom>
          <a:noFill/>
        </p:spPr>
        <p:txBody>
          <a:bodyPr wrap="square">
            <a:spAutoFit/>
          </a:bodyPr>
          <a:lstStyle/>
          <a:p>
            <a:pPr algn="ctr"/>
            <a:r>
              <a:rPr lang="fr-FR" sz="1000" b="1">
                <a:solidFill>
                  <a:srgbClr val="4BACC6"/>
                </a:solidFill>
              </a:rPr>
              <a:t>Vous arrive-t-il de vous sentir seul ?</a:t>
            </a:r>
            <a:r>
              <a:rPr lang="fr-FR" sz="800" b="1">
                <a:solidFill>
                  <a:srgbClr val="4BACC6"/>
                </a:solidFill>
              </a:rPr>
              <a:t> (en %)</a:t>
            </a:r>
          </a:p>
        </p:txBody>
      </p:sp>
      <p:sp>
        <p:nvSpPr>
          <p:cNvPr id="18" name="ZoneTexte 17">
            <a:extLst>
              <a:ext uri="{FF2B5EF4-FFF2-40B4-BE49-F238E27FC236}">
                <a16:creationId xmlns:a16="http://schemas.microsoft.com/office/drawing/2014/main" id="{3CA22444-D632-4F80-A3E6-8DB2BE6A9D64}"/>
              </a:ext>
            </a:extLst>
          </p:cNvPr>
          <p:cNvSpPr txBox="1"/>
          <p:nvPr/>
        </p:nvSpPr>
        <p:spPr>
          <a:xfrm>
            <a:off x="643949" y="1221896"/>
            <a:ext cx="3488895" cy="1323439"/>
          </a:xfrm>
          <a:custGeom>
            <a:avLst/>
            <a:gdLst>
              <a:gd name="connsiteX0" fmla="*/ 0 w 3488895"/>
              <a:gd name="connsiteY0" fmla="*/ 0 h 1323439"/>
              <a:gd name="connsiteX1" fmla="*/ 511705 w 3488895"/>
              <a:gd name="connsiteY1" fmla="*/ 0 h 1323439"/>
              <a:gd name="connsiteX2" fmla="*/ 1128076 w 3488895"/>
              <a:gd name="connsiteY2" fmla="*/ 0 h 1323439"/>
              <a:gd name="connsiteX3" fmla="*/ 1674670 w 3488895"/>
              <a:gd name="connsiteY3" fmla="*/ 0 h 1323439"/>
              <a:gd name="connsiteX4" fmla="*/ 2186374 w 3488895"/>
              <a:gd name="connsiteY4" fmla="*/ 0 h 1323439"/>
              <a:gd name="connsiteX5" fmla="*/ 2802746 w 3488895"/>
              <a:gd name="connsiteY5" fmla="*/ 0 h 1323439"/>
              <a:gd name="connsiteX6" fmla="*/ 3488895 w 3488895"/>
              <a:gd name="connsiteY6" fmla="*/ 0 h 1323439"/>
              <a:gd name="connsiteX7" fmla="*/ 3488895 w 3488895"/>
              <a:gd name="connsiteY7" fmla="*/ 441146 h 1323439"/>
              <a:gd name="connsiteX8" fmla="*/ 3488895 w 3488895"/>
              <a:gd name="connsiteY8" fmla="*/ 855824 h 1323439"/>
              <a:gd name="connsiteX9" fmla="*/ 3488895 w 3488895"/>
              <a:gd name="connsiteY9" fmla="*/ 1323439 h 1323439"/>
              <a:gd name="connsiteX10" fmla="*/ 2977190 w 3488895"/>
              <a:gd name="connsiteY10" fmla="*/ 1323439 h 1323439"/>
              <a:gd name="connsiteX11" fmla="*/ 2500375 w 3488895"/>
              <a:gd name="connsiteY11" fmla="*/ 1323439 h 1323439"/>
              <a:gd name="connsiteX12" fmla="*/ 1884003 w 3488895"/>
              <a:gd name="connsiteY12" fmla="*/ 1323439 h 1323439"/>
              <a:gd name="connsiteX13" fmla="*/ 1372299 w 3488895"/>
              <a:gd name="connsiteY13" fmla="*/ 1323439 h 1323439"/>
              <a:gd name="connsiteX14" fmla="*/ 755927 w 3488895"/>
              <a:gd name="connsiteY14" fmla="*/ 1323439 h 1323439"/>
              <a:gd name="connsiteX15" fmla="*/ 0 w 3488895"/>
              <a:gd name="connsiteY15" fmla="*/ 1323439 h 1323439"/>
              <a:gd name="connsiteX16" fmla="*/ 0 w 3488895"/>
              <a:gd name="connsiteY16" fmla="*/ 895527 h 1323439"/>
              <a:gd name="connsiteX17" fmla="*/ 0 w 3488895"/>
              <a:gd name="connsiteY17" fmla="*/ 441146 h 1323439"/>
              <a:gd name="connsiteX18" fmla="*/ 0 w 3488895"/>
              <a:gd name="connsiteY18"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8895" h="1323439" fill="none" extrusionOk="0">
                <a:moveTo>
                  <a:pt x="0" y="0"/>
                </a:moveTo>
                <a:cubicBezTo>
                  <a:pt x="125897" y="-55205"/>
                  <a:pt x="327298" y="4567"/>
                  <a:pt x="511705" y="0"/>
                </a:cubicBezTo>
                <a:cubicBezTo>
                  <a:pt x="696112" y="-4567"/>
                  <a:pt x="839226" y="59628"/>
                  <a:pt x="1128076" y="0"/>
                </a:cubicBezTo>
                <a:cubicBezTo>
                  <a:pt x="1416926" y="-59628"/>
                  <a:pt x="1440222" y="34586"/>
                  <a:pt x="1674670" y="0"/>
                </a:cubicBezTo>
                <a:cubicBezTo>
                  <a:pt x="1909118" y="-34586"/>
                  <a:pt x="2037739" y="23517"/>
                  <a:pt x="2186374" y="0"/>
                </a:cubicBezTo>
                <a:cubicBezTo>
                  <a:pt x="2335009" y="-23517"/>
                  <a:pt x="2632935" y="54722"/>
                  <a:pt x="2802746" y="0"/>
                </a:cubicBezTo>
                <a:cubicBezTo>
                  <a:pt x="2972557" y="-54722"/>
                  <a:pt x="3296414" y="80016"/>
                  <a:pt x="3488895" y="0"/>
                </a:cubicBezTo>
                <a:cubicBezTo>
                  <a:pt x="3528986" y="153536"/>
                  <a:pt x="3473737" y="352644"/>
                  <a:pt x="3488895" y="441146"/>
                </a:cubicBezTo>
                <a:cubicBezTo>
                  <a:pt x="3504053" y="529648"/>
                  <a:pt x="3451992" y="762482"/>
                  <a:pt x="3488895" y="855824"/>
                </a:cubicBezTo>
                <a:cubicBezTo>
                  <a:pt x="3525798" y="949166"/>
                  <a:pt x="3483575" y="1125011"/>
                  <a:pt x="3488895" y="1323439"/>
                </a:cubicBezTo>
                <a:cubicBezTo>
                  <a:pt x="3347961" y="1341534"/>
                  <a:pt x="3132661" y="1309266"/>
                  <a:pt x="2977190" y="1323439"/>
                </a:cubicBezTo>
                <a:cubicBezTo>
                  <a:pt x="2821720" y="1337612"/>
                  <a:pt x="2649226" y="1292685"/>
                  <a:pt x="2500375" y="1323439"/>
                </a:cubicBezTo>
                <a:cubicBezTo>
                  <a:pt x="2351524" y="1354193"/>
                  <a:pt x="2051709" y="1308531"/>
                  <a:pt x="1884003" y="1323439"/>
                </a:cubicBezTo>
                <a:cubicBezTo>
                  <a:pt x="1716297" y="1338347"/>
                  <a:pt x="1531172" y="1294708"/>
                  <a:pt x="1372299" y="1323439"/>
                </a:cubicBezTo>
                <a:cubicBezTo>
                  <a:pt x="1213426" y="1352170"/>
                  <a:pt x="919009" y="1302240"/>
                  <a:pt x="755927" y="1323439"/>
                </a:cubicBezTo>
                <a:cubicBezTo>
                  <a:pt x="592845" y="1344638"/>
                  <a:pt x="337105" y="1319556"/>
                  <a:pt x="0" y="1323439"/>
                </a:cubicBezTo>
                <a:cubicBezTo>
                  <a:pt x="-43716" y="1208119"/>
                  <a:pt x="17980" y="1007374"/>
                  <a:pt x="0" y="895527"/>
                </a:cubicBezTo>
                <a:cubicBezTo>
                  <a:pt x="-17980" y="783680"/>
                  <a:pt x="46932" y="658876"/>
                  <a:pt x="0" y="441146"/>
                </a:cubicBezTo>
                <a:cubicBezTo>
                  <a:pt x="-46932" y="223416"/>
                  <a:pt x="159" y="169037"/>
                  <a:pt x="0" y="0"/>
                </a:cubicBezTo>
                <a:close/>
              </a:path>
              <a:path w="3488895" h="1323439" stroke="0" extrusionOk="0">
                <a:moveTo>
                  <a:pt x="0" y="0"/>
                </a:moveTo>
                <a:cubicBezTo>
                  <a:pt x="140231" y="-17403"/>
                  <a:pt x="308584" y="63245"/>
                  <a:pt x="546594" y="0"/>
                </a:cubicBezTo>
                <a:cubicBezTo>
                  <a:pt x="784604" y="-63245"/>
                  <a:pt x="862437" y="30205"/>
                  <a:pt x="1023409" y="0"/>
                </a:cubicBezTo>
                <a:cubicBezTo>
                  <a:pt x="1184382" y="-30205"/>
                  <a:pt x="1463003" y="67080"/>
                  <a:pt x="1674670" y="0"/>
                </a:cubicBezTo>
                <a:cubicBezTo>
                  <a:pt x="1886337" y="-67080"/>
                  <a:pt x="1995698" y="64045"/>
                  <a:pt x="2221263" y="0"/>
                </a:cubicBezTo>
                <a:cubicBezTo>
                  <a:pt x="2446828" y="-64045"/>
                  <a:pt x="2609622" y="1325"/>
                  <a:pt x="2767857" y="0"/>
                </a:cubicBezTo>
                <a:cubicBezTo>
                  <a:pt x="2926092" y="-1325"/>
                  <a:pt x="3307182" y="83228"/>
                  <a:pt x="3488895" y="0"/>
                </a:cubicBezTo>
                <a:cubicBezTo>
                  <a:pt x="3511379" y="183491"/>
                  <a:pt x="3470630" y="296349"/>
                  <a:pt x="3488895" y="414678"/>
                </a:cubicBezTo>
                <a:cubicBezTo>
                  <a:pt x="3507160" y="533007"/>
                  <a:pt x="3440722" y="687784"/>
                  <a:pt x="3488895" y="855824"/>
                </a:cubicBezTo>
                <a:cubicBezTo>
                  <a:pt x="3537068" y="1023864"/>
                  <a:pt x="3480155" y="1167073"/>
                  <a:pt x="3488895" y="1323439"/>
                </a:cubicBezTo>
                <a:cubicBezTo>
                  <a:pt x="3333285" y="1325840"/>
                  <a:pt x="3156294" y="1293275"/>
                  <a:pt x="2977190" y="1323439"/>
                </a:cubicBezTo>
                <a:cubicBezTo>
                  <a:pt x="2798087" y="1353603"/>
                  <a:pt x="2639229" y="1274136"/>
                  <a:pt x="2395708" y="1323439"/>
                </a:cubicBezTo>
                <a:cubicBezTo>
                  <a:pt x="2152187" y="1372742"/>
                  <a:pt x="2012004" y="1314252"/>
                  <a:pt x="1849114" y="1323439"/>
                </a:cubicBezTo>
                <a:cubicBezTo>
                  <a:pt x="1686224" y="1332626"/>
                  <a:pt x="1460406" y="1252883"/>
                  <a:pt x="1197854" y="1323439"/>
                </a:cubicBezTo>
                <a:cubicBezTo>
                  <a:pt x="935302" y="1393995"/>
                  <a:pt x="735728" y="1264920"/>
                  <a:pt x="546594" y="1323439"/>
                </a:cubicBezTo>
                <a:cubicBezTo>
                  <a:pt x="357460" y="1381958"/>
                  <a:pt x="138892" y="1278720"/>
                  <a:pt x="0" y="1323439"/>
                </a:cubicBezTo>
                <a:cubicBezTo>
                  <a:pt x="-34981" y="1227726"/>
                  <a:pt x="13035" y="1091221"/>
                  <a:pt x="0" y="882293"/>
                </a:cubicBezTo>
                <a:cubicBezTo>
                  <a:pt x="-13035" y="673365"/>
                  <a:pt x="46492" y="556244"/>
                  <a:pt x="0" y="454381"/>
                </a:cubicBezTo>
                <a:cubicBezTo>
                  <a:pt x="-46492" y="352518"/>
                  <a:pt x="6513" y="185090"/>
                  <a:pt x="0" y="0"/>
                </a:cubicBezTo>
                <a:close/>
              </a:path>
            </a:pathLst>
          </a:custGeom>
          <a:solidFill>
            <a:schemeClr val="accent2"/>
          </a:solidFill>
          <a:ln w="2222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600" b="1">
                <a:solidFill>
                  <a:schemeClr val="bg1"/>
                </a:solidFill>
                <a:latin typeface="Calibri" panose="020F0502020204030204" pitchFamily="34" charset="0"/>
                <a:cs typeface="Calibri" panose="020F0502020204030204" pitchFamily="34" charset="0"/>
              </a:rPr>
              <a:t>Parmi les « nouveaux » vulnérables,</a:t>
            </a:r>
            <a:br>
              <a:rPr lang="fr-FR" sz="1600" b="1">
                <a:solidFill>
                  <a:schemeClr val="bg1"/>
                </a:solidFill>
                <a:latin typeface="Calibri" panose="020F0502020204030204" pitchFamily="34" charset="0"/>
                <a:cs typeface="Calibri" panose="020F0502020204030204" pitchFamily="34" charset="0"/>
              </a:rPr>
            </a:br>
            <a:r>
              <a:rPr lang="fr-FR" sz="1600" b="1">
                <a:solidFill>
                  <a:schemeClr val="bg1"/>
                </a:solidFill>
                <a:latin typeface="Calibri" panose="020F0502020204030204" pitchFamily="34" charset="0"/>
                <a:cs typeface="Calibri" panose="020F0502020204030204" pitchFamily="34" charset="0"/>
              </a:rPr>
              <a:t>près d’une personne sur deux se sent seule (contre 31% des déjà vulnérables) et 14% des non vulnérables</a:t>
            </a:r>
          </a:p>
        </p:txBody>
      </p:sp>
      <p:sp>
        <p:nvSpPr>
          <p:cNvPr id="13" name="Rectangle 12">
            <a:extLst>
              <a:ext uri="{FF2B5EF4-FFF2-40B4-BE49-F238E27FC236}">
                <a16:creationId xmlns:a16="http://schemas.microsoft.com/office/drawing/2014/main" id="{CAC50EE0-774F-4364-9D8B-54CF7332003F}"/>
              </a:ext>
            </a:extLst>
          </p:cNvPr>
          <p:cNvSpPr/>
          <p:nvPr/>
        </p:nvSpPr>
        <p:spPr>
          <a:xfrm>
            <a:off x="4219623" y="6098901"/>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pic>
        <p:nvPicPr>
          <p:cNvPr id="5" name="Image 4" descr="Une image contenant texte, accessoire&#10;&#10;Description générée automatiquement">
            <a:extLst>
              <a:ext uri="{FF2B5EF4-FFF2-40B4-BE49-F238E27FC236}">
                <a16:creationId xmlns:a16="http://schemas.microsoft.com/office/drawing/2014/main" id="{37657B4E-C4DE-4827-B229-38EF1EDF3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8566"/>
            <a:ext cx="3631977" cy="2861293"/>
          </a:xfrm>
          <a:prstGeom prst="rect">
            <a:avLst/>
          </a:prstGeom>
        </p:spPr>
      </p:pic>
      <p:sp>
        <p:nvSpPr>
          <p:cNvPr id="7" name="Titre 5">
            <a:extLst>
              <a:ext uri="{FF2B5EF4-FFF2-40B4-BE49-F238E27FC236}">
                <a16:creationId xmlns:a16="http://schemas.microsoft.com/office/drawing/2014/main" id="{CE7DFFFB-4D2A-4EB8-84E8-83A0DAF620FF}"/>
              </a:ext>
            </a:extLst>
          </p:cNvPr>
          <p:cNvSpPr txBox="1">
            <a:spLocks/>
          </p:cNvSpPr>
          <p:nvPr/>
        </p:nvSpPr>
        <p:spPr>
          <a:xfrm>
            <a:off x="1815988" y="223473"/>
            <a:ext cx="9849393"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dirty="0">
                <a:solidFill>
                  <a:srgbClr val="31849B"/>
                </a:solidFill>
              </a:rPr>
              <a:t>Et un fort sentiment de solitude chez les nouveaux vulnérables</a:t>
            </a:r>
          </a:p>
        </p:txBody>
      </p:sp>
    </p:spTree>
    <p:extLst>
      <p:ext uri="{BB962C8B-B14F-4D97-AF65-F5344CB8AC3E}">
        <p14:creationId xmlns:p14="http://schemas.microsoft.com/office/powerpoint/2010/main" val="125917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6CC37B-1395-429F-A409-30A84159EF71}"/>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4600">
                <a:solidFill>
                  <a:schemeClr val="tx1"/>
                </a:solidFill>
                <a:latin typeface="+mj-lt"/>
                <a:ea typeface="+mj-ea"/>
                <a:cs typeface="+mj-cs"/>
              </a:rPr>
              <a:t>Une situation financière déjà précaire, fragilisée</a:t>
            </a:r>
          </a:p>
        </p:txBody>
      </p:sp>
      <p:sp>
        <p:nvSpPr>
          <p:cNvPr id="14" name="Freeform: Shape 13">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Image 8">
            <a:extLst>
              <a:ext uri="{FF2B5EF4-FFF2-40B4-BE49-F238E27FC236}">
                <a16:creationId xmlns:a16="http://schemas.microsoft.com/office/drawing/2014/main" id="{4E0568FF-C9A0-4172-98D3-81FCC38DABF5}"/>
              </a:ext>
            </a:extLst>
          </p:cNvPr>
          <p:cNvPicPr>
            <a:picLocks noChangeAspect="1"/>
          </p:cNvPicPr>
          <p:nvPr/>
        </p:nvPicPr>
        <p:blipFill rotWithShape="1">
          <a:blip r:embed="rId2">
            <a:extLst>
              <a:ext uri="{28A0092B-C50C-407E-A947-70E740481C1C}">
                <a14:useLocalDpi xmlns:a14="http://schemas.microsoft.com/office/drawing/2010/main" val="0"/>
              </a:ext>
            </a:extLst>
          </a:blip>
          <a:srcRect r="1611"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AutoShape 2">
            <a:extLst>
              <a:ext uri="{FF2B5EF4-FFF2-40B4-BE49-F238E27FC236}">
                <a16:creationId xmlns:a16="http://schemas.microsoft.com/office/drawing/2014/main" id="{D7ADCFDD-81B5-411C-8339-4E6B70FB701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a:extLst>
              <a:ext uri="{FF2B5EF4-FFF2-40B4-BE49-F238E27FC236}">
                <a16:creationId xmlns:a16="http://schemas.microsoft.com/office/drawing/2014/main" id="{C5454AA9-E481-4069-A051-FB99AF8FEA5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
            <a:extLst>
              <a:ext uri="{FF2B5EF4-FFF2-40B4-BE49-F238E27FC236}">
                <a16:creationId xmlns:a16="http://schemas.microsoft.com/office/drawing/2014/main" id="{056670FA-5332-4766-B368-E61A4365213D}"/>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2">
            <a:extLst>
              <a:ext uri="{FF2B5EF4-FFF2-40B4-BE49-F238E27FC236}">
                <a16:creationId xmlns:a16="http://schemas.microsoft.com/office/drawing/2014/main" id="{75523272-534D-4160-97E8-1C0B43665269}"/>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837736840"/>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9078124-D58C-478E-AA78-5F1BA048C1AC}"/>
              </a:ext>
            </a:extLst>
          </p:cNvPr>
          <p:cNvSpPr>
            <a:spLocks noGrp="1"/>
          </p:cNvSpPr>
          <p:nvPr>
            <p:ph type="sldNum" sz="quarter" idx="12"/>
          </p:nvPr>
        </p:nvSpPr>
        <p:spPr/>
        <p:txBody>
          <a:bodyPr/>
          <a:lstStyle/>
          <a:p>
            <a:fld id="{1B657BA9-EC5E-40D7-BBDA-32C61981E3FD}" type="slidenum">
              <a:rPr lang="fr-FR" smtClean="0"/>
              <a:t>62</a:t>
            </a:fld>
            <a:endParaRPr lang="fr-FR"/>
          </a:p>
        </p:txBody>
      </p:sp>
      <p:sp>
        <p:nvSpPr>
          <p:cNvPr id="6" name="Rectangle 5">
            <a:extLst>
              <a:ext uri="{FF2B5EF4-FFF2-40B4-BE49-F238E27FC236}">
                <a16:creationId xmlns:a16="http://schemas.microsoft.com/office/drawing/2014/main" id="{8BF3DD24-C779-4984-8C03-655AC8F1CCA6}"/>
              </a:ext>
            </a:extLst>
          </p:cNvPr>
          <p:cNvSpPr/>
          <p:nvPr/>
        </p:nvSpPr>
        <p:spPr>
          <a:xfrm>
            <a:off x="744583" y="5866441"/>
            <a:ext cx="9849394" cy="400110"/>
          </a:xfrm>
          <a:prstGeom prst="rect">
            <a:avLst/>
          </a:prstGeom>
        </p:spPr>
        <p:txBody>
          <a:bodyPr wrap="square">
            <a:spAutoFit/>
          </a:bodyPr>
          <a:lstStyle/>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7" name="Titre 5">
            <a:extLst>
              <a:ext uri="{FF2B5EF4-FFF2-40B4-BE49-F238E27FC236}">
                <a16:creationId xmlns:a16="http://schemas.microsoft.com/office/drawing/2014/main" id="{CE7DFFFB-4D2A-4EB8-84E8-83A0DAF620FF}"/>
              </a:ext>
            </a:extLst>
          </p:cNvPr>
          <p:cNvSpPr txBox="1">
            <a:spLocks/>
          </p:cNvSpPr>
          <p:nvPr/>
        </p:nvSpPr>
        <p:spPr>
          <a:xfrm>
            <a:off x="2145044" y="144172"/>
            <a:ext cx="9849393"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dirty="0">
                <a:solidFill>
                  <a:srgbClr val="31849B"/>
                </a:solidFill>
              </a:rPr>
              <a:t>Avec des conséquences concrètes : une situation financière déjà précaire, fragilisée</a:t>
            </a:r>
          </a:p>
        </p:txBody>
      </p:sp>
      <p:pic>
        <p:nvPicPr>
          <p:cNvPr id="10" name="Image 9">
            <a:extLst>
              <a:ext uri="{FF2B5EF4-FFF2-40B4-BE49-F238E27FC236}">
                <a16:creationId xmlns:a16="http://schemas.microsoft.com/office/drawing/2014/main" id="{30B3A512-346D-4DDD-85B5-2053BC24DC97}"/>
              </a:ext>
            </a:extLst>
          </p:cNvPr>
          <p:cNvPicPr>
            <a:picLocks noChangeAspect="1"/>
          </p:cNvPicPr>
          <p:nvPr/>
        </p:nvPicPr>
        <p:blipFill>
          <a:blip r:embed="rId2"/>
          <a:stretch>
            <a:fillRect/>
          </a:stretch>
        </p:blipFill>
        <p:spPr>
          <a:xfrm>
            <a:off x="650608" y="2670258"/>
            <a:ext cx="4573524" cy="2744724"/>
          </a:xfrm>
          <a:prstGeom prst="rect">
            <a:avLst/>
          </a:prstGeom>
          <a:pattFill prst="pct5">
            <a:fgClr>
              <a:schemeClr val="accent1"/>
            </a:fgClr>
            <a:bgClr>
              <a:schemeClr val="bg1"/>
            </a:bgClr>
          </a:pattFill>
        </p:spPr>
      </p:pic>
      <p:sp>
        <p:nvSpPr>
          <p:cNvPr id="14" name="Rectangle : coins arrondis 13">
            <a:extLst>
              <a:ext uri="{FF2B5EF4-FFF2-40B4-BE49-F238E27FC236}">
                <a16:creationId xmlns:a16="http://schemas.microsoft.com/office/drawing/2014/main" id="{695F06FC-B83F-4AE7-9C51-FB18564FBFD4}"/>
              </a:ext>
            </a:extLst>
          </p:cNvPr>
          <p:cNvSpPr/>
          <p:nvPr/>
        </p:nvSpPr>
        <p:spPr>
          <a:xfrm>
            <a:off x="1088119" y="4718868"/>
            <a:ext cx="803430" cy="229229"/>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solidFill>
            </a:endParaRPr>
          </a:p>
        </p:txBody>
      </p:sp>
      <p:sp>
        <p:nvSpPr>
          <p:cNvPr id="12" name="Titre 5">
            <a:extLst>
              <a:ext uri="{FF2B5EF4-FFF2-40B4-BE49-F238E27FC236}">
                <a16:creationId xmlns:a16="http://schemas.microsoft.com/office/drawing/2014/main" id="{502A6853-7411-4E58-9487-BFC004631327}"/>
              </a:ext>
            </a:extLst>
          </p:cNvPr>
          <p:cNvSpPr txBox="1">
            <a:spLocks/>
          </p:cNvSpPr>
          <p:nvPr/>
        </p:nvSpPr>
        <p:spPr>
          <a:xfrm>
            <a:off x="650608" y="1459181"/>
            <a:ext cx="4113631" cy="590931"/>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1800" dirty="0">
                <a:solidFill>
                  <a:schemeClr val="tx2"/>
                </a:solidFill>
              </a:rPr>
              <a:t>48% des « nouveaux vulnérables » font partie des bas revenus  </a:t>
            </a:r>
          </a:p>
        </p:txBody>
      </p:sp>
      <p:pic>
        <p:nvPicPr>
          <p:cNvPr id="13" name="Image 12">
            <a:extLst>
              <a:ext uri="{FF2B5EF4-FFF2-40B4-BE49-F238E27FC236}">
                <a16:creationId xmlns:a16="http://schemas.microsoft.com/office/drawing/2014/main" id="{CAA9D05F-CA71-41C8-943F-A41A44A90D55}"/>
              </a:ext>
            </a:extLst>
          </p:cNvPr>
          <p:cNvPicPr>
            <a:picLocks noChangeAspect="1"/>
          </p:cNvPicPr>
          <p:nvPr/>
        </p:nvPicPr>
        <p:blipFill>
          <a:blip r:embed="rId3"/>
          <a:stretch>
            <a:fillRect/>
          </a:stretch>
        </p:blipFill>
        <p:spPr>
          <a:xfrm>
            <a:off x="6250464" y="2894712"/>
            <a:ext cx="5173514" cy="3104798"/>
          </a:xfrm>
          <a:prstGeom prst="rect">
            <a:avLst/>
          </a:prstGeom>
        </p:spPr>
      </p:pic>
      <p:sp>
        <p:nvSpPr>
          <p:cNvPr id="16" name="ZoneTexte 15">
            <a:extLst>
              <a:ext uri="{FF2B5EF4-FFF2-40B4-BE49-F238E27FC236}">
                <a16:creationId xmlns:a16="http://schemas.microsoft.com/office/drawing/2014/main" id="{7A961127-4137-40A1-AB82-D5FDC8B24810}"/>
              </a:ext>
            </a:extLst>
          </p:cNvPr>
          <p:cNvSpPr txBox="1"/>
          <p:nvPr/>
        </p:nvSpPr>
        <p:spPr>
          <a:xfrm>
            <a:off x="6086348" y="2008111"/>
            <a:ext cx="2838319" cy="954107"/>
          </a:xfrm>
          <a:custGeom>
            <a:avLst/>
            <a:gdLst>
              <a:gd name="connsiteX0" fmla="*/ 0 w 2838319"/>
              <a:gd name="connsiteY0" fmla="*/ 0 h 954107"/>
              <a:gd name="connsiteX1" fmla="*/ 624430 w 2838319"/>
              <a:gd name="connsiteY1" fmla="*/ 0 h 954107"/>
              <a:gd name="connsiteX2" fmla="*/ 1220477 w 2838319"/>
              <a:gd name="connsiteY2" fmla="*/ 0 h 954107"/>
              <a:gd name="connsiteX3" fmla="*/ 1816524 w 2838319"/>
              <a:gd name="connsiteY3" fmla="*/ 0 h 954107"/>
              <a:gd name="connsiteX4" fmla="*/ 2299038 w 2838319"/>
              <a:gd name="connsiteY4" fmla="*/ 0 h 954107"/>
              <a:gd name="connsiteX5" fmla="*/ 2838319 w 2838319"/>
              <a:gd name="connsiteY5" fmla="*/ 0 h 954107"/>
              <a:gd name="connsiteX6" fmla="*/ 2838319 w 2838319"/>
              <a:gd name="connsiteY6" fmla="*/ 486595 h 954107"/>
              <a:gd name="connsiteX7" fmla="*/ 2838319 w 2838319"/>
              <a:gd name="connsiteY7" fmla="*/ 954107 h 954107"/>
              <a:gd name="connsiteX8" fmla="*/ 2270655 w 2838319"/>
              <a:gd name="connsiteY8" fmla="*/ 954107 h 954107"/>
              <a:gd name="connsiteX9" fmla="*/ 1788141 w 2838319"/>
              <a:gd name="connsiteY9" fmla="*/ 954107 h 954107"/>
              <a:gd name="connsiteX10" fmla="*/ 1305627 w 2838319"/>
              <a:gd name="connsiteY10" fmla="*/ 954107 h 954107"/>
              <a:gd name="connsiteX11" fmla="*/ 709580 w 2838319"/>
              <a:gd name="connsiteY11" fmla="*/ 954107 h 954107"/>
              <a:gd name="connsiteX12" fmla="*/ 0 w 2838319"/>
              <a:gd name="connsiteY12" fmla="*/ 954107 h 954107"/>
              <a:gd name="connsiteX13" fmla="*/ 0 w 2838319"/>
              <a:gd name="connsiteY13" fmla="*/ 457971 h 954107"/>
              <a:gd name="connsiteX14" fmla="*/ 0 w 2838319"/>
              <a:gd name="connsiteY14"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8319" h="954107" fill="none" extrusionOk="0">
                <a:moveTo>
                  <a:pt x="0" y="0"/>
                </a:moveTo>
                <a:cubicBezTo>
                  <a:pt x="158025" y="-67734"/>
                  <a:pt x="401658" y="30438"/>
                  <a:pt x="624430" y="0"/>
                </a:cubicBezTo>
                <a:cubicBezTo>
                  <a:pt x="847202" y="-30438"/>
                  <a:pt x="987606" y="49794"/>
                  <a:pt x="1220477" y="0"/>
                </a:cubicBezTo>
                <a:cubicBezTo>
                  <a:pt x="1453348" y="-49794"/>
                  <a:pt x="1567885" y="29046"/>
                  <a:pt x="1816524" y="0"/>
                </a:cubicBezTo>
                <a:cubicBezTo>
                  <a:pt x="2065163" y="-29046"/>
                  <a:pt x="2176568" y="34118"/>
                  <a:pt x="2299038" y="0"/>
                </a:cubicBezTo>
                <a:cubicBezTo>
                  <a:pt x="2421508" y="-34118"/>
                  <a:pt x="2667973" y="56632"/>
                  <a:pt x="2838319" y="0"/>
                </a:cubicBezTo>
                <a:cubicBezTo>
                  <a:pt x="2884145" y="99963"/>
                  <a:pt x="2780601" y="357236"/>
                  <a:pt x="2838319" y="486595"/>
                </a:cubicBezTo>
                <a:cubicBezTo>
                  <a:pt x="2896037" y="615954"/>
                  <a:pt x="2809574" y="764852"/>
                  <a:pt x="2838319" y="954107"/>
                </a:cubicBezTo>
                <a:cubicBezTo>
                  <a:pt x="2618721" y="1003824"/>
                  <a:pt x="2519182" y="919508"/>
                  <a:pt x="2270655" y="954107"/>
                </a:cubicBezTo>
                <a:cubicBezTo>
                  <a:pt x="2022128" y="988706"/>
                  <a:pt x="1885367" y="928226"/>
                  <a:pt x="1788141" y="954107"/>
                </a:cubicBezTo>
                <a:cubicBezTo>
                  <a:pt x="1690915" y="979988"/>
                  <a:pt x="1465843" y="903235"/>
                  <a:pt x="1305627" y="954107"/>
                </a:cubicBezTo>
                <a:cubicBezTo>
                  <a:pt x="1145411" y="1004979"/>
                  <a:pt x="901009" y="925391"/>
                  <a:pt x="709580" y="954107"/>
                </a:cubicBezTo>
                <a:cubicBezTo>
                  <a:pt x="518151" y="982823"/>
                  <a:pt x="269566" y="936760"/>
                  <a:pt x="0" y="954107"/>
                </a:cubicBezTo>
                <a:cubicBezTo>
                  <a:pt x="-17456" y="724085"/>
                  <a:pt x="30629" y="649562"/>
                  <a:pt x="0" y="457971"/>
                </a:cubicBezTo>
                <a:cubicBezTo>
                  <a:pt x="-30629" y="266380"/>
                  <a:pt x="6719" y="209829"/>
                  <a:pt x="0" y="0"/>
                </a:cubicBezTo>
                <a:close/>
              </a:path>
              <a:path w="2838319" h="954107" stroke="0" extrusionOk="0">
                <a:moveTo>
                  <a:pt x="0" y="0"/>
                </a:moveTo>
                <a:cubicBezTo>
                  <a:pt x="168268" y="-33456"/>
                  <a:pt x="277297" y="21106"/>
                  <a:pt x="539281" y="0"/>
                </a:cubicBezTo>
                <a:cubicBezTo>
                  <a:pt x="801265" y="-21106"/>
                  <a:pt x="817099" y="37631"/>
                  <a:pt x="1021795" y="0"/>
                </a:cubicBezTo>
                <a:cubicBezTo>
                  <a:pt x="1226491" y="-37631"/>
                  <a:pt x="1375980" y="34420"/>
                  <a:pt x="1646225" y="0"/>
                </a:cubicBezTo>
                <a:cubicBezTo>
                  <a:pt x="1916470" y="-34420"/>
                  <a:pt x="1916114" y="12049"/>
                  <a:pt x="2185506" y="0"/>
                </a:cubicBezTo>
                <a:cubicBezTo>
                  <a:pt x="2454898" y="-12049"/>
                  <a:pt x="2558279" y="57338"/>
                  <a:pt x="2838319" y="0"/>
                </a:cubicBezTo>
                <a:cubicBezTo>
                  <a:pt x="2862591" y="102316"/>
                  <a:pt x="2798948" y="390881"/>
                  <a:pt x="2838319" y="496136"/>
                </a:cubicBezTo>
                <a:cubicBezTo>
                  <a:pt x="2877690" y="601391"/>
                  <a:pt x="2790312" y="750743"/>
                  <a:pt x="2838319" y="954107"/>
                </a:cubicBezTo>
                <a:cubicBezTo>
                  <a:pt x="2706179" y="1003942"/>
                  <a:pt x="2467441" y="916387"/>
                  <a:pt x="2270655" y="954107"/>
                </a:cubicBezTo>
                <a:cubicBezTo>
                  <a:pt x="2073869" y="991827"/>
                  <a:pt x="2028294" y="911384"/>
                  <a:pt x="1788141" y="954107"/>
                </a:cubicBezTo>
                <a:cubicBezTo>
                  <a:pt x="1547988" y="996830"/>
                  <a:pt x="1439890" y="887049"/>
                  <a:pt x="1220477" y="954107"/>
                </a:cubicBezTo>
                <a:cubicBezTo>
                  <a:pt x="1001064" y="1021165"/>
                  <a:pt x="779053" y="888155"/>
                  <a:pt x="652813" y="954107"/>
                </a:cubicBezTo>
                <a:cubicBezTo>
                  <a:pt x="526573" y="1020059"/>
                  <a:pt x="285021" y="890565"/>
                  <a:pt x="0" y="954107"/>
                </a:cubicBezTo>
                <a:cubicBezTo>
                  <a:pt x="-22561" y="773689"/>
                  <a:pt x="14268" y="577982"/>
                  <a:pt x="0" y="457971"/>
                </a:cubicBezTo>
                <a:cubicBezTo>
                  <a:pt x="-14268" y="337960"/>
                  <a:pt x="42726" y="117313"/>
                  <a:pt x="0" y="0"/>
                </a:cubicBezTo>
                <a:close/>
              </a:path>
            </a:pathLst>
          </a:custGeom>
          <a:solidFill>
            <a:srgbClr val="4BACC6"/>
          </a:solidFill>
          <a:ln w="22225">
            <a:solidFill>
              <a:srgbClr val="4BACC6"/>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a:solidFill>
                  <a:schemeClr val="bg1"/>
                </a:solidFill>
                <a:latin typeface="Calibri" panose="020F0502020204030204" pitchFamily="34" charset="0"/>
                <a:cs typeface="Calibri" panose="020F0502020204030204" pitchFamily="34" charset="0"/>
              </a:rPr>
              <a:t>24% en moyenne des Français ont vu la situation financière de leur foyer se dégrader en raison de la crise sanitaire</a:t>
            </a:r>
          </a:p>
        </p:txBody>
      </p:sp>
      <p:sp>
        <p:nvSpPr>
          <p:cNvPr id="18" name="Rectangle : coins arrondis 17">
            <a:extLst>
              <a:ext uri="{FF2B5EF4-FFF2-40B4-BE49-F238E27FC236}">
                <a16:creationId xmlns:a16="http://schemas.microsoft.com/office/drawing/2014/main" id="{6BDF8798-4D54-45E1-92B3-603FC39226BF}"/>
              </a:ext>
            </a:extLst>
          </p:cNvPr>
          <p:cNvSpPr/>
          <p:nvPr/>
        </p:nvSpPr>
        <p:spPr>
          <a:xfrm>
            <a:off x="6347350" y="3279331"/>
            <a:ext cx="2316317" cy="439065"/>
          </a:xfrm>
          <a:prstGeom prst="roundRect">
            <a:avLst/>
          </a:prstGeom>
          <a:no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 bas 19">
            <a:extLst>
              <a:ext uri="{FF2B5EF4-FFF2-40B4-BE49-F238E27FC236}">
                <a16:creationId xmlns:a16="http://schemas.microsoft.com/office/drawing/2014/main" id="{ABDB2506-59A4-4846-8560-1A4F874AF817}"/>
              </a:ext>
            </a:extLst>
          </p:cNvPr>
          <p:cNvSpPr/>
          <p:nvPr/>
        </p:nvSpPr>
        <p:spPr>
          <a:xfrm>
            <a:off x="9661277" y="2098163"/>
            <a:ext cx="275208" cy="317123"/>
          </a:xfrm>
          <a:prstGeom prst="downArrow">
            <a:avLst/>
          </a:prstGeom>
          <a:solidFill>
            <a:srgbClr val="4BACC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21" name="Organigramme : Stockage à accès séquentiel 20">
            <a:extLst>
              <a:ext uri="{FF2B5EF4-FFF2-40B4-BE49-F238E27FC236}">
                <a16:creationId xmlns:a16="http://schemas.microsoft.com/office/drawing/2014/main" id="{715B4A50-2884-4F8D-A119-A1BC63ED3C3A}"/>
              </a:ext>
            </a:extLst>
          </p:cNvPr>
          <p:cNvSpPr/>
          <p:nvPr/>
        </p:nvSpPr>
        <p:spPr>
          <a:xfrm>
            <a:off x="9195931" y="1897181"/>
            <a:ext cx="2366418" cy="1314393"/>
          </a:xfrm>
          <a:prstGeom prst="flowChartMagneticTape">
            <a:avLst/>
          </a:prstGeom>
          <a:solidFill>
            <a:srgbClr val="4BACC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200" b="1">
                <a:latin typeface="Verdana" panose="020B0604030504040204" pitchFamily="34" charset="0"/>
                <a:ea typeface="Verdana" panose="020B0604030504040204" pitchFamily="34" charset="0"/>
              </a:rPr>
              <a:t>61% des « nouveaux » vulnérables</a:t>
            </a:r>
          </a:p>
        </p:txBody>
      </p:sp>
      <p:sp>
        <p:nvSpPr>
          <p:cNvPr id="2" name="Rectangle 1">
            <a:extLst>
              <a:ext uri="{FF2B5EF4-FFF2-40B4-BE49-F238E27FC236}">
                <a16:creationId xmlns:a16="http://schemas.microsoft.com/office/drawing/2014/main" id="{9249F67B-B299-4D18-AB46-028A85CC2F11}"/>
              </a:ext>
            </a:extLst>
          </p:cNvPr>
          <p:cNvSpPr/>
          <p:nvPr/>
        </p:nvSpPr>
        <p:spPr>
          <a:xfrm>
            <a:off x="441789" y="1373961"/>
            <a:ext cx="5024063" cy="4204906"/>
          </a:xfrm>
          <a:prstGeom prst="rect">
            <a:avLst/>
          </a:prstGeom>
          <a:solidFill>
            <a:schemeClr val="accent4">
              <a:lumMod val="20000"/>
              <a:lumOff val="80000"/>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45312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FBF63DC-59CE-411F-AF01-79F38684BF86}"/>
              </a:ext>
            </a:extLst>
          </p:cNvPr>
          <p:cNvSpPr>
            <a:spLocks noGrp="1"/>
          </p:cNvSpPr>
          <p:nvPr>
            <p:ph type="sldNum" sz="quarter" idx="12"/>
          </p:nvPr>
        </p:nvSpPr>
        <p:spPr/>
        <p:txBody>
          <a:bodyPr/>
          <a:lstStyle/>
          <a:p>
            <a:fld id="{1B657BA9-EC5E-40D7-BBDA-32C61981E3FD}" type="slidenum">
              <a:rPr lang="fr-FR" smtClean="0"/>
              <a:t>63</a:t>
            </a:fld>
            <a:endParaRPr lang="fr-FR"/>
          </a:p>
        </p:txBody>
      </p:sp>
      <p:sp>
        <p:nvSpPr>
          <p:cNvPr id="6" name="Titre 5">
            <a:extLst>
              <a:ext uri="{FF2B5EF4-FFF2-40B4-BE49-F238E27FC236}">
                <a16:creationId xmlns:a16="http://schemas.microsoft.com/office/drawing/2014/main" id="{52AB3EBE-8F0E-4E21-9358-FC5BA2FCF58A}"/>
              </a:ext>
            </a:extLst>
          </p:cNvPr>
          <p:cNvSpPr txBox="1">
            <a:spLocks/>
          </p:cNvSpPr>
          <p:nvPr/>
        </p:nvSpPr>
        <p:spPr>
          <a:xfrm>
            <a:off x="2310702" y="187902"/>
            <a:ext cx="9252628" cy="1255728"/>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80% des personnes ayant basculé dans la vulnérabilité ont  reporté ou renoncé à des dépenses au cours des 12 derniers mois</a:t>
            </a:r>
          </a:p>
        </p:txBody>
      </p:sp>
      <p:sp>
        <p:nvSpPr>
          <p:cNvPr id="7" name="Rectangle 6">
            <a:extLst>
              <a:ext uri="{FF2B5EF4-FFF2-40B4-BE49-F238E27FC236}">
                <a16:creationId xmlns:a16="http://schemas.microsoft.com/office/drawing/2014/main" id="{133A3C3C-A047-4A2C-94AC-1E29685C7425}"/>
              </a:ext>
            </a:extLst>
          </p:cNvPr>
          <p:cNvSpPr/>
          <p:nvPr/>
        </p:nvSpPr>
        <p:spPr>
          <a:xfrm>
            <a:off x="188426" y="5356508"/>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8" name="ZoneTexte 7">
            <a:extLst>
              <a:ext uri="{FF2B5EF4-FFF2-40B4-BE49-F238E27FC236}">
                <a16:creationId xmlns:a16="http://schemas.microsoft.com/office/drawing/2014/main" id="{BDD95A4F-4A20-4725-BCAD-52BBD71BE677}"/>
              </a:ext>
            </a:extLst>
          </p:cNvPr>
          <p:cNvSpPr txBox="1"/>
          <p:nvPr/>
        </p:nvSpPr>
        <p:spPr>
          <a:xfrm>
            <a:off x="302823" y="1738283"/>
            <a:ext cx="6093822" cy="307777"/>
          </a:xfrm>
          <a:prstGeom prst="rect">
            <a:avLst/>
          </a:prstGeom>
          <a:noFill/>
        </p:spPr>
        <p:txBody>
          <a:bodyPr wrap="square">
            <a:spAutoFit/>
          </a:bodyPr>
          <a:lstStyle>
            <a:defPPr>
              <a:defRPr lang="fr-FR"/>
            </a:defPPr>
            <a:lvl1pPr algn="ctr">
              <a:defRPr sz="1400" b="1">
                <a:solidFill>
                  <a:srgbClr val="4BACC6"/>
                </a:solidFill>
              </a:defRPr>
            </a:lvl1pPr>
          </a:lstStyle>
          <a:p>
            <a:r>
              <a:rPr lang="fr-FR"/>
              <a:t>Au cours des douze derniers mois, a reporté ou renoncé à : </a:t>
            </a:r>
          </a:p>
        </p:txBody>
      </p:sp>
      <p:pic>
        <p:nvPicPr>
          <p:cNvPr id="5" name="Image 4">
            <a:extLst>
              <a:ext uri="{FF2B5EF4-FFF2-40B4-BE49-F238E27FC236}">
                <a16:creationId xmlns:a16="http://schemas.microsoft.com/office/drawing/2014/main" id="{9A50E409-897C-4A43-9440-A376092B40D6}"/>
              </a:ext>
            </a:extLst>
          </p:cNvPr>
          <p:cNvPicPr>
            <a:picLocks noChangeAspect="1"/>
          </p:cNvPicPr>
          <p:nvPr/>
        </p:nvPicPr>
        <p:blipFill>
          <a:blip r:embed="rId2"/>
          <a:stretch>
            <a:fillRect/>
          </a:stretch>
        </p:blipFill>
        <p:spPr>
          <a:xfrm>
            <a:off x="103424" y="2182582"/>
            <a:ext cx="6093822" cy="3150882"/>
          </a:xfrm>
          <a:prstGeom prst="rect">
            <a:avLst/>
          </a:prstGeom>
        </p:spPr>
      </p:pic>
      <p:sp>
        <p:nvSpPr>
          <p:cNvPr id="10" name="ZoneTexte 9">
            <a:extLst>
              <a:ext uri="{FF2B5EF4-FFF2-40B4-BE49-F238E27FC236}">
                <a16:creationId xmlns:a16="http://schemas.microsoft.com/office/drawing/2014/main" id="{7C599846-A92D-4BD2-A8EB-BA7C7B1B4C11}"/>
              </a:ext>
            </a:extLst>
          </p:cNvPr>
          <p:cNvSpPr txBox="1"/>
          <p:nvPr/>
        </p:nvSpPr>
        <p:spPr>
          <a:xfrm>
            <a:off x="7267074" y="1738283"/>
            <a:ext cx="3031958" cy="1815882"/>
          </a:xfrm>
          <a:custGeom>
            <a:avLst/>
            <a:gdLst>
              <a:gd name="connsiteX0" fmla="*/ 0 w 3031958"/>
              <a:gd name="connsiteY0" fmla="*/ 0 h 1815882"/>
              <a:gd name="connsiteX1" fmla="*/ 475007 w 3031958"/>
              <a:gd name="connsiteY1" fmla="*/ 0 h 1815882"/>
              <a:gd name="connsiteX2" fmla="*/ 919694 w 3031958"/>
              <a:gd name="connsiteY2" fmla="*/ 0 h 1815882"/>
              <a:gd name="connsiteX3" fmla="*/ 1455340 w 3031958"/>
              <a:gd name="connsiteY3" fmla="*/ 0 h 1815882"/>
              <a:gd name="connsiteX4" fmla="*/ 1960666 w 3031958"/>
              <a:gd name="connsiteY4" fmla="*/ 0 h 1815882"/>
              <a:gd name="connsiteX5" fmla="*/ 2465993 w 3031958"/>
              <a:gd name="connsiteY5" fmla="*/ 0 h 1815882"/>
              <a:gd name="connsiteX6" fmla="*/ 3031958 w 3031958"/>
              <a:gd name="connsiteY6" fmla="*/ 0 h 1815882"/>
              <a:gd name="connsiteX7" fmla="*/ 3031958 w 3031958"/>
              <a:gd name="connsiteY7" fmla="*/ 472129 h 1815882"/>
              <a:gd name="connsiteX8" fmla="*/ 3031958 w 3031958"/>
              <a:gd name="connsiteY8" fmla="*/ 889782 h 1815882"/>
              <a:gd name="connsiteX9" fmla="*/ 3031958 w 3031958"/>
              <a:gd name="connsiteY9" fmla="*/ 1361912 h 1815882"/>
              <a:gd name="connsiteX10" fmla="*/ 3031958 w 3031958"/>
              <a:gd name="connsiteY10" fmla="*/ 1815882 h 1815882"/>
              <a:gd name="connsiteX11" fmla="*/ 2496312 w 3031958"/>
              <a:gd name="connsiteY11" fmla="*/ 1815882 h 1815882"/>
              <a:gd name="connsiteX12" fmla="*/ 1960666 w 3031958"/>
              <a:gd name="connsiteY12" fmla="*/ 1815882 h 1815882"/>
              <a:gd name="connsiteX13" fmla="*/ 1394701 w 3031958"/>
              <a:gd name="connsiteY13" fmla="*/ 1815882 h 1815882"/>
              <a:gd name="connsiteX14" fmla="*/ 919694 w 3031958"/>
              <a:gd name="connsiteY14" fmla="*/ 1815882 h 1815882"/>
              <a:gd name="connsiteX15" fmla="*/ 0 w 3031958"/>
              <a:gd name="connsiteY15" fmla="*/ 1815882 h 1815882"/>
              <a:gd name="connsiteX16" fmla="*/ 0 w 3031958"/>
              <a:gd name="connsiteY16" fmla="*/ 1398229 h 1815882"/>
              <a:gd name="connsiteX17" fmla="*/ 0 w 3031958"/>
              <a:gd name="connsiteY17" fmla="*/ 944259 h 1815882"/>
              <a:gd name="connsiteX18" fmla="*/ 0 w 3031958"/>
              <a:gd name="connsiteY18" fmla="*/ 472129 h 1815882"/>
              <a:gd name="connsiteX19" fmla="*/ 0 w 3031958"/>
              <a:gd name="connsiteY19"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31958" h="1815882" fill="none" extrusionOk="0">
                <a:moveTo>
                  <a:pt x="0" y="0"/>
                </a:moveTo>
                <a:cubicBezTo>
                  <a:pt x="164391" y="-5600"/>
                  <a:pt x="274253" y="7473"/>
                  <a:pt x="475007" y="0"/>
                </a:cubicBezTo>
                <a:cubicBezTo>
                  <a:pt x="675761" y="-7473"/>
                  <a:pt x="809370" y="50787"/>
                  <a:pt x="919694" y="0"/>
                </a:cubicBezTo>
                <a:cubicBezTo>
                  <a:pt x="1030018" y="-50787"/>
                  <a:pt x="1297728" y="54883"/>
                  <a:pt x="1455340" y="0"/>
                </a:cubicBezTo>
                <a:cubicBezTo>
                  <a:pt x="1612952" y="-54883"/>
                  <a:pt x="1765148" y="56273"/>
                  <a:pt x="1960666" y="0"/>
                </a:cubicBezTo>
                <a:cubicBezTo>
                  <a:pt x="2156184" y="-56273"/>
                  <a:pt x="2348616" y="45996"/>
                  <a:pt x="2465993" y="0"/>
                </a:cubicBezTo>
                <a:cubicBezTo>
                  <a:pt x="2583370" y="-45996"/>
                  <a:pt x="2790105" y="66557"/>
                  <a:pt x="3031958" y="0"/>
                </a:cubicBezTo>
                <a:cubicBezTo>
                  <a:pt x="3077559" y="96779"/>
                  <a:pt x="3020864" y="333951"/>
                  <a:pt x="3031958" y="472129"/>
                </a:cubicBezTo>
                <a:cubicBezTo>
                  <a:pt x="3043052" y="610307"/>
                  <a:pt x="3017221" y="733716"/>
                  <a:pt x="3031958" y="889782"/>
                </a:cubicBezTo>
                <a:cubicBezTo>
                  <a:pt x="3046695" y="1045848"/>
                  <a:pt x="3015598" y="1151350"/>
                  <a:pt x="3031958" y="1361912"/>
                </a:cubicBezTo>
                <a:cubicBezTo>
                  <a:pt x="3048318" y="1572474"/>
                  <a:pt x="2979179" y="1668390"/>
                  <a:pt x="3031958" y="1815882"/>
                </a:cubicBezTo>
                <a:cubicBezTo>
                  <a:pt x="2902634" y="1849222"/>
                  <a:pt x="2746002" y="1774198"/>
                  <a:pt x="2496312" y="1815882"/>
                </a:cubicBezTo>
                <a:cubicBezTo>
                  <a:pt x="2246622" y="1857566"/>
                  <a:pt x="2077670" y="1796717"/>
                  <a:pt x="1960666" y="1815882"/>
                </a:cubicBezTo>
                <a:cubicBezTo>
                  <a:pt x="1843662" y="1835047"/>
                  <a:pt x="1672372" y="1750877"/>
                  <a:pt x="1394701" y="1815882"/>
                </a:cubicBezTo>
                <a:cubicBezTo>
                  <a:pt x="1117031" y="1880887"/>
                  <a:pt x="1024111" y="1793023"/>
                  <a:pt x="919694" y="1815882"/>
                </a:cubicBezTo>
                <a:cubicBezTo>
                  <a:pt x="815277" y="1838741"/>
                  <a:pt x="212616" y="1745402"/>
                  <a:pt x="0" y="1815882"/>
                </a:cubicBezTo>
                <a:cubicBezTo>
                  <a:pt x="-42349" y="1674338"/>
                  <a:pt x="21467" y="1589022"/>
                  <a:pt x="0" y="1398229"/>
                </a:cubicBezTo>
                <a:cubicBezTo>
                  <a:pt x="-21467" y="1207436"/>
                  <a:pt x="19206" y="1109386"/>
                  <a:pt x="0" y="944259"/>
                </a:cubicBezTo>
                <a:cubicBezTo>
                  <a:pt x="-19206" y="779132"/>
                  <a:pt x="1435" y="661496"/>
                  <a:pt x="0" y="472129"/>
                </a:cubicBezTo>
                <a:cubicBezTo>
                  <a:pt x="-1435" y="282762"/>
                  <a:pt x="15374" y="100975"/>
                  <a:pt x="0" y="0"/>
                </a:cubicBezTo>
                <a:close/>
              </a:path>
              <a:path w="3031958" h="1815882" stroke="0" extrusionOk="0">
                <a:moveTo>
                  <a:pt x="0" y="0"/>
                </a:moveTo>
                <a:cubicBezTo>
                  <a:pt x="229006" y="-17607"/>
                  <a:pt x="318312" y="32207"/>
                  <a:pt x="475007" y="0"/>
                </a:cubicBezTo>
                <a:cubicBezTo>
                  <a:pt x="631702" y="-32207"/>
                  <a:pt x="783531" y="42979"/>
                  <a:pt x="889374" y="0"/>
                </a:cubicBezTo>
                <a:cubicBezTo>
                  <a:pt x="995217" y="-42979"/>
                  <a:pt x="1223695" y="47328"/>
                  <a:pt x="1455340" y="0"/>
                </a:cubicBezTo>
                <a:cubicBezTo>
                  <a:pt x="1686985" y="-47328"/>
                  <a:pt x="1799615" y="30656"/>
                  <a:pt x="1930347" y="0"/>
                </a:cubicBezTo>
                <a:cubicBezTo>
                  <a:pt x="2061079" y="-30656"/>
                  <a:pt x="2227802" y="25517"/>
                  <a:pt x="2405353" y="0"/>
                </a:cubicBezTo>
                <a:cubicBezTo>
                  <a:pt x="2582904" y="-25517"/>
                  <a:pt x="2810954" y="6503"/>
                  <a:pt x="3031958" y="0"/>
                </a:cubicBezTo>
                <a:cubicBezTo>
                  <a:pt x="3068406" y="185309"/>
                  <a:pt x="3000002" y="282385"/>
                  <a:pt x="3031958" y="417653"/>
                </a:cubicBezTo>
                <a:cubicBezTo>
                  <a:pt x="3063914" y="552921"/>
                  <a:pt x="2982520" y="714341"/>
                  <a:pt x="3031958" y="871623"/>
                </a:cubicBezTo>
                <a:cubicBezTo>
                  <a:pt x="3081396" y="1028905"/>
                  <a:pt x="2983315" y="1102501"/>
                  <a:pt x="3031958" y="1289276"/>
                </a:cubicBezTo>
                <a:cubicBezTo>
                  <a:pt x="3080601" y="1476051"/>
                  <a:pt x="3005874" y="1613167"/>
                  <a:pt x="3031958" y="1815882"/>
                </a:cubicBezTo>
                <a:cubicBezTo>
                  <a:pt x="2870032" y="1851062"/>
                  <a:pt x="2742679" y="1804135"/>
                  <a:pt x="2526632" y="1815882"/>
                </a:cubicBezTo>
                <a:cubicBezTo>
                  <a:pt x="2310585" y="1827629"/>
                  <a:pt x="2165426" y="1792054"/>
                  <a:pt x="2051625" y="1815882"/>
                </a:cubicBezTo>
                <a:cubicBezTo>
                  <a:pt x="1937824" y="1839710"/>
                  <a:pt x="1767429" y="1779723"/>
                  <a:pt x="1485659" y="1815882"/>
                </a:cubicBezTo>
                <a:cubicBezTo>
                  <a:pt x="1203889" y="1852041"/>
                  <a:pt x="1188168" y="1761030"/>
                  <a:pt x="919694" y="1815882"/>
                </a:cubicBezTo>
                <a:cubicBezTo>
                  <a:pt x="651220" y="1870734"/>
                  <a:pt x="586464" y="1783711"/>
                  <a:pt x="475007" y="1815882"/>
                </a:cubicBezTo>
                <a:cubicBezTo>
                  <a:pt x="363550" y="1848053"/>
                  <a:pt x="175440" y="1799479"/>
                  <a:pt x="0" y="1815882"/>
                </a:cubicBezTo>
                <a:cubicBezTo>
                  <a:pt x="-14850" y="1679656"/>
                  <a:pt x="25845" y="1480909"/>
                  <a:pt x="0" y="1325594"/>
                </a:cubicBezTo>
                <a:cubicBezTo>
                  <a:pt x="-25845" y="1170279"/>
                  <a:pt x="6342" y="1040963"/>
                  <a:pt x="0" y="926100"/>
                </a:cubicBezTo>
                <a:cubicBezTo>
                  <a:pt x="-6342" y="811237"/>
                  <a:pt x="40675" y="595864"/>
                  <a:pt x="0" y="508447"/>
                </a:cubicBezTo>
                <a:cubicBezTo>
                  <a:pt x="-40675" y="421030"/>
                  <a:pt x="47078" y="122937"/>
                  <a:pt x="0" y="0"/>
                </a:cubicBezTo>
                <a:close/>
              </a:path>
            </a:pathLst>
          </a:custGeom>
          <a:solidFill>
            <a:srgbClr val="4BACC6"/>
          </a:solidFill>
          <a:ln w="22225">
            <a:solidFill>
              <a:srgbClr val="4BACC6"/>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i="1" dirty="0">
                <a:solidFill>
                  <a:schemeClr val="bg1"/>
                </a:solidFill>
                <a:latin typeface="Calibri" panose="020F0502020204030204" pitchFamily="34" charset="0"/>
                <a:cs typeface="Calibri" panose="020F0502020204030204" pitchFamily="34" charset="0"/>
              </a:rPr>
              <a:t>En moyenne, 55% des Français ont reporté ou renoncé à au moins une dépense</a:t>
            </a:r>
          </a:p>
          <a:p>
            <a:pPr algn="ctr"/>
            <a:r>
              <a:rPr lang="fr-FR" sz="1400" b="1" i="1" dirty="0">
                <a:solidFill>
                  <a:schemeClr val="bg1"/>
                </a:solidFill>
                <a:latin typeface="Calibri" panose="020F0502020204030204" pitchFamily="34" charset="0"/>
                <a:cs typeface="Calibri" panose="020F0502020204030204" pitchFamily="34" charset="0"/>
              </a:rPr>
              <a:t>69% des « déjà » vulnérables</a:t>
            </a:r>
          </a:p>
          <a:p>
            <a:pPr algn="ctr"/>
            <a:r>
              <a:rPr lang="fr-FR" sz="1400" b="1" dirty="0">
                <a:latin typeface="Verdana" panose="020B0604030504040204" pitchFamily="34" charset="0"/>
                <a:ea typeface="Verdana" panose="020B0604030504040204" pitchFamily="34" charset="0"/>
              </a:rPr>
              <a:t>80% des « nouveaux » vulnérables</a:t>
            </a:r>
          </a:p>
          <a:p>
            <a:pPr algn="ctr"/>
            <a:endParaRPr lang="fr-FR" sz="1400" b="1" dirty="0">
              <a:latin typeface="Verdana" panose="020B0604030504040204" pitchFamily="34" charset="0"/>
              <a:ea typeface="Verdana" panose="020B0604030504040204" pitchFamily="34" charset="0"/>
            </a:endParaRPr>
          </a:p>
          <a:p>
            <a:pPr algn="ctr"/>
            <a:endParaRPr lang="fr-FR" sz="1400" b="1" i="1" dirty="0">
              <a:solidFill>
                <a:schemeClr val="bg1"/>
              </a:solidFill>
              <a:latin typeface="Calibri" panose="020F0502020204030204" pitchFamily="34" charset="0"/>
              <a:cs typeface="Calibri" panose="020F0502020204030204" pitchFamily="34" charset="0"/>
            </a:endParaRPr>
          </a:p>
        </p:txBody>
      </p:sp>
      <p:sp>
        <p:nvSpPr>
          <p:cNvPr id="11" name="Flèche : droite rayée 10">
            <a:extLst>
              <a:ext uri="{FF2B5EF4-FFF2-40B4-BE49-F238E27FC236}">
                <a16:creationId xmlns:a16="http://schemas.microsoft.com/office/drawing/2014/main" id="{B1E968A3-F80E-463E-AE31-4192ACB5FBAC}"/>
              </a:ext>
            </a:extLst>
          </p:cNvPr>
          <p:cNvSpPr/>
          <p:nvPr/>
        </p:nvSpPr>
        <p:spPr>
          <a:xfrm>
            <a:off x="6570225" y="1670434"/>
            <a:ext cx="497450" cy="544902"/>
          </a:xfrm>
          <a:prstGeom prst="stripedRightArrow">
            <a:avLst/>
          </a:prstGeom>
          <a:solidFill>
            <a:srgbClr val="4BACC6"/>
          </a:solid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7D328EF8-10A7-4553-8DF9-1EF0B8A5E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4854" y="3429000"/>
            <a:ext cx="5719376" cy="3150882"/>
          </a:xfrm>
          <a:prstGeom prst="rect">
            <a:avLst/>
          </a:prstGeom>
        </p:spPr>
      </p:pic>
    </p:spTree>
    <p:extLst>
      <p:ext uri="{BB962C8B-B14F-4D97-AF65-F5344CB8AC3E}">
        <p14:creationId xmlns:p14="http://schemas.microsoft.com/office/powerpoint/2010/main" val="9061149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FBF63DC-59CE-411F-AF01-79F38684BF86}"/>
              </a:ext>
            </a:extLst>
          </p:cNvPr>
          <p:cNvSpPr>
            <a:spLocks noGrp="1"/>
          </p:cNvSpPr>
          <p:nvPr>
            <p:ph type="sldNum" sz="quarter" idx="12"/>
          </p:nvPr>
        </p:nvSpPr>
        <p:spPr/>
        <p:txBody>
          <a:bodyPr/>
          <a:lstStyle/>
          <a:p>
            <a:fld id="{1B657BA9-EC5E-40D7-BBDA-32C61981E3FD}" type="slidenum">
              <a:rPr lang="fr-FR" smtClean="0"/>
              <a:t>64</a:t>
            </a:fld>
            <a:endParaRPr lang="fr-FR"/>
          </a:p>
        </p:txBody>
      </p:sp>
      <p:sp>
        <p:nvSpPr>
          <p:cNvPr id="6" name="Titre 5">
            <a:extLst>
              <a:ext uri="{FF2B5EF4-FFF2-40B4-BE49-F238E27FC236}">
                <a16:creationId xmlns:a16="http://schemas.microsoft.com/office/drawing/2014/main" id="{52AB3EBE-8F0E-4E21-9358-FC5BA2FCF58A}"/>
              </a:ext>
            </a:extLst>
          </p:cNvPr>
          <p:cNvSpPr txBox="1">
            <a:spLocks/>
          </p:cNvSpPr>
          <p:nvPr/>
        </p:nvSpPr>
        <p:spPr>
          <a:xfrm>
            <a:off x="2310702" y="187902"/>
            <a:ext cx="9252628" cy="8125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dirty="0">
                <a:solidFill>
                  <a:srgbClr val="31849B"/>
                </a:solidFill>
              </a:rPr>
              <a:t>Le cas particulier du renoncement aux soins</a:t>
            </a:r>
            <a:br>
              <a:rPr lang="fr-FR" sz="2800" dirty="0">
                <a:solidFill>
                  <a:srgbClr val="31849B"/>
                </a:solidFill>
              </a:rPr>
            </a:br>
            <a:r>
              <a:rPr lang="fr-FR" sz="2400" dirty="0">
                <a:solidFill>
                  <a:srgbClr val="31849B"/>
                </a:solidFill>
              </a:rPr>
              <a:t>(vécu par 24% en moyenne de l’ensemble de la population)</a:t>
            </a:r>
            <a:endParaRPr lang="fr-FR" sz="2800" dirty="0">
              <a:solidFill>
                <a:srgbClr val="31849B"/>
              </a:solidFill>
            </a:endParaRPr>
          </a:p>
        </p:txBody>
      </p:sp>
      <p:sp>
        <p:nvSpPr>
          <p:cNvPr id="7" name="Rectangle 6">
            <a:extLst>
              <a:ext uri="{FF2B5EF4-FFF2-40B4-BE49-F238E27FC236}">
                <a16:creationId xmlns:a16="http://schemas.microsoft.com/office/drawing/2014/main" id="{133A3C3C-A047-4A2C-94AC-1E29685C7425}"/>
              </a:ext>
            </a:extLst>
          </p:cNvPr>
          <p:cNvSpPr/>
          <p:nvPr/>
        </p:nvSpPr>
        <p:spPr>
          <a:xfrm>
            <a:off x="201728" y="4552567"/>
            <a:ext cx="9849394" cy="400110"/>
          </a:xfrm>
          <a:prstGeom prst="rect">
            <a:avLst/>
          </a:prstGeom>
        </p:spPr>
        <p:txBody>
          <a:bodyPr wrap="square">
            <a:spAutoFit/>
          </a:bodyPr>
          <a:lstStyle/>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pic>
        <p:nvPicPr>
          <p:cNvPr id="2" name="Image 1">
            <a:extLst>
              <a:ext uri="{FF2B5EF4-FFF2-40B4-BE49-F238E27FC236}">
                <a16:creationId xmlns:a16="http://schemas.microsoft.com/office/drawing/2014/main" id="{345D4295-410E-4C9A-B549-593F88424C47}"/>
              </a:ext>
            </a:extLst>
          </p:cNvPr>
          <p:cNvPicPr>
            <a:picLocks noChangeAspect="1"/>
          </p:cNvPicPr>
          <p:nvPr/>
        </p:nvPicPr>
        <p:blipFill>
          <a:blip r:embed="rId2"/>
          <a:stretch>
            <a:fillRect/>
          </a:stretch>
        </p:blipFill>
        <p:spPr>
          <a:xfrm>
            <a:off x="201728" y="1499817"/>
            <a:ext cx="4841709" cy="2910511"/>
          </a:xfrm>
          <a:prstGeom prst="rect">
            <a:avLst/>
          </a:prstGeom>
        </p:spPr>
      </p:pic>
      <p:sp>
        <p:nvSpPr>
          <p:cNvPr id="8" name="ZoneTexte 7">
            <a:extLst>
              <a:ext uri="{FF2B5EF4-FFF2-40B4-BE49-F238E27FC236}">
                <a16:creationId xmlns:a16="http://schemas.microsoft.com/office/drawing/2014/main" id="{EAA43F24-65C1-4EA5-BFCC-02EC6A9641B4}"/>
              </a:ext>
            </a:extLst>
          </p:cNvPr>
          <p:cNvSpPr txBox="1"/>
          <p:nvPr/>
        </p:nvSpPr>
        <p:spPr>
          <a:xfrm>
            <a:off x="7147731" y="1690177"/>
            <a:ext cx="4479506" cy="523220"/>
          </a:xfrm>
          <a:prstGeom prst="rect">
            <a:avLst/>
          </a:prstGeom>
          <a:noFill/>
        </p:spPr>
        <p:txBody>
          <a:bodyPr wrap="square">
            <a:spAutoFit/>
          </a:bodyPr>
          <a:lstStyle>
            <a:defPPr>
              <a:defRPr lang="fr-FR"/>
            </a:defPPr>
            <a:lvl1pPr algn="ctr">
              <a:defRPr sz="1400" b="1">
                <a:solidFill>
                  <a:srgbClr val="4BACC6"/>
                </a:solidFill>
              </a:defRPr>
            </a:lvl1pPr>
          </a:lstStyle>
          <a:p>
            <a:r>
              <a:rPr lang="fr-FR"/>
              <a:t>Quelle est la raison principale de ce report ou renoncement de soin ?</a:t>
            </a:r>
          </a:p>
        </p:txBody>
      </p:sp>
      <p:pic>
        <p:nvPicPr>
          <p:cNvPr id="5" name="Image 4">
            <a:extLst>
              <a:ext uri="{FF2B5EF4-FFF2-40B4-BE49-F238E27FC236}">
                <a16:creationId xmlns:a16="http://schemas.microsoft.com/office/drawing/2014/main" id="{7E60B117-CC5B-475A-8565-B63192D88EC3}"/>
              </a:ext>
            </a:extLst>
          </p:cNvPr>
          <p:cNvPicPr>
            <a:picLocks noChangeAspect="1"/>
          </p:cNvPicPr>
          <p:nvPr/>
        </p:nvPicPr>
        <p:blipFill>
          <a:blip r:embed="rId3"/>
          <a:stretch>
            <a:fillRect/>
          </a:stretch>
        </p:blipFill>
        <p:spPr>
          <a:xfrm>
            <a:off x="7099960" y="2413581"/>
            <a:ext cx="4575048" cy="2746248"/>
          </a:xfrm>
          <a:prstGeom prst="rect">
            <a:avLst/>
          </a:prstGeom>
        </p:spPr>
      </p:pic>
      <p:sp>
        <p:nvSpPr>
          <p:cNvPr id="10" name="ZoneTexte 9">
            <a:extLst>
              <a:ext uri="{FF2B5EF4-FFF2-40B4-BE49-F238E27FC236}">
                <a16:creationId xmlns:a16="http://schemas.microsoft.com/office/drawing/2014/main" id="{70B5C23F-A875-4D1C-BF75-F84157122A70}"/>
              </a:ext>
            </a:extLst>
          </p:cNvPr>
          <p:cNvSpPr txBox="1"/>
          <p:nvPr/>
        </p:nvSpPr>
        <p:spPr>
          <a:xfrm>
            <a:off x="-240032" y="988782"/>
            <a:ext cx="6093822" cy="307777"/>
          </a:xfrm>
          <a:prstGeom prst="rect">
            <a:avLst/>
          </a:prstGeom>
          <a:noFill/>
        </p:spPr>
        <p:txBody>
          <a:bodyPr wrap="square">
            <a:spAutoFit/>
          </a:bodyPr>
          <a:lstStyle>
            <a:defPPr>
              <a:defRPr lang="fr-FR"/>
            </a:defPPr>
            <a:lvl1pPr algn="ctr">
              <a:defRPr sz="1400" b="1">
                <a:solidFill>
                  <a:srgbClr val="4BACC6"/>
                </a:solidFill>
              </a:defRPr>
            </a:lvl1pPr>
          </a:lstStyle>
          <a:p>
            <a:r>
              <a:rPr lang="fr-FR"/>
              <a:t>Au cours des douze derniers mois, a reporté ou renoncé à : </a:t>
            </a:r>
          </a:p>
        </p:txBody>
      </p:sp>
      <p:sp>
        <p:nvSpPr>
          <p:cNvPr id="11" name="Bulle narrative : rectangle à coins arrondis 10">
            <a:extLst>
              <a:ext uri="{FF2B5EF4-FFF2-40B4-BE49-F238E27FC236}">
                <a16:creationId xmlns:a16="http://schemas.microsoft.com/office/drawing/2014/main" id="{0A039AE4-1DE5-4A66-8E06-627F7EFA014A}"/>
              </a:ext>
            </a:extLst>
          </p:cNvPr>
          <p:cNvSpPr/>
          <p:nvPr/>
        </p:nvSpPr>
        <p:spPr>
          <a:xfrm flipH="1">
            <a:off x="7250799" y="5449572"/>
            <a:ext cx="3071396" cy="1044448"/>
          </a:xfrm>
          <a:prstGeom prst="wedgeRoundRectCallout">
            <a:avLst>
              <a:gd name="adj1" fmla="val -38211"/>
              <a:gd name="adj2" fmla="val -62183"/>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solidFill>
                  <a:schemeClr val="bg1"/>
                </a:solidFill>
                <a:latin typeface="Calibri" panose="020F0502020204030204" pitchFamily="34" charset="0"/>
                <a:cs typeface="Calibri" panose="020F0502020204030204" pitchFamily="34" charset="0"/>
              </a:rPr>
              <a:t>La moitié des reports ou renoncements sont liés à la situation sanitaire exceptionnelle</a:t>
            </a:r>
          </a:p>
        </p:txBody>
      </p:sp>
      <p:pic>
        <p:nvPicPr>
          <p:cNvPr id="9" name="Image 8">
            <a:extLst>
              <a:ext uri="{FF2B5EF4-FFF2-40B4-BE49-F238E27FC236}">
                <a16:creationId xmlns:a16="http://schemas.microsoft.com/office/drawing/2014/main" id="{EEA8A123-73B7-4772-AA34-EFF5F24FE8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9452" y="3459209"/>
            <a:ext cx="3402475" cy="3429000"/>
          </a:xfrm>
          <a:prstGeom prst="rect">
            <a:avLst/>
          </a:prstGeom>
        </p:spPr>
      </p:pic>
    </p:spTree>
    <p:extLst>
      <p:ext uri="{BB962C8B-B14F-4D97-AF65-F5344CB8AC3E}">
        <p14:creationId xmlns:p14="http://schemas.microsoft.com/office/powerpoint/2010/main" val="7209734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B58A34F-B309-4636-8376-1585B4471718}"/>
              </a:ext>
            </a:extLst>
          </p:cNvPr>
          <p:cNvSpPr>
            <a:spLocks noGrp="1"/>
          </p:cNvSpPr>
          <p:nvPr>
            <p:ph type="sldNum" sz="quarter" idx="12"/>
          </p:nvPr>
        </p:nvSpPr>
        <p:spPr/>
        <p:txBody>
          <a:bodyPr/>
          <a:lstStyle/>
          <a:p>
            <a:fld id="{1B657BA9-EC5E-40D7-BBDA-32C61981E3FD}" type="slidenum">
              <a:rPr lang="fr-FR" smtClean="0"/>
              <a:t>65</a:t>
            </a:fld>
            <a:endParaRPr lang="fr-FR"/>
          </a:p>
        </p:txBody>
      </p:sp>
      <p:sp>
        <p:nvSpPr>
          <p:cNvPr id="6" name="Titre 5">
            <a:extLst>
              <a:ext uri="{FF2B5EF4-FFF2-40B4-BE49-F238E27FC236}">
                <a16:creationId xmlns:a16="http://schemas.microsoft.com/office/drawing/2014/main" id="{01F0FC0C-7B3C-4678-841F-768020FE2FE1}"/>
              </a:ext>
            </a:extLst>
          </p:cNvPr>
          <p:cNvSpPr txBox="1">
            <a:spLocks/>
          </p:cNvSpPr>
          <p:nvPr/>
        </p:nvSpPr>
        <p:spPr>
          <a:xfrm>
            <a:off x="2044836" y="167758"/>
            <a:ext cx="10147164"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Le renoncement aux soins près de deux fois plus important chez les « nouveaux » vulnérables (46% vs 24%)</a:t>
            </a:r>
          </a:p>
        </p:txBody>
      </p:sp>
      <p:sp>
        <p:nvSpPr>
          <p:cNvPr id="7" name="Rectangle 6">
            <a:extLst>
              <a:ext uri="{FF2B5EF4-FFF2-40B4-BE49-F238E27FC236}">
                <a16:creationId xmlns:a16="http://schemas.microsoft.com/office/drawing/2014/main" id="{B2BD72E6-7749-482D-8011-EE5830AEEBBD}"/>
              </a:ext>
            </a:extLst>
          </p:cNvPr>
          <p:cNvSpPr/>
          <p:nvPr/>
        </p:nvSpPr>
        <p:spPr>
          <a:xfrm>
            <a:off x="1037744" y="5424436"/>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pic>
        <p:nvPicPr>
          <p:cNvPr id="2" name="Image 1">
            <a:extLst>
              <a:ext uri="{FF2B5EF4-FFF2-40B4-BE49-F238E27FC236}">
                <a16:creationId xmlns:a16="http://schemas.microsoft.com/office/drawing/2014/main" id="{FBB18ED1-F4C0-450A-8A66-530DBB429532}"/>
              </a:ext>
            </a:extLst>
          </p:cNvPr>
          <p:cNvPicPr>
            <a:picLocks noChangeAspect="1"/>
          </p:cNvPicPr>
          <p:nvPr/>
        </p:nvPicPr>
        <p:blipFill>
          <a:blip r:embed="rId2"/>
          <a:stretch>
            <a:fillRect/>
          </a:stretch>
        </p:blipFill>
        <p:spPr>
          <a:xfrm>
            <a:off x="884963" y="2621681"/>
            <a:ext cx="7259094" cy="2549180"/>
          </a:xfrm>
          <a:prstGeom prst="rect">
            <a:avLst/>
          </a:prstGeom>
        </p:spPr>
      </p:pic>
      <p:sp>
        <p:nvSpPr>
          <p:cNvPr id="10" name="ZoneTexte 9">
            <a:extLst>
              <a:ext uri="{FF2B5EF4-FFF2-40B4-BE49-F238E27FC236}">
                <a16:creationId xmlns:a16="http://schemas.microsoft.com/office/drawing/2014/main" id="{D9DD5061-BD2A-47BB-8856-57927AE38E35}"/>
              </a:ext>
            </a:extLst>
          </p:cNvPr>
          <p:cNvSpPr txBox="1"/>
          <p:nvPr/>
        </p:nvSpPr>
        <p:spPr>
          <a:xfrm>
            <a:off x="1037744" y="2313904"/>
            <a:ext cx="6093822" cy="307777"/>
          </a:xfrm>
          <a:prstGeom prst="rect">
            <a:avLst/>
          </a:prstGeom>
          <a:noFill/>
        </p:spPr>
        <p:txBody>
          <a:bodyPr wrap="square">
            <a:spAutoFit/>
          </a:bodyPr>
          <a:lstStyle>
            <a:defPPr>
              <a:defRPr lang="fr-FR"/>
            </a:defPPr>
            <a:lvl1pPr algn="ctr">
              <a:defRPr sz="1400" b="1">
                <a:solidFill>
                  <a:srgbClr val="4BACC6"/>
                </a:solidFill>
              </a:defRPr>
            </a:lvl1pPr>
          </a:lstStyle>
          <a:p>
            <a:r>
              <a:rPr lang="fr-FR"/>
              <a:t>Au cours des douze derniers mois, a reporté ou renoncé à : </a:t>
            </a:r>
          </a:p>
        </p:txBody>
      </p:sp>
      <p:sp>
        <p:nvSpPr>
          <p:cNvPr id="12" name="Bulle narrative : rectangle à coins arrondis 11">
            <a:extLst>
              <a:ext uri="{FF2B5EF4-FFF2-40B4-BE49-F238E27FC236}">
                <a16:creationId xmlns:a16="http://schemas.microsoft.com/office/drawing/2014/main" id="{12B413A4-EB75-46F2-B6A3-3CEF59934755}"/>
              </a:ext>
            </a:extLst>
          </p:cNvPr>
          <p:cNvSpPr/>
          <p:nvPr/>
        </p:nvSpPr>
        <p:spPr>
          <a:xfrm flipH="1">
            <a:off x="8654613" y="4284286"/>
            <a:ext cx="3338502" cy="1269847"/>
          </a:xfrm>
          <a:prstGeom prst="wedgeRoundRectCallout">
            <a:avLst>
              <a:gd name="adj1" fmla="val 70547"/>
              <a:gd name="adj2" fmla="val 2047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Calibri" panose="020F0502020204030204" pitchFamily="34" charset="0"/>
                <a:cs typeface="Calibri" panose="020F0502020204030204" pitchFamily="34" charset="0"/>
              </a:rPr>
              <a:t>Chez les « nouveaux » vulnérables, deux fois sur trois, le renoncement ou le report des soins s’explique par des raisons financières (66% vs 50%), et pas par la pandémie</a:t>
            </a:r>
          </a:p>
        </p:txBody>
      </p:sp>
      <p:sp>
        <p:nvSpPr>
          <p:cNvPr id="13" name="Organigramme : Stockage à accès séquentiel 12">
            <a:extLst>
              <a:ext uri="{FF2B5EF4-FFF2-40B4-BE49-F238E27FC236}">
                <a16:creationId xmlns:a16="http://schemas.microsoft.com/office/drawing/2014/main" id="{935FE705-8FAB-47E3-818E-FEB2EE50B736}"/>
              </a:ext>
            </a:extLst>
          </p:cNvPr>
          <p:cNvSpPr/>
          <p:nvPr/>
        </p:nvSpPr>
        <p:spPr>
          <a:xfrm>
            <a:off x="3874728" y="1012102"/>
            <a:ext cx="1675913" cy="1085183"/>
          </a:xfrm>
          <a:prstGeom prst="flowChartMagneticTape">
            <a:avLst/>
          </a:prstGeom>
          <a:solidFill>
            <a:srgbClr val="4BACC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000" b="1">
                <a:latin typeface="Verdana" panose="020B0604030504040204" pitchFamily="34" charset="0"/>
                <a:ea typeface="Verdana" panose="020B0604030504040204" pitchFamily="34" charset="0"/>
              </a:rPr>
              <a:t>46% des « nouveaux » vulnérables</a:t>
            </a:r>
          </a:p>
        </p:txBody>
      </p:sp>
      <p:sp>
        <p:nvSpPr>
          <p:cNvPr id="14" name="Organigramme : Stockage à accès séquentiel 13">
            <a:extLst>
              <a:ext uri="{FF2B5EF4-FFF2-40B4-BE49-F238E27FC236}">
                <a16:creationId xmlns:a16="http://schemas.microsoft.com/office/drawing/2014/main" id="{FD31D880-D265-416C-8D5B-D67CA6324176}"/>
              </a:ext>
            </a:extLst>
          </p:cNvPr>
          <p:cNvSpPr/>
          <p:nvPr/>
        </p:nvSpPr>
        <p:spPr>
          <a:xfrm>
            <a:off x="6468144" y="1020419"/>
            <a:ext cx="1675913" cy="1085183"/>
          </a:xfrm>
          <a:prstGeom prst="flowChartMagneticTape">
            <a:avLst/>
          </a:prstGeom>
          <a:solidFill>
            <a:srgbClr val="4BACC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000" b="1">
                <a:latin typeface="Verdana" panose="020B0604030504040204" pitchFamily="34" charset="0"/>
                <a:ea typeface="Verdana" panose="020B0604030504040204" pitchFamily="34" charset="0"/>
              </a:rPr>
              <a:t>36% des « déjà » vulnérables</a:t>
            </a:r>
          </a:p>
        </p:txBody>
      </p:sp>
    </p:spTree>
    <p:extLst>
      <p:ext uri="{BB962C8B-B14F-4D97-AF65-F5344CB8AC3E}">
        <p14:creationId xmlns:p14="http://schemas.microsoft.com/office/powerpoint/2010/main" val="21496552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B58A34F-B309-4636-8376-1585B4471718}"/>
              </a:ext>
            </a:extLst>
          </p:cNvPr>
          <p:cNvSpPr>
            <a:spLocks noGrp="1"/>
          </p:cNvSpPr>
          <p:nvPr>
            <p:ph type="sldNum" sz="quarter" idx="12"/>
          </p:nvPr>
        </p:nvSpPr>
        <p:spPr/>
        <p:txBody>
          <a:bodyPr/>
          <a:lstStyle/>
          <a:p>
            <a:fld id="{1B657BA9-EC5E-40D7-BBDA-32C61981E3FD}" type="slidenum">
              <a:rPr lang="fr-FR" smtClean="0"/>
              <a:t>66</a:t>
            </a:fld>
            <a:endParaRPr lang="fr-FR"/>
          </a:p>
        </p:txBody>
      </p:sp>
      <p:sp>
        <p:nvSpPr>
          <p:cNvPr id="6" name="Titre 5">
            <a:extLst>
              <a:ext uri="{FF2B5EF4-FFF2-40B4-BE49-F238E27FC236}">
                <a16:creationId xmlns:a16="http://schemas.microsoft.com/office/drawing/2014/main" id="{01F0FC0C-7B3C-4678-841F-768020FE2FE1}"/>
              </a:ext>
            </a:extLst>
          </p:cNvPr>
          <p:cNvSpPr txBox="1">
            <a:spLocks/>
          </p:cNvSpPr>
          <p:nvPr/>
        </p:nvSpPr>
        <p:spPr>
          <a:xfrm>
            <a:off x="2145044" y="144172"/>
            <a:ext cx="9849393"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40% des « nouveaux vulnérables » indiquent qu’ils n’ont pu payer tout ou partie de différentes dépenses </a:t>
            </a:r>
          </a:p>
        </p:txBody>
      </p:sp>
      <p:sp>
        <p:nvSpPr>
          <p:cNvPr id="7" name="Rectangle 6">
            <a:extLst>
              <a:ext uri="{FF2B5EF4-FFF2-40B4-BE49-F238E27FC236}">
                <a16:creationId xmlns:a16="http://schemas.microsoft.com/office/drawing/2014/main" id="{B2BD72E6-7749-482D-8011-EE5830AEEBBD}"/>
              </a:ext>
            </a:extLst>
          </p:cNvPr>
          <p:cNvSpPr/>
          <p:nvPr/>
        </p:nvSpPr>
        <p:spPr>
          <a:xfrm>
            <a:off x="3425023" y="5990260"/>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9" name="ZoneTexte 8">
            <a:extLst>
              <a:ext uri="{FF2B5EF4-FFF2-40B4-BE49-F238E27FC236}">
                <a16:creationId xmlns:a16="http://schemas.microsoft.com/office/drawing/2014/main" id="{E1C147BD-1047-478D-A37E-2F0F1A72362D}"/>
              </a:ext>
            </a:extLst>
          </p:cNvPr>
          <p:cNvSpPr txBox="1"/>
          <p:nvPr/>
        </p:nvSpPr>
        <p:spPr>
          <a:xfrm>
            <a:off x="2438342" y="1760375"/>
            <a:ext cx="6098874" cy="523220"/>
          </a:xfrm>
          <a:prstGeom prst="rect">
            <a:avLst/>
          </a:prstGeom>
          <a:noFill/>
        </p:spPr>
        <p:txBody>
          <a:bodyPr wrap="square">
            <a:spAutoFit/>
          </a:bodyPr>
          <a:lstStyle>
            <a:defPPr>
              <a:defRPr lang="fr-FR"/>
            </a:defPPr>
            <a:lvl1pPr algn="ctr">
              <a:defRPr sz="1400" b="1">
                <a:solidFill>
                  <a:srgbClr val="4BACC6"/>
                </a:solidFill>
              </a:defRPr>
            </a:lvl1pPr>
          </a:lstStyle>
          <a:p>
            <a:r>
              <a:rPr lang="fr-FR" dirty="0"/>
              <a:t>Au cours des douze derniers mois, vous-est il arrivé de ne pas pouvoir payer tout ou partie de …</a:t>
            </a:r>
          </a:p>
        </p:txBody>
      </p:sp>
      <p:pic>
        <p:nvPicPr>
          <p:cNvPr id="2" name="Image 1">
            <a:extLst>
              <a:ext uri="{FF2B5EF4-FFF2-40B4-BE49-F238E27FC236}">
                <a16:creationId xmlns:a16="http://schemas.microsoft.com/office/drawing/2014/main" id="{7EDA7521-3EC2-490C-81D4-C9ADB030D8DE}"/>
              </a:ext>
            </a:extLst>
          </p:cNvPr>
          <p:cNvPicPr>
            <a:picLocks noChangeAspect="1"/>
          </p:cNvPicPr>
          <p:nvPr/>
        </p:nvPicPr>
        <p:blipFill>
          <a:blip r:embed="rId2"/>
          <a:stretch>
            <a:fillRect/>
          </a:stretch>
        </p:blipFill>
        <p:spPr>
          <a:xfrm>
            <a:off x="744583" y="2622078"/>
            <a:ext cx="8769548" cy="3080343"/>
          </a:xfrm>
          <a:prstGeom prst="rect">
            <a:avLst/>
          </a:prstGeom>
        </p:spPr>
      </p:pic>
      <p:sp>
        <p:nvSpPr>
          <p:cNvPr id="11" name="ZoneTexte 10">
            <a:extLst>
              <a:ext uri="{FF2B5EF4-FFF2-40B4-BE49-F238E27FC236}">
                <a16:creationId xmlns:a16="http://schemas.microsoft.com/office/drawing/2014/main" id="{1CB92A5D-EEFE-48F0-97C3-79039FB95D93}"/>
              </a:ext>
            </a:extLst>
          </p:cNvPr>
          <p:cNvSpPr txBox="1"/>
          <p:nvPr/>
        </p:nvSpPr>
        <p:spPr>
          <a:xfrm>
            <a:off x="9713869" y="1851871"/>
            <a:ext cx="2410326" cy="1169551"/>
          </a:xfrm>
          <a:custGeom>
            <a:avLst/>
            <a:gdLst>
              <a:gd name="connsiteX0" fmla="*/ 0 w 2410326"/>
              <a:gd name="connsiteY0" fmla="*/ 0 h 1169551"/>
              <a:gd name="connsiteX1" fmla="*/ 530272 w 2410326"/>
              <a:gd name="connsiteY1" fmla="*/ 0 h 1169551"/>
              <a:gd name="connsiteX2" fmla="*/ 1036440 w 2410326"/>
              <a:gd name="connsiteY2" fmla="*/ 0 h 1169551"/>
              <a:gd name="connsiteX3" fmla="*/ 1542609 w 2410326"/>
              <a:gd name="connsiteY3" fmla="*/ 0 h 1169551"/>
              <a:gd name="connsiteX4" fmla="*/ 1952364 w 2410326"/>
              <a:gd name="connsiteY4" fmla="*/ 0 h 1169551"/>
              <a:gd name="connsiteX5" fmla="*/ 2410326 w 2410326"/>
              <a:gd name="connsiteY5" fmla="*/ 0 h 1169551"/>
              <a:gd name="connsiteX6" fmla="*/ 2410326 w 2410326"/>
              <a:gd name="connsiteY6" fmla="*/ 596471 h 1169551"/>
              <a:gd name="connsiteX7" fmla="*/ 2410326 w 2410326"/>
              <a:gd name="connsiteY7" fmla="*/ 1169551 h 1169551"/>
              <a:gd name="connsiteX8" fmla="*/ 1928261 w 2410326"/>
              <a:gd name="connsiteY8" fmla="*/ 1169551 h 1169551"/>
              <a:gd name="connsiteX9" fmla="*/ 1518505 w 2410326"/>
              <a:gd name="connsiteY9" fmla="*/ 1169551 h 1169551"/>
              <a:gd name="connsiteX10" fmla="*/ 1108750 w 2410326"/>
              <a:gd name="connsiteY10" fmla="*/ 1169551 h 1169551"/>
              <a:gd name="connsiteX11" fmla="*/ 602582 w 2410326"/>
              <a:gd name="connsiteY11" fmla="*/ 1169551 h 1169551"/>
              <a:gd name="connsiteX12" fmla="*/ 0 w 2410326"/>
              <a:gd name="connsiteY12" fmla="*/ 1169551 h 1169551"/>
              <a:gd name="connsiteX13" fmla="*/ 0 w 2410326"/>
              <a:gd name="connsiteY13" fmla="*/ 561384 h 1169551"/>
              <a:gd name="connsiteX14" fmla="*/ 0 w 2410326"/>
              <a:gd name="connsiteY14" fmla="*/ 0 h 116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0326" h="1169551" fill="none" extrusionOk="0">
                <a:moveTo>
                  <a:pt x="0" y="0"/>
                </a:moveTo>
                <a:cubicBezTo>
                  <a:pt x="192621" y="-10304"/>
                  <a:pt x="341561" y="46328"/>
                  <a:pt x="530272" y="0"/>
                </a:cubicBezTo>
                <a:cubicBezTo>
                  <a:pt x="718983" y="-46328"/>
                  <a:pt x="893853" y="11995"/>
                  <a:pt x="1036440" y="0"/>
                </a:cubicBezTo>
                <a:cubicBezTo>
                  <a:pt x="1179027" y="-11995"/>
                  <a:pt x="1343223" y="12178"/>
                  <a:pt x="1542609" y="0"/>
                </a:cubicBezTo>
                <a:cubicBezTo>
                  <a:pt x="1741995" y="-12178"/>
                  <a:pt x="1822277" y="4075"/>
                  <a:pt x="1952364" y="0"/>
                </a:cubicBezTo>
                <a:cubicBezTo>
                  <a:pt x="2082451" y="-4075"/>
                  <a:pt x="2232072" y="26487"/>
                  <a:pt x="2410326" y="0"/>
                </a:cubicBezTo>
                <a:cubicBezTo>
                  <a:pt x="2412765" y="272808"/>
                  <a:pt x="2403263" y="389041"/>
                  <a:pt x="2410326" y="596471"/>
                </a:cubicBezTo>
                <a:cubicBezTo>
                  <a:pt x="2417389" y="803901"/>
                  <a:pt x="2348795" y="1004325"/>
                  <a:pt x="2410326" y="1169551"/>
                </a:cubicBezTo>
                <a:cubicBezTo>
                  <a:pt x="2271314" y="1202839"/>
                  <a:pt x="2072893" y="1119464"/>
                  <a:pt x="1928261" y="1169551"/>
                </a:cubicBezTo>
                <a:cubicBezTo>
                  <a:pt x="1783630" y="1219638"/>
                  <a:pt x="1702178" y="1120816"/>
                  <a:pt x="1518505" y="1169551"/>
                </a:cubicBezTo>
                <a:cubicBezTo>
                  <a:pt x="1334832" y="1218286"/>
                  <a:pt x="1249351" y="1134685"/>
                  <a:pt x="1108750" y="1169551"/>
                </a:cubicBezTo>
                <a:cubicBezTo>
                  <a:pt x="968149" y="1204417"/>
                  <a:pt x="704856" y="1159215"/>
                  <a:pt x="602582" y="1169551"/>
                </a:cubicBezTo>
                <a:cubicBezTo>
                  <a:pt x="500308" y="1179887"/>
                  <a:pt x="249029" y="1162077"/>
                  <a:pt x="0" y="1169551"/>
                </a:cubicBezTo>
                <a:cubicBezTo>
                  <a:pt x="-60745" y="990811"/>
                  <a:pt x="45122" y="831060"/>
                  <a:pt x="0" y="561384"/>
                </a:cubicBezTo>
                <a:cubicBezTo>
                  <a:pt x="-45122" y="291708"/>
                  <a:pt x="20185" y="139437"/>
                  <a:pt x="0" y="0"/>
                </a:cubicBezTo>
                <a:close/>
              </a:path>
              <a:path w="2410326" h="1169551" stroke="0" extrusionOk="0">
                <a:moveTo>
                  <a:pt x="0" y="0"/>
                </a:moveTo>
                <a:cubicBezTo>
                  <a:pt x="205280" y="-36659"/>
                  <a:pt x="262895" y="50870"/>
                  <a:pt x="457962" y="0"/>
                </a:cubicBezTo>
                <a:cubicBezTo>
                  <a:pt x="653029" y="-50870"/>
                  <a:pt x="740138" y="33418"/>
                  <a:pt x="867717" y="0"/>
                </a:cubicBezTo>
                <a:cubicBezTo>
                  <a:pt x="995297" y="-33418"/>
                  <a:pt x="1155476" y="31812"/>
                  <a:pt x="1397989" y="0"/>
                </a:cubicBezTo>
                <a:cubicBezTo>
                  <a:pt x="1640502" y="-31812"/>
                  <a:pt x="1726041" y="28458"/>
                  <a:pt x="1855951" y="0"/>
                </a:cubicBezTo>
                <a:cubicBezTo>
                  <a:pt x="1985861" y="-28458"/>
                  <a:pt x="2179455" y="60568"/>
                  <a:pt x="2410326" y="0"/>
                </a:cubicBezTo>
                <a:cubicBezTo>
                  <a:pt x="2449440" y="204061"/>
                  <a:pt x="2381316" y="372047"/>
                  <a:pt x="2410326" y="608167"/>
                </a:cubicBezTo>
                <a:cubicBezTo>
                  <a:pt x="2439336" y="844287"/>
                  <a:pt x="2395207" y="1028222"/>
                  <a:pt x="2410326" y="1169551"/>
                </a:cubicBezTo>
                <a:cubicBezTo>
                  <a:pt x="2213575" y="1198674"/>
                  <a:pt x="2030967" y="1134489"/>
                  <a:pt x="1928261" y="1169551"/>
                </a:cubicBezTo>
                <a:cubicBezTo>
                  <a:pt x="1825556" y="1204613"/>
                  <a:pt x="1667589" y="1146440"/>
                  <a:pt x="1518505" y="1169551"/>
                </a:cubicBezTo>
                <a:cubicBezTo>
                  <a:pt x="1369421" y="1192662"/>
                  <a:pt x="1171415" y="1140226"/>
                  <a:pt x="1036440" y="1169551"/>
                </a:cubicBezTo>
                <a:cubicBezTo>
                  <a:pt x="901465" y="1198876"/>
                  <a:pt x="700542" y="1152253"/>
                  <a:pt x="554375" y="1169551"/>
                </a:cubicBezTo>
                <a:cubicBezTo>
                  <a:pt x="408208" y="1186849"/>
                  <a:pt x="161130" y="1132908"/>
                  <a:pt x="0" y="1169551"/>
                </a:cubicBezTo>
                <a:cubicBezTo>
                  <a:pt x="-26984" y="979932"/>
                  <a:pt x="23845" y="817146"/>
                  <a:pt x="0" y="561384"/>
                </a:cubicBezTo>
                <a:cubicBezTo>
                  <a:pt x="-23845" y="305622"/>
                  <a:pt x="3087" y="259886"/>
                  <a:pt x="0" y="0"/>
                </a:cubicBezTo>
                <a:close/>
              </a:path>
            </a:pathLst>
          </a:custGeom>
          <a:solidFill>
            <a:srgbClr val="4BACC6"/>
          </a:solidFill>
          <a:ln w="22225">
            <a:solidFill>
              <a:srgbClr val="4BACC6"/>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i="1" dirty="0">
                <a:solidFill>
                  <a:schemeClr val="bg1"/>
                </a:solidFill>
                <a:latin typeface="Calibri" panose="020F0502020204030204" pitchFamily="34" charset="0"/>
                <a:cs typeface="Calibri" panose="020F0502020204030204" pitchFamily="34" charset="0"/>
              </a:rPr>
              <a:t>En moyenne, 18% des Français déclarent au moins une difficulté de paiement</a:t>
            </a:r>
          </a:p>
          <a:p>
            <a:pPr algn="ctr"/>
            <a:r>
              <a:rPr lang="fr-FR" sz="1400" b="1" i="1" dirty="0">
                <a:solidFill>
                  <a:schemeClr val="bg1"/>
                </a:solidFill>
                <a:latin typeface="Calibri" panose="020F0502020204030204" pitchFamily="34" charset="0"/>
                <a:cs typeface="Calibri" panose="020F0502020204030204" pitchFamily="34" charset="0"/>
              </a:rPr>
              <a:t>28% des « déjà » vulnérables</a:t>
            </a:r>
          </a:p>
          <a:p>
            <a:pPr algn="ctr"/>
            <a:endParaRPr lang="fr-FR" sz="1400" b="1" i="1" dirty="0">
              <a:solidFill>
                <a:schemeClr val="bg1"/>
              </a:solidFill>
              <a:latin typeface="Calibri" panose="020F0502020204030204" pitchFamily="34" charset="0"/>
              <a:cs typeface="Calibri" panose="020F0502020204030204" pitchFamily="34" charset="0"/>
            </a:endParaRPr>
          </a:p>
        </p:txBody>
      </p:sp>
      <p:sp>
        <p:nvSpPr>
          <p:cNvPr id="12" name="Organigramme : Stockage à accès séquentiel 11">
            <a:extLst>
              <a:ext uri="{FF2B5EF4-FFF2-40B4-BE49-F238E27FC236}">
                <a16:creationId xmlns:a16="http://schemas.microsoft.com/office/drawing/2014/main" id="{BD2BD58E-5137-4797-83DE-AE248F48350E}"/>
              </a:ext>
            </a:extLst>
          </p:cNvPr>
          <p:cNvSpPr/>
          <p:nvPr/>
        </p:nvSpPr>
        <p:spPr>
          <a:xfrm>
            <a:off x="9708091" y="3621135"/>
            <a:ext cx="2242857" cy="1216840"/>
          </a:xfrm>
          <a:prstGeom prst="flowChartMagneticTape">
            <a:avLst/>
          </a:prstGeom>
          <a:solidFill>
            <a:schemeClr val="accent2"/>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b="1" dirty="0">
                <a:latin typeface="Verdana" panose="020B0604030504040204" pitchFamily="34" charset="0"/>
                <a:ea typeface="Verdana" panose="020B0604030504040204" pitchFamily="34" charset="0"/>
              </a:rPr>
              <a:t>40% des « nouveaux » vulnérables</a:t>
            </a:r>
          </a:p>
        </p:txBody>
      </p:sp>
      <p:sp>
        <p:nvSpPr>
          <p:cNvPr id="4" name="Ellipse 3">
            <a:extLst>
              <a:ext uri="{FF2B5EF4-FFF2-40B4-BE49-F238E27FC236}">
                <a16:creationId xmlns:a16="http://schemas.microsoft.com/office/drawing/2014/main" id="{AB9203C5-0BB6-4999-B1C6-DD80B592B8BF}"/>
              </a:ext>
            </a:extLst>
          </p:cNvPr>
          <p:cNvSpPr/>
          <p:nvPr/>
        </p:nvSpPr>
        <p:spPr>
          <a:xfrm>
            <a:off x="6991350" y="2437341"/>
            <a:ext cx="2716741" cy="34872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texte&#10;&#10;Description générée automatiquement">
            <a:extLst>
              <a:ext uri="{FF2B5EF4-FFF2-40B4-BE49-F238E27FC236}">
                <a16:creationId xmlns:a16="http://schemas.microsoft.com/office/drawing/2014/main" id="{67578795-21C6-4FB5-A36C-BA9DF4944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6416"/>
            <a:ext cx="2462180" cy="1481348"/>
          </a:xfrm>
          <a:prstGeom prst="rect">
            <a:avLst/>
          </a:prstGeom>
        </p:spPr>
      </p:pic>
    </p:spTree>
    <p:extLst>
      <p:ext uri="{BB962C8B-B14F-4D97-AF65-F5344CB8AC3E}">
        <p14:creationId xmlns:p14="http://schemas.microsoft.com/office/powerpoint/2010/main" val="18997455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431787C-A61A-4F80-AF00-DB1ED768D449}"/>
              </a:ext>
            </a:extLst>
          </p:cNvPr>
          <p:cNvPicPr>
            <a:picLocks noChangeAspect="1"/>
          </p:cNvPicPr>
          <p:nvPr/>
        </p:nvPicPr>
        <p:blipFill>
          <a:blip r:embed="rId3"/>
          <a:stretch>
            <a:fillRect/>
          </a:stretch>
        </p:blipFill>
        <p:spPr>
          <a:xfrm>
            <a:off x="5771866" y="3941694"/>
            <a:ext cx="4573524" cy="2744724"/>
          </a:xfrm>
          <a:prstGeom prst="rect">
            <a:avLst/>
          </a:prstGeom>
        </p:spPr>
      </p:pic>
      <p:sp>
        <p:nvSpPr>
          <p:cNvPr id="3" name="Espace réservé du numéro de diapositive 2">
            <a:extLst>
              <a:ext uri="{FF2B5EF4-FFF2-40B4-BE49-F238E27FC236}">
                <a16:creationId xmlns:a16="http://schemas.microsoft.com/office/drawing/2014/main" id="{E9078124-D58C-478E-AA78-5F1BA048C1AC}"/>
              </a:ext>
            </a:extLst>
          </p:cNvPr>
          <p:cNvSpPr>
            <a:spLocks noGrp="1"/>
          </p:cNvSpPr>
          <p:nvPr>
            <p:ph type="sldNum" sz="quarter" idx="12"/>
          </p:nvPr>
        </p:nvSpPr>
        <p:spPr/>
        <p:txBody>
          <a:bodyPr/>
          <a:lstStyle/>
          <a:p>
            <a:fld id="{1B657BA9-EC5E-40D7-BBDA-32C61981E3FD}" type="slidenum">
              <a:rPr lang="fr-FR" smtClean="0"/>
              <a:t>67</a:t>
            </a:fld>
            <a:endParaRPr lang="fr-FR"/>
          </a:p>
        </p:txBody>
      </p:sp>
      <p:sp>
        <p:nvSpPr>
          <p:cNvPr id="6" name="Rectangle 5">
            <a:extLst>
              <a:ext uri="{FF2B5EF4-FFF2-40B4-BE49-F238E27FC236}">
                <a16:creationId xmlns:a16="http://schemas.microsoft.com/office/drawing/2014/main" id="{8BF3DD24-C779-4984-8C03-655AC8F1CCA6}"/>
              </a:ext>
            </a:extLst>
          </p:cNvPr>
          <p:cNvSpPr/>
          <p:nvPr/>
        </p:nvSpPr>
        <p:spPr>
          <a:xfrm>
            <a:off x="2654355" y="6341710"/>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7" name="Titre 5">
            <a:extLst>
              <a:ext uri="{FF2B5EF4-FFF2-40B4-BE49-F238E27FC236}">
                <a16:creationId xmlns:a16="http://schemas.microsoft.com/office/drawing/2014/main" id="{CE7DFFFB-4D2A-4EB8-84E8-83A0DAF620FF}"/>
              </a:ext>
            </a:extLst>
          </p:cNvPr>
          <p:cNvSpPr txBox="1">
            <a:spLocks/>
          </p:cNvSpPr>
          <p:nvPr/>
        </p:nvSpPr>
        <p:spPr>
          <a:xfrm>
            <a:off x="2183144" y="83092"/>
            <a:ext cx="9849393"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Une vie entre quatre murs qui amplifie les difficultés de logement, et des charges jugées trop lourdes</a:t>
            </a:r>
          </a:p>
        </p:txBody>
      </p:sp>
      <p:sp>
        <p:nvSpPr>
          <p:cNvPr id="26" name="Flèche : droite rayée 25">
            <a:extLst>
              <a:ext uri="{FF2B5EF4-FFF2-40B4-BE49-F238E27FC236}">
                <a16:creationId xmlns:a16="http://schemas.microsoft.com/office/drawing/2014/main" id="{33A2948B-B179-4F2A-A15A-1FF91AC16819}"/>
              </a:ext>
            </a:extLst>
          </p:cNvPr>
          <p:cNvSpPr/>
          <p:nvPr/>
        </p:nvSpPr>
        <p:spPr>
          <a:xfrm>
            <a:off x="5430966" y="1825060"/>
            <a:ext cx="370156" cy="286977"/>
          </a:xfrm>
          <a:prstGeom prst="strip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3A82548C-2E4F-4BED-B900-F9D440B67665}"/>
              </a:ext>
            </a:extLst>
          </p:cNvPr>
          <p:cNvSpPr txBox="1"/>
          <p:nvPr/>
        </p:nvSpPr>
        <p:spPr>
          <a:xfrm>
            <a:off x="6096000" y="3682213"/>
            <a:ext cx="3676650" cy="369332"/>
          </a:xfrm>
          <a:prstGeom prst="rect">
            <a:avLst/>
          </a:prstGeom>
          <a:noFill/>
        </p:spPr>
        <p:txBody>
          <a:bodyPr wrap="square">
            <a:spAutoFit/>
          </a:bodyPr>
          <a:lstStyle/>
          <a:p>
            <a:pPr algn="ctr"/>
            <a:r>
              <a:rPr lang="fr-FR" sz="1000" b="1">
                <a:solidFill>
                  <a:srgbClr val="4BACC6"/>
                </a:solidFill>
              </a:rPr>
              <a:t>Les dépenses de logement représentent pour le foyer ?</a:t>
            </a:r>
          </a:p>
          <a:p>
            <a:pPr algn="ctr"/>
            <a:r>
              <a:rPr lang="fr-FR" sz="800" b="1">
                <a:solidFill>
                  <a:srgbClr val="4BACC6"/>
                </a:solidFill>
              </a:rPr>
              <a:t>(en % de charge lourde, très lourde, insupportable) </a:t>
            </a:r>
          </a:p>
        </p:txBody>
      </p:sp>
      <p:grpSp>
        <p:nvGrpSpPr>
          <p:cNvPr id="5" name="Groupe 4">
            <a:extLst>
              <a:ext uri="{FF2B5EF4-FFF2-40B4-BE49-F238E27FC236}">
                <a16:creationId xmlns:a16="http://schemas.microsoft.com/office/drawing/2014/main" id="{123215D0-BF4E-426B-A89C-7690D3E19C9D}"/>
              </a:ext>
            </a:extLst>
          </p:cNvPr>
          <p:cNvGrpSpPr/>
          <p:nvPr/>
        </p:nvGrpSpPr>
        <p:grpSpPr>
          <a:xfrm>
            <a:off x="1256145" y="3128933"/>
            <a:ext cx="4334207" cy="1754326"/>
            <a:chOff x="1962794" y="4178345"/>
            <a:chExt cx="4334207" cy="1754326"/>
          </a:xfrm>
        </p:grpSpPr>
        <p:sp>
          <p:nvSpPr>
            <p:cNvPr id="23" name="ZoneTexte 22">
              <a:extLst>
                <a:ext uri="{FF2B5EF4-FFF2-40B4-BE49-F238E27FC236}">
                  <a16:creationId xmlns:a16="http://schemas.microsoft.com/office/drawing/2014/main" id="{6D383594-7576-4C9F-9F44-DB003A48393C}"/>
                </a:ext>
              </a:extLst>
            </p:cNvPr>
            <p:cNvSpPr txBox="1"/>
            <p:nvPr/>
          </p:nvSpPr>
          <p:spPr>
            <a:xfrm>
              <a:off x="1962794" y="4178345"/>
              <a:ext cx="3488895" cy="1754326"/>
            </a:xfrm>
            <a:custGeom>
              <a:avLst/>
              <a:gdLst>
                <a:gd name="connsiteX0" fmla="*/ 0 w 3488895"/>
                <a:gd name="connsiteY0" fmla="*/ 0 h 1754326"/>
                <a:gd name="connsiteX1" fmla="*/ 511705 w 3488895"/>
                <a:gd name="connsiteY1" fmla="*/ 0 h 1754326"/>
                <a:gd name="connsiteX2" fmla="*/ 1128076 w 3488895"/>
                <a:gd name="connsiteY2" fmla="*/ 0 h 1754326"/>
                <a:gd name="connsiteX3" fmla="*/ 1674670 w 3488895"/>
                <a:gd name="connsiteY3" fmla="*/ 0 h 1754326"/>
                <a:gd name="connsiteX4" fmla="*/ 2186374 w 3488895"/>
                <a:gd name="connsiteY4" fmla="*/ 0 h 1754326"/>
                <a:gd name="connsiteX5" fmla="*/ 2802746 w 3488895"/>
                <a:gd name="connsiteY5" fmla="*/ 0 h 1754326"/>
                <a:gd name="connsiteX6" fmla="*/ 3488895 w 3488895"/>
                <a:gd name="connsiteY6" fmla="*/ 0 h 1754326"/>
                <a:gd name="connsiteX7" fmla="*/ 3488895 w 3488895"/>
                <a:gd name="connsiteY7" fmla="*/ 584775 h 1754326"/>
                <a:gd name="connsiteX8" fmla="*/ 3488895 w 3488895"/>
                <a:gd name="connsiteY8" fmla="*/ 1134464 h 1754326"/>
                <a:gd name="connsiteX9" fmla="*/ 3488895 w 3488895"/>
                <a:gd name="connsiteY9" fmla="*/ 1754326 h 1754326"/>
                <a:gd name="connsiteX10" fmla="*/ 2977190 w 3488895"/>
                <a:gd name="connsiteY10" fmla="*/ 1754326 h 1754326"/>
                <a:gd name="connsiteX11" fmla="*/ 2500375 w 3488895"/>
                <a:gd name="connsiteY11" fmla="*/ 1754326 h 1754326"/>
                <a:gd name="connsiteX12" fmla="*/ 1884003 w 3488895"/>
                <a:gd name="connsiteY12" fmla="*/ 1754326 h 1754326"/>
                <a:gd name="connsiteX13" fmla="*/ 1372299 w 3488895"/>
                <a:gd name="connsiteY13" fmla="*/ 1754326 h 1754326"/>
                <a:gd name="connsiteX14" fmla="*/ 755927 w 3488895"/>
                <a:gd name="connsiteY14" fmla="*/ 1754326 h 1754326"/>
                <a:gd name="connsiteX15" fmla="*/ 0 w 3488895"/>
                <a:gd name="connsiteY15" fmla="*/ 1754326 h 1754326"/>
                <a:gd name="connsiteX16" fmla="*/ 0 w 3488895"/>
                <a:gd name="connsiteY16" fmla="*/ 1187094 h 1754326"/>
                <a:gd name="connsiteX17" fmla="*/ 0 w 3488895"/>
                <a:gd name="connsiteY17" fmla="*/ 584775 h 1754326"/>
                <a:gd name="connsiteX18" fmla="*/ 0 w 3488895"/>
                <a:gd name="connsiteY18"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8895" h="1754326" fill="none" extrusionOk="0">
                  <a:moveTo>
                    <a:pt x="0" y="0"/>
                  </a:moveTo>
                  <a:cubicBezTo>
                    <a:pt x="125897" y="-55205"/>
                    <a:pt x="327298" y="4567"/>
                    <a:pt x="511705" y="0"/>
                  </a:cubicBezTo>
                  <a:cubicBezTo>
                    <a:pt x="696112" y="-4567"/>
                    <a:pt x="839226" y="59628"/>
                    <a:pt x="1128076" y="0"/>
                  </a:cubicBezTo>
                  <a:cubicBezTo>
                    <a:pt x="1416926" y="-59628"/>
                    <a:pt x="1440222" y="34586"/>
                    <a:pt x="1674670" y="0"/>
                  </a:cubicBezTo>
                  <a:cubicBezTo>
                    <a:pt x="1909118" y="-34586"/>
                    <a:pt x="2037739" y="23517"/>
                    <a:pt x="2186374" y="0"/>
                  </a:cubicBezTo>
                  <a:cubicBezTo>
                    <a:pt x="2335009" y="-23517"/>
                    <a:pt x="2632935" y="54722"/>
                    <a:pt x="2802746" y="0"/>
                  </a:cubicBezTo>
                  <a:cubicBezTo>
                    <a:pt x="2972557" y="-54722"/>
                    <a:pt x="3296414" y="80016"/>
                    <a:pt x="3488895" y="0"/>
                  </a:cubicBezTo>
                  <a:cubicBezTo>
                    <a:pt x="3554028" y="181921"/>
                    <a:pt x="3488708" y="380112"/>
                    <a:pt x="3488895" y="584775"/>
                  </a:cubicBezTo>
                  <a:cubicBezTo>
                    <a:pt x="3489082" y="789438"/>
                    <a:pt x="3437754" y="884205"/>
                    <a:pt x="3488895" y="1134464"/>
                  </a:cubicBezTo>
                  <a:cubicBezTo>
                    <a:pt x="3540036" y="1384723"/>
                    <a:pt x="3435265" y="1460858"/>
                    <a:pt x="3488895" y="1754326"/>
                  </a:cubicBezTo>
                  <a:cubicBezTo>
                    <a:pt x="3347961" y="1772421"/>
                    <a:pt x="3132661" y="1740153"/>
                    <a:pt x="2977190" y="1754326"/>
                  </a:cubicBezTo>
                  <a:cubicBezTo>
                    <a:pt x="2821720" y="1768499"/>
                    <a:pt x="2649226" y="1723572"/>
                    <a:pt x="2500375" y="1754326"/>
                  </a:cubicBezTo>
                  <a:cubicBezTo>
                    <a:pt x="2351524" y="1785080"/>
                    <a:pt x="2051709" y="1739418"/>
                    <a:pt x="1884003" y="1754326"/>
                  </a:cubicBezTo>
                  <a:cubicBezTo>
                    <a:pt x="1716297" y="1769234"/>
                    <a:pt x="1531172" y="1725595"/>
                    <a:pt x="1372299" y="1754326"/>
                  </a:cubicBezTo>
                  <a:cubicBezTo>
                    <a:pt x="1213426" y="1783057"/>
                    <a:pt x="919009" y="1733127"/>
                    <a:pt x="755927" y="1754326"/>
                  </a:cubicBezTo>
                  <a:cubicBezTo>
                    <a:pt x="592845" y="1775525"/>
                    <a:pt x="337105" y="1750443"/>
                    <a:pt x="0" y="1754326"/>
                  </a:cubicBezTo>
                  <a:cubicBezTo>
                    <a:pt x="-16168" y="1621944"/>
                    <a:pt x="53958" y="1372739"/>
                    <a:pt x="0" y="1187094"/>
                  </a:cubicBezTo>
                  <a:cubicBezTo>
                    <a:pt x="-53958" y="1001449"/>
                    <a:pt x="2551" y="846352"/>
                    <a:pt x="0" y="584775"/>
                  </a:cubicBezTo>
                  <a:cubicBezTo>
                    <a:pt x="-2551" y="323198"/>
                    <a:pt x="22297" y="136503"/>
                    <a:pt x="0" y="0"/>
                  </a:cubicBezTo>
                  <a:close/>
                </a:path>
                <a:path w="3488895" h="1754326" stroke="0" extrusionOk="0">
                  <a:moveTo>
                    <a:pt x="0" y="0"/>
                  </a:moveTo>
                  <a:cubicBezTo>
                    <a:pt x="140231" y="-17403"/>
                    <a:pt x="308584" y="63245"/>
                    <a:pt x="546594" y="0"/>
                  </a:cubicBezTo>
                  <a:cubicBezTo>
                    <a:pt x="784604" y="-63245"/>
                    <a:pt x="862437" y="30205"/>
                    <a:pt x="1023409" y="0"/>
                  </a:cubicBezTo>
                  <a:cubicBezTo>
                    <a:pt x="1184382" y="-30205"/>
                    <a:pt x="1463003" y="67080"/>
                    <a:pt x="1674670" y="0"/>
                  </a:cubicBezTo>
                  <a:cubicBezTo>
                    <a:pt x="1886337" y="-67080"/>
                    <a:pt x="1995698" y="64045"/>
                    <a:pt x="2221263" y="0"/>
                  </a:cubicBezTo>
                  <a:cubicBezTo>
                    <a:pt x="2446828" y="-64045"/>
                    <a:pt x="2609622" y="1325"/>
                    <a:pt x="2767857" y="0"/>
                  </a:cubicBezTo>
                  <a:cubicBezTo>
                    <a:pt x="2926092" y="-1325"/>
                    <a:pt x="3307182" y="83228"/>
                    <a:pt x="3488895" y="0"/>
                  </a:cubicBezTo>
                  <a:cubicBezTo>
                    <a:pt x="3537039" y="136794"/>
                    <a:pt x="3463723" y="435709"/>
                    <a:pt x="3488895" y="549689"/>
                  </a:cubicBezTo>
                  <a:cubicBezTo>
                    <a:pt x="3514067" y="663669"/>
                    <a:pt x="3476581" y="899444"/>
                    <a:pt x="3488895" y="1134464"/>
                  </a:cubicBezTo>
                  <a:cubicBezTo>
                    <a:pt x="3501209" y="1369484"/>
                    <a:pt x="3468140" y="1578820"/>
                    <a:pt x="3488895" y="1754326"/>
                  </a:cubicBezTo>
                  <a:cubicBezTo>
                    <a:pt x="3333285" y="1756727"/>
                    <a:pt x="3156294" y="1724162"/>
                    <a:pt x="2977190" y="1754326"/>
                  </a:cubicBezTo>
                  <a:cubicBezTo>
                    <a:pt x="2798087" y="1784490"/>
                    <a:pt x="2639229" y="1705023"/>
                    <a:pt x="2395708" y="1754326"/>
                  </a:cubicBezTo>
                  <a:cubicBezTo>
                    <a:pt x="2152187" y="1803629"/>
                    <a:pt x="2012004" y="1745139"/>
                    <a:pt x="1849114" y="1754326"/>
                  </a:cubicBezTo>
                  <a:cubicBezTo>
                    <a:pt x="1686224" y="1763513"/>
                    <a:pt x="1460406" y="1683770"/>
                    <a:pt x="1197854" y="1754326"/>
                  </a:cubicBezTo>
                  <a:cubicBezTo>
                    <a:pt x="935302" y="1824882"/>
                    <a:pt x="735728" y="1695807"/>
                    <a:pt x="546594" y="1754326"/>
                  </a:cubicBezTo>
                  <a:cubicBezTo>
                    <a:pt x="357460" y="1812845"/>
                    <a:pt x="138892" y="1709607"/>
                    <a:pt x="0" y="1754326"/>
                  </a:cubicBezTo>
                  <a:cubicBezTo>
                    <a:pt x="-37908" y="1617298"/>
                    <a:pt x="53521" y="1403000"/>
                    <a:pt x="0" y="1169551"/>
                  </a:cubicBezTo>
                  <a:cubicBezTo>
                    <a:pt x="-53521" y="936103"/>
                    <a:pt x="54520" y="773700"/>
                    <a:pt x="0" y="602319"/>
                  </a:cubicBezTo>
                  <a:cubicBezTo>
                    <a:pt x="-54520" y="430938"/>
                    <a:pt x="38214" y="288831"/>
                    <a:pt x="0" y="0"/>
                  </a:cubicBezTo>
                  <a:close/>
                </a:path>
              </a:pathLst>
            </a:custGeom>
            <a:solidFill>
              <a:schemeClr val="accent2"/>
            </a:solidFill>
            <a:ln w="2222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200" b="1">
                  <a:solidFill>
                    <a:schemeClr val="bg1"/>
                  </a:solidFill>
                  <a:latin typeface="Calibri" panose="020F0502020204030204" pitchFamily="34" charset="0"/>
                  <a:cs typeface="Calibri" panose="020F0502020204030204" pitchFamily="34" charset="0"/>
                </a:rPr>
                <a:t>Parmi les « nouveaux » vulnérables,</a:t>
              </a:r>
              <a:br>
                <a:rPr lang="fr-FR" sz="1200" b="1">
                  <a:solidFill>
                    <a:schemeClr val="bg1"/>
                  </a:solidFill>
                  <a:latin typeface="Calibri" panose="020F0502020204030204" pitchFamily="34" charset="0"/>
                  <a:cs typeface="Calibri" panose="020F0502020204030204" pitchFamily="34" charset="0"/>
                </a:rPr>
              </a:br>
              <a:r>
                <a:rPr lang="fr-FR" sz="1200" b="1">
                  <a:solidFill>
                    <a:schemeClr val="bg1"/>
                  </a:solidFill>
                  <a:latin typeface="Calibri" panose="020F0502020204030204" pitchFamily="34" charset="0"/>
                  <a:cs typeface="Calibri" panose="020F0502020204030204" pitchFamily="34" charset="0"/>
                </a:rPr>
                <a:t>près de 6 personnes sur 10</a:t>
              </a:r>
              <a:br>
                <a:rPr lang="fr-FR" sz="1200" b="1">
                  <a:solidFill>
                    <a:schemeClr val="bg1"/>
                  </a:solidFill>
                  <a:latin typeface="Calibri" panose="020F0502020204030204" pitchFamily="34" charset="0"/>
                  <a:cs typeface="Calibri" panose="020F0502020204030204" pitchFamily="34" charset="0"/>
                </a:rPr>
              </a:br>
              <a:r>
                <a:rPr lang="fr-FR" sz="1200" b="1">
                  <a:solidFill>
                    <a:schemeClr val="bg1"/>
                  </a:solidFill>
                  <a:latin typeface="Calibri" panose="020F0502020204030204" pitchFamily="34" charset="0"/>
                  <a:cs typeface="Calibri" panose="020F0502020204030204" pitchFamily="34" charset="0"/>
                </a:rPr>
                <a:t>se plaignent du poids des charges de logement Une charge de logement jugée d’autant plus élevée, que s’exprime  un fort mécontentement sur la taille du logement (jugée insuffisante par 19% des « nouveaux » vulnérables, contre 12% des non vulnérables)</a:t>
              </a:r>
            </a:p>
            <a:p>
              <a:pPr algn="ctr"/>
              <a:endParaRPr lang="fr-FR" sz="1200" b="1">
                <a:solidFill>
                  <a:schemeClr val="bg1"/>
                </a:solidFill>
                <a:latin typeface="Calibri" panose="020F0502020204030204" pitchFamily="34" charset="0"/>
                <a:cs typeface="Calibri" panose="020F0502020204030204" pitchFamily="34" charset="0"/>
              </a:endParaRPr>
            </a:p>
          </p:txBody>
        </p:sp>
        <p:sp>
          <p:nvSpPr>
            <p:cNvPr id="25" name="Flèche : droite rayée 24">
              <a:extLst>
                <a:ext uri="{FF2B5EF4-FFF2-40B4-BE49-F238E27FC236}">
                  <a16:creationId xmlns:a16="http://schemas.microsoft.com/office/drawing/2014/main" id="{4DF03567-4F90-4FD6-A756-D386B39F9E30}"/>
                </a:ext>
              </a:extLst>
            </p:cNvPr>
            <p:cNvSpPr/>
            <p:nvPr/>
          </p:nvSpPr>
          <p:spPr>
            <a:xfrm>
              <a:off x="5926845" y="5237178"/>
              <a:ext cx="370156" cy="286977"/>
            </a:xfrm>
            <a:prstGeom prst="strip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8" name="Image 7">
            <a:extLst>
              <a:ext uri="{FF2B5EF4-FFF2-40B4-BE49-F238E27FC236}">
                <a16:creationId xmlns:a16="http://schemas.microsoft.com/office/drawing/2014/main" id="{E8613FFD-C692-44A3-9662-65C9DEE9C721}"/>
              </a:ext>
            </a:extLst>
          </p:cNvPr>
          <p:cNvPicPr>
            <a:picLocks noChangeAspect="1"/>
          </p:cNvPicPr>
          <p:nvPr/>
        </p:nvPicPr>
        <p:blipFill>
          <a:blip r:embed="rId4"/>
          <a:stretch>
            <a:fillRect/>
          </a:stretch>
        </p:blipFill>
        <p:spPr>
          <a:xfrm>
            <a:off x="6468933" y="946790"/>
            <a:ext cx="4952956" cy="2585892"/>
          </a:xfrm>
          <a:prstGeom prst="rect">
            <a:avLst/>
          </a:prstGeom>
        </p:spPr>
      </p:pic>
      <p:sp>
        <p:nvSpPr>
          <p:cNvPr id="28" name="ZoneTexte 27">
            <a:extLst>
              <a:ext uri="{FF2B5EF4-FFF2-40B4-BE49-F238E27FC236}">
                <a16:creationId xmlns:a16="http://schemas.microsoft.com/office/drawing/2014/main" id="{4AFEB91B-77C4-470F-B5A2-D41B8B814975}"/>
              </a:ext>
            </a:extLst>
          </p:cNvPr>
          <p:cNvSpPr txBox="1"/>
          <p:nvPr/>
        </p:nvSpPr>
        <p:spPr>
          <a:xfrm>
            <a:off x="8239184" y="794747"/>
            <a:ext cx="2354793" cy="246221"/>
          </a:xfrm>
          <a:prstGeom prst="rect">
            <a:avLst/>
          </a:prstGeom>
          <a:noFill/>
        </p:spPr>
        <p:txBody>
          <a:bodyPr wrap="square">
            <a:spAutoFit/>
          </a:bodyPr>
          <a:lstStyle/>
          <a:p>
            <a:pPr algn="ctr"/>
            <a:r>
              <a:rPr lang="fr-FR" sz="1000" b="1">
                <a:solidFill>
                  <a:srgbClr val="4BACC6"/>
                </a:solidFill>
              </a:rPr>
              <a:t>Statut d’occupation du logement</a:t>
            </a:r>
            <a:endParaRPr lang="fr-FR" sz="800" b="1">
              <a:solidFill>
                <a:srgbClr val="4BACC6"/>
              </a:solidFill>
            </a:endParaRPr>
          </a:p>
        </p:txBody>
      </p:sp>
      <p:sp>
        <p:nvSpPr>
          <p:cNvPr id="18" name="ZoneTexte 17">
            <a:extLst>
              <a:ext uri="{FF2B5EF4-FFF2-40B4-BE49-F238E27FC236}">
                <a16:creationId xmlns:a16="http://schemas.microsoft.com/office/drawing/2014/main" id="{3CA22444-D632-4F80-A3E6-8DB2BE6A9D64}"/>
              </a:ext>
            </a:extLst>
          </p:cNvPr>
          <p:cNvSpPr txBox="1"/>
          <p:nvPr/>
        </p:nvSpPr>
        <p:spPr>
          <a:xfrm>
            <a:off x="1256145" y="1594227"/>
            <a:ext cx="3817606" cy="461665"/>
          </a:xfrm>
          <a:custGeom>
            <a:avLst/>
            <a:gdLst>
              <a:gd name="connsiteX0" fmla="*/ 0 w 3817606"/>
              <a:gd name="connsiteY0" fmla="*/ 0 h 461665"/>
              <a:gd name="connsiteX1" fmla="*/ 507196 w 3817606"/>
              <a:gd name="connsiteY1" fmla="*/ 0 h 461665"/>
              <a:gd name="connsiteX2" fmla="*/ 938040 w 3817606"/>
              <a:gd name="connsiteY2" fmla="*/ 0 h 461665"/>
              <a:gd name="connsiteX3" fmla="*/ 1407060 w 3817606"/>
              <a:gd name="connsiteY3" fmla="*/ 0 h 461665"/>
              <a:gd name="connsiteX4" fmla="*/ 1990609 w 3817606"/>
              <a:gd name="connsiteY4" fmla="*/ 0 h 461665"/>
              <a:gd name="connsiteX5" fmla="*/ 2497805 w 3817606"/>
              <a:gd name="connsiteY5" fmla="*/ 0 h 461665"/>
              <a:gd name="connsiteX6" fmla="*/ 2966825 w 3817606"/>
              <a:gd name="connsiteY6" fmla="*/ 0 h 461665"/>
              <a:gd name="connsiteX7" fmla="*/ 3817606 w 3817606"/>
              <a:gd name="connsiteY7" fmla="*/ 0 h 461665"/>
              <a:gd name="connsiteX8" fmla="*/ 3817606 w 3817606"/>
              <a:gd name="connsiteY8" fmla="*/ 461665 h 461665"/>
              <a:gd name="connsiteX9" fmla="*/ 3272234 w 3817606"/>
              <a:gd name="connsiteY9" fmla="*/ 461665 h 461665"/>
              <a:gd name="connsiteX10" fmla="*/ 2803214 w 3817606"/>
              <a:gd name="connsiteY10" fmla="*/ 461665 h 461665"/>
              <a:gd name="connsiteX11" fmla="*/ 2181489 w 3817606"/>
              <a:gd name="connsiteY11" fmla="*/ 461665 h 461665"/>
              <a:gd name="connsiteX12" fmla="*/ 1674293 w 3817606"/>
              <a:gd name="connsiteY12" fmla="*/ 461665 h 461665"/>
              <a:gd name="connsiteX13" fmla="*/ 1243449 w 3817606"/>
              <a:gd name="connsiteY13" fmla="*/ 461665 h 461665"/>
              <a:gd name="connsiteX14" fmla="*/ 659900 w 3817606"/>
              <a:gd name="connsiteY14" fmla="*/ 461665 h 461665"/>
              <a:gd name="connsiteX15" fmla="*/ 0 w 3817606"/>
              <a:gd name="connsiteY15" fmla="*/ 461665 h 461665"/>
              <a:gd name="connsiteX16" fmla="*/ 0 w 3817606"/>
              <a:gd name="connsiteY1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17606" h="461665" fill="none" extrusionOk="0">
                <a:moveTo>
                  <a:pt x="0" y="0"/>
                </a:moveTo>
                <a:cubicBezTo>
                  <a:pt x="180044" y="-12462"/>
                  <a:pt x="374763" y="52091"/>
                  <a:pt x="507196" y="0"/>
                </a:cubicBezTo>
                <a:cubicBezTo>
                  <a:pt x="639629" y="-52091"/>
                  <a:pt x="773499" y="44971"/>
                  <a:pt x="938040" y="0"/>
                </a:cubicBezTo>
                <a:cubicBezTo>
                  <a:pt x="1102581" y="-44971"/>
                  <a:pt x="1268117" y="415"/>
                  <a:pt x="1407060" y="0"/>
                </a:cubicBezTo>
                <a:cubicBezTo>
                  <a:pt x="1546003" y="-415"/>
                  <a:pt x="1824922" y="4905"/>
                  <a:pt x="1990609" y="0"/>
                </a:cubicBezTo>
                <a:cubicBezTo>
                  <a:pt x="2156296" y="-4905"/>
                  <a:pt x="2339179" y="47725"/>
                  <a:pt x="2497805" y="0"/>
                </a:cubicBezTo>
                <a:cubicBezTo>
                  <a:pt x="2656431" y="-47725"/>
                  <a:pt x="2824944" y="36242"/>
                  <a:pt x="2966825" y="0"/>
                </a:cubicBezTo>
                <a:cubicBezTo>
                  <a:pt x="3108706" y="-36242"/>
                  <a:pt x="3433881" y="87051"/>
                  <a:pt x="3817606" y="0"/>
                </a:cubicBezTo>
                <a:cubicBezTo>
                  <a:pt x="3860304" y="126456"/>
                  <a:pt x="3782386" y="349726"/>
                  <a:pt x="3817606" y="461665"/>
                </a:cubicBezTo>
                <a:cubicBezTo>
                  <a:pt x="3671573" y="513000"/>
                  <a:pt x="3448767" y="402154"/>
                  <a:pt x="3272234" y="461665"/>
                </a:cubicBezTo>
                <a:cubicBezTo>
                  <a:pt x="3095701" y="521176"/>
                  <a:pt x="2930111" y="438899"/>
                  <a:pt x="2803214" y="461665"/>
                </a:cubicBezTo>
                <a:cubicBezTo>
                  <a:pt x="2676317" y="484431"/>
                  <a:pt x="2356056" y="391106"/>
                  <a:pt x="2181489" y="461665"/>
                </a:cubicBezTo>
                <a:cubicBezTo>
                  <a:pt x="2006922" y="532224"/>
                  <a:pt x="1875550" y="427089"/>
                  <a:pt x="1674293" y="461665"/>
                </a:cubicBezTo>
                <a:cubicBezTo>
                  <a:pt x="1473036" y="496241"/>
                  <a:pt x="1449857" y="411663"/>
                  <a:pt x="1243449" y="461665"/>
                </a:cubicBezTo>
                <a:cubicBezTo>
                  <a:pt x="1037041" y="511667"/>
                  <a:pt x="885005" y="443436"/>
                  <a:pt x="659900" y="461665"/>
                </a:cubicBezTo>
                <a:cubicBezTo>
                  <a:pt x="434795" y="479894"/>
                  <a:pt x="324426" y="406901"/>
                  <a:pt x="0" y="461665"/>
                </a:cubicBezTo>
                <a:cubicBezTo>
                  <a:pt x="-49193" y="264821"/>
                  <a:pt x="41811" y="92515"/>
                  <a:pt x="0" y="0"/>
                </a:cubicBezTo>
                <a:close/>
              </a:path>
              <a:path w="3817606" h="461665" stroke="0" extrusionOk="0">
                <a:moveTo>
                  <a:pt x="0" y="0"/>
                </a:moveTo>
                <a:cubicBezTo>
                  <a:pt x="139724" y="-53485"/>
                  <a:pt x="380137" y="16651"/>
                  <a:pt x="507196" y="0"/>
                </a:cubicBezTo>
                <a:cubicBezTo>
                  <a:pt x="634255" y="-16651"/>
                  <a:pt x="735152" y="39503"/>
                  <a:pt x="938040" y="0"/>
                </a:cubicBezTo>
                <a:cubicBezTo>
                  <a:pt x="1140928" y="-39503"/>
                  <a:pt x="1393492" y="43493"/>
                  <a:pt x="1559765" y="0"/>
                </a:cubicBezTo>
                <a:cubicBezTo>
                  <a:pt x="1726039" y="-43493"/>
                  <a:pt x="1868651" y="38697"/>
                  <a:pt x="2066961" y="0"/>
                </a:cubicBezTo>
                <a:cubicBezTo>
                  <a:pt x="2265271" y="-38697"/>
                  <a:pt x="2401501" y="36742"/>
                  <a:pt x="2574157" y="0"/>
                </a:cubicBezTo>
                <a:cubicBezTo>
                  <a:pt x="2746813" y="-36742"/>
                  <a:pt x="3021733" y="51118"/>
                  <a:pt x="3195882" y="0"/>
                </a:cubicBezTo>
                <a:cubicBezTo>
                  <a:pt x="3370032" y="-51118"/>
                  <a:pt x="3614041" y="65339"/>
                  <a:pt x="3817606" y="0"/>
                </a:cubicBezTo>
                <a:cubicBezTo>
                  <a:pt x="3823440" y="193670"/>
                  <a:pt x="3795712" y="331677"/>
                  <a:pt x="3817606" y="461665"/>
                </a:cubicBezTo>
                <a:cubicBezTo>
                  <a:pt x="3685650" y="498896"/>
                  <a:pt x="3451786" y="429861"/>
                  <a:pt x="3348586" y="461665"/>
                </a:cubicBezTo>
                <a:cubicBezTo>
                  <a:pt x="3245386" y="493469"/>
                  <a:pt x="2935674" y="423225"/>
                  <a:pt x="2803214" y="461665"/>
                </a:cubicBezTo>
                <a:cubicBezTo>
                  <a:pt x="2670754" y="500105"/>
                  <a:pt x="2496014" y="429274"/>
                  <a:pt x="2257841" y="461665"/>
                </a:cubicBezTo>
                <a:cubicBezTo>
                  <a:pt x="2019668" y="494056"/>
                  <a:pt x="1859830" y="405251"/>
                  <a:pt x="1750645" y="461665"/>
                </a:cubicBezTo>
                <a:cubicBezTo>
                  <a:pt x="1641460" y="518079"/>
                  <a:pt x="1279937" y="418858"/>
                  <a:pt x="1128921" y="461665"/>
                </a:cubicBezTo>
                <a:cubicBezTo>
                  <a:pt x="977905" y="504472"/>
                  <a:pt x="717948" y="448541"/>
                  <a:pt x="507196" y="461665"/>
                </a:cubicBezTo>
                <a:cubicBezTo>
                  <a:pt x="296445" y="474789"/>
                  <a:pt x="147443" y="450557"/>
                  <a:pt x="0" y="461665"/>
                </a:cubicBezTo>
                <a:cubicBezTo>
                  <a:pt x="-49735" y="257547"/>
                  <a:pt x="22632" y="219787"/>
                  <a:pt x="0" y="0"/>
                </a:cubicBezTo>
                <a:close/>
              </a:path>
            </a:pathLst>
          </a:custGeom>
          <a:solidFill>
            <a:schemeClr val="accent2"/>
          </a:solidFill>
          <a:ln w="2222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200" b="1">
                <a:solidFill>
                  <a:schemeClr val="bg1"/>
                </a:solidFill>
                <a:latin typeface="Calibri" panose="020F0502020204030204" pitchFamily="34" charset="0"/>
                <a:cs typeface="Calibri" panose="020F0502020204030204" pitchFamily="34" charset="0"/>
              </a:rPr>
              <a:t>Parmi les « nouveaux » vulnérables, on remarque </a:t>
            </a:r>
          </a:p>
          <a:p>
            <a:pPr algn="ctr"/>
            <a:r>
              <a:rPr lang="fr-FR" sz="1200" b="1">
                <a:solidFill>
                  <a:schemeClr val="bg1"/>
                </a:solidFill>
                <a:latin typeface="Calibri" panose="020F0502020204030204" pitchFamily="34" charset="0"/>
                <a:cs typeface="Calibri" panose="020F0502020204030204" pitchFamily="34" charset="0"/>
              </a:rPr>
              <a:t>une sur-représentation des locataires du parc social</a:t>
            </a:r>
          </a:p>
        </p:txBody>
      </p:sp>
      <p:sp>
        <p:nvSpPr>
          <p:cNvPr id="4" name="Ellipse 3">
            <a:extLst>
              <a:ext uri="{FF2B5EF4-FFF2-40B4-BE49-F238E27FC236}">
                <a16:creationId xmlns:a16="http://schemas.microsoft.com/office/drawing/2014/main" id="{24430078-FCDA-4502-B8D8-CD5809A81064}"/>
              </a:ext>
            </a:extLst>
          </p:cNvPr>
          <p:cNvSpPr/>
          <p:nvPr/>
        </p:nvSpPr>
        <p:spPr>
          <a:xfrm>
            <a:off x="9587884" y="1399509"/>
            <a:ext cx="763479" cy="569040"/>
          </a:xfrm>
          <a:prstGeom prst="ellipse">
            <a:avLst/>
          </a:prstGeom>
          <a:noFill/>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pic>
        <p:nvPicPr>
          <p:cNvPr id="2050" name="Picture 2">
            <a:extLst>
              <a:ext uri="{FF2B5EF4-FFF2-40B4-BE49-F238E27FC236}">
                <a16:creationId xmlns:a16="http://schemas.microsoft.com/office/drawing/2014/main" id="{15B0D0B1-6969-4867-8AAE-16F8C5A932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9863" y="4322981"/>
            <a:ext cx="1140281" cy="1001833"/>
          </a:xfrm>
          <a:prstGeom prst="rect">
            <a:avLst/>
          </a:prstGeom>
          <a:solidFill>
            <a:schemeClr val="bg1"/>
          </a:solidFill>
        </p:spPr>
      </p:pic>
    </p:spTree>
    <p:extLst>
      <p:ext uri="{BB962C8B-B14F-4D97-AF65-F5344CB8AC3E}">
        <p14:creationId xmlns:p14="http://schemas.microsoft.com/office/powerpoint/2010/main" val="12924049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E4581BC-D197-41A5-BF37-CD4A03BF0FD3}"/>
              </a:ext>
            </a:extLst>
          </p:cNvPr>
          <p:cNvSpPr>
            <a:spLocks noGrp="1"/>
          </p:cNvSpPr>
          <p:nvPr>
            <p:ph type="sldNum" sz="quarter" idx="12"/>
          </p:nvPr>
        </p:nvSpPr>
        <p:spPr/>
        <p:txBody>
          <a:bodyPr/>
          <a:lstStyle/>
          <a:p>
            <a:fld id="{1B657BA9-EC5E-40D7-BBDA-32C61981E3FD}" type="slidenum">
              <a:rPr lang="fr-FR" smtClean="0"/>
              <a:t>68</a:t>
            </a:fld>
            <a:endParaRPr lang="fr-FR"/>
          </a:p>
        </p:txBody>
      </p:sp>
      <p:sp>
        <p:nvSpPr>
          <p:cNvPr id="4" name="Espace réservé du texte 3">
            <a:extLst>
              <a:ext uri="{FF2B5EF4-FFF2-40B4-BE49-F238E27FC236}">
                <a16:creationId xmlns:a16="http://schemas.microsoft.com/office/drawing/2014/main" id="{F75B1593-442B-4F8B-8BEE-20A0C80B00D2}"/>
              </a:ext>
            </a:extLst>
          </p:cNvPr>
          <p:cNvSpPr>
            <a:spLocks noGrp="1"/>
          </p:cNvSpPr>
          <p:nvPr>
            <p:ph type="body" sz="quarter" idx="13"/>
          </p:nvPr>
        </p:nvSpPr>
        <p:spPr>
          <a:xfrm>
            <a:off x="4133850" y="2758301"/>
            <a:ext cx="5670750" cy="1079215"/>
          </a:xfrm>
        </p:spPr>
        <p:txBody>
          <a:bodyPr vert="horz" lIns="91440" tIns="45720" rIns="91440" bIns="45720" rtlCol="0" anchor="t">
            <a:normAutofit/>
          </a:bodyPr>
          <a:lstStyle/>
          <a:p>
            <a:r>
              <a:rPr lang="fr-FR" sz="3200" dirty="0"/>
              <a:t>Une santé qui se dégrade</a:t>
            </a:r>
          </a:p>
        </p:txBody>
      </p:sp>
    </p:spTree>
    <p:extLst>
      <p:ext uri="{BB962C8B-B14F-4D97-AF65-F5344CB8AC3E}">
        <p14:creationId xmlns:p14="http://schemas.microsoft.com/office/powerpoint/2010/main" val="13483158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9078124-D58C-478E-AA78-5F1BA048C1AC}"/>
              </a:ext>
            </a:extLst>
          </p:cNvPr>
          <p:cNvSpPr>
            <a:spLocks noGrp="1"/>
          </p:cNvSpPr>
          <p:nvPr>
            <p:ph type="sldNum" sz="quarter" idx="12"/>
          </p:nvPr>
        </p:nvSpPr>
        <p:spPr/>
        <p:txBody>
          <a:bodyPr/>
          <a:lstStyle/>
          <a:p>
            <a:fld id="{1B657BA9-EC5E-40D7-BBDA-32C61981E3FD}" type="slidenum">
              <a:rPr lang="fr-FR" smtClean="0"/>
              <a:t>69</a:t>
            </a:fld>
            <a:endParaRPr lang="fr-FR"/>
          </a:p>
        </p:txBody>
      </p:sp>
      <p:sp>
        <p:nvSpPr>
          <p:cNvPr id="6" name="Rectangle 5">
            <a:extLst>
              <a:ext uri="{FF2B5EF4-FFF2-40B4-BE49-F238E27FC236}">
                <a16:creationId xmlns:a16="http://schemas.microsoft.com/office/drawing/2014/main" id="{8BF3DD24-C779-4984-8C03-655AC8F1CCA6}"/>
              </a:ext>
            </a:extLst>
          </p:cNvPr>
          <p:cNvSpPr/>
          <p:nvPr/>
        </p:nvSpPr>
        <p:spPr>
          <a:xfrm>
            <a:off x="5162550" y="6213332"/>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pic>
        <p:nvPicPr>
          <p:cNvPr id="4" name="Image 3">
            <a:extLst>
              <a:ext uri="{FF2B5EF4-FFF2-40B4-BE49-F238E27FC236}">
                <a16:creationId xmlns:a16="http://schemas.microsoft.com/office/drawing/2014/main" id="{7CD2C830-C911-467C-82F4-59616B423A9E}"/>
              </a:ext>
            </a:extLst>
          </p:cNvPr>
          <p:cNvPicPr>
            <a:picLocks noChangeAspect="1"/>
          </p:cNvPicPr>
          <p:nvPr/>
        </p:nvPicPr>
        <p:blipFill>
          <a:blip r:embed="rId3"/>
          <a:stretch>
            <a:fillRect/>
          </a:stretch>
        </p:blipFill>
        <p:spPr>
          <a:xfrm>
            <a:off x="5532706" y="3724275"/>
            <a:ext cx="6377940" cy="2238756"/>
          </a:xfrm>
          <a:prstGeom prst="rect">
            <a:avLst/>
          </a:prstGeom>
        </p:spPr>
      </p:pic>
      <p:pic>
        <p:nvPicPr>
          <p:cNvPr id="5" name="Image 4">
            <a:extLst>
              <a:ext uri="{FF2B5EF4-FFF2-40B4-BE49-F238E27FC236}">
                <a16:creationId xmlns:a16="http://schemas.microsoft.com/office/drawing/2014/main" id="{D9974D3B-11FE-4E04-A31C-4737658478C2}"/>
              </a:ext>
            </a:extLst>
          </p:cNvPr>
          <p:cNvPicPr>
            <a:picLocks noChangeAspect="1"/>
          </p:cNvPicPr>
          <p:nvPr/>
        </p:nvPicPr>
        <p:blipFill>
          <a:blip r:embed="rId4"/>
          <a:stretch>
            <a:fillRect/>
          </a:stretch>
        </p:blipFill>
        <p:spPr>
          <a:xfrm>
            <a:off x="199032" y="3615365"/>
            <a:ext cx="3488895" cy="2170409"/>
          </a:xfrm>
          <a:custGeom>
            <a:avLst/>
            <a:gdLst>
              <a:gd name="connsiteX0" fmla="*/ 0 w 3488895"/>
              <a:gd name="connsiteY0" fmla="*/ 0 h 2170409"/>
              <a:gd name="connsiteX1" fmla="*/ 546594 w 3488895"/>
              <a:gd name="connsiteY1" fmla="*/ 0 h 2170409"/>
              <a:gd name="connsiteX2" fmla="*/ 1058298 w 3488895"/>
              <a:gd name="connsiteY2" fmla="*/ 0 h 2170409"/>
              <a:gd name="connsiteX3" fmla="*/ 1674670 w 3488895"/>
              <a:gd name="connsiteY3" fmla="*/ 0 h 2170409"/>
              <a:gd name="connsiteX4" fmla="*/ 2256152 w 3488895"/>
              <a:gd name="connsiteY4" fmla="*/ 0 h 2170409"/>
              <a:gd name="connsiteX5" fmla="*/ 2837635 w 3488895"/>
              <a:gd name="connsiteY5" fmla="*/ 0 h 2170409"/>
              <a:gd name="connsiteX6" fmla="*/ 3488895 w 3488895"/>
              <a:gd name="connsiteY6" fmla="*/ 0 h 2170409"/>
              <a:gd name="connsiteX7" fmla="*/ 3488895 w 3488895"/>
              <a:gd name="connsiteY7" fmla="*/ 564306 h 2170409"/>
              <a:gd name="connsiteX8" fmla="*/ 3488895 w 3488895"/>
              <a:gd name="connsiteY8" fmla="*/ 1063500 h 2170409"/>
              <a:gd name="connsiteX9" fmla="*/ 3488895 w 3488895"/>
              <a:gd name="connsiteY9" fmla="*/ 1627807 h 2170409"/>
              <a:gd name="connsiteX10" fmla="*/ 3488895 w 3488895"/>
              <a:gd name="connsiteY10" fmla="*/ 2170409 h 2170409"/>
              <a:gd name="connsiteX11" fmla="*/ 2872524 w 3488895"/>
              <a:gd name="connsiteY11" fmla="*/ 2170409 h 2170409"/>
              <a:gd name="connsiteX12" fmla="*/ 2256152 w 3488895"/>
              <a:gd name="connsiteY12" fmla="*/ 2170409 h 2170409"/>
              <a:gd name="connsiteX13" fmla="*/ 1604892 w 3488895"/>
              <a:gd name="connsiteY13" fmla="*/ 2170409 h 2170409"/>
              <a:gd name="connsiteX14" fmla="*/ 1058298 w 3488895"/>
              <a:gd name="connsiteY14" fmla="*/ 2170409 h 2170409"/>
              <a:gd name="connsiteX15" fmla="*/ 0 w 3488895"/>
              <a:gd name="connsiteY15" fmla="*/ 2170409 h 2170409"/>
              <a:gd name="connsiteX16" fmla="*/ 0 w 3488895"/>
              <a:gd name="connsiteY16" fmla="*/ 1671215 h 2170409"/>
              <a:gd name="connsiteX17" fmla="*/ 0 w 3488895"/>
              <a:gd name="connsiteY17" fmla="*/ 1128613 h 2170409"/>
              <a:gd name="connsiteX18" fmla="*/ 0 w 3488895"/>
              <a:gd name="connsiteY18" fmla="*/ 564306 h 2170409"/>
              <a:gd name="connsiteX19" fmla="*/ 0 w 3488895"/>
              <a:gd name="connsiteY19" fmla="*/ 0 h 217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8895" h="2170409" fill="none" extrusionOk="0">
                <a:moveTo>
                  <a:pt x="0" y="0"/>
                </a:moveTo>
                <a:cubicBezTo>
                  <a:pt x="180890" y="-25006"/>
                  <a:pt x="312146" y="34586"/>
                  <a:pt x="546594" y="0"/>
                </a:cubicBezTo>
                <a:cubicBezTo>
                  <a:pt x="781042" y="-34586"/>
                  <a:pt x="909663" y="23517"/>
                  <a:pt x="1058298" y="0"/>
                </a:cubicBezTo>
                <a:cubicBezTo>
                  <a:pt x="1206933" y="-23517"/>
                  <a:pt x="1504859" y="54722"/>
                  <a:pt x="1674670" y="0"/>
                </a:cubicBezTo>
                <a:cubicBezTo>
                  <a:pt x="1844481" y="-54722"/>
                  <a:pt x="2054853" y="61248"/>
                  <a:pt x="2256152" y="0"/>
                </a:cubicBezTo>
                <a:cubicBezTo>
                  <a:pt x="2457451" y="-61248"/>
                  <a:pt x="2587717" y="4491"/>
                  <a:pt x="2837635" y="0"/>
                </a:cubicBezTo>
                <a:cubicBezTo>
                  <a:pt x="3087553" y="-4491"/>
                  <a:pt x="3306129" y="49175"/>
                  <a:pt x="3488895" y="0"/>
                </a:cubicBezTo>
                <a:cubicBezTo>
                  <a:pt x="3492794" y="239585"/>
                  <a:pt x="3459312" y="416175"/>
                  <a:pt x="3488895" y="564306"/>
                </a:cubicBezTo>
                <a:cubicBezTo>
                  <a:pt x="3518478" y="712437"/>
                  <a:pt x="3453729" y="958195"/>
                  <a:pt x="3488895" y="1063500"/>
                </a:cubicBezTo>
                <a:cubicBezTo>
                  <a:pt x="3524061" y="1168805"/>
                  <a:pt x="3430386" y="1370643"/>
                  <a:pt x="3488895" y="1627807"/>
                </a:cubicBezTo>
                <a:cubicBezTo>
                  <a:pt x="3547404" y="1884971"/>
                  <a:pt x="3450183" y="2000645"/>
                  <a:pt x="3488895" y="2170409"/>
                </a:cubicBezTo>
                <a:cubicBezTo>
                  <a:pt x="3316493" y="2187530"/>
                  <a:pt x="3084405" y="2118075"/>
                  <a:pt x="2872524" y="2170409"/>
                </a:cubicBezTo>
                <a:cubicBezTo>
                  <a:pt x="2660643" y="2222743"/>
                  <a:pt x="2419234" y="2149210"/>
                  <a:pt x="2256152" y="2170409"/>
                </a:cubicBezTo>
                <a:cubicBezTo>
                  <a:pt x="2093070" y="2191608"/>
                  <a:pt x="1737062" y="2136089"/>
                  <a:pt x="1604892" y="2170409"/>
                </a:cubicBezTo>
                <a:cubicBezTo>
                  <a:pt x="1472722" y="2204729"/>
                  <a:pt x="1321555" y="2121956"/>
                  <a:pt x="1058298" y="2170409"/>
                </a:cubicBezTo>
                <a:cubicBezTo>
                  <a:pt x="795041" y="2218862"/>
                  <a:pt x="264024" y="2049209"/>
                  <a:pt x="0" y="2170409"/>
                </a:cubicBezTo>
                <a:cubicBezTo>
                  <a:pt x="-26518" y="1932237"/>
                  <a:pt x="56360" y="1907150"/>
                  <a:pt x="0" y="1671215"/>
                </a:cubicBezTo>
                <a:cubicBezTo>
                  <a:pt x="-56360" y="1435280"/>
                  <a:pt x="57130" y="1313070"/>
                  <a:pt x="0" y="1128613"/>
                </a:cubicBezTo>
                <a:cubicBezTo>
                  <a:pt x="-57130" y="944156"/>
                  <a:pt x="48946" y="740922"/>
                  <a:pt x="0" y="564306"/>
                </a:cubicBezTo>
                <a:cubicBezTo>
                  <a:pt x="-48946" y="387690"/>
                  <a:pt x="27598" y="244270"/>
                  <a:pt x="0" y="0"/>
                </a:cubicBezTo>
                <a:close/>
              </a:path>
              <a:path w="3488895" h="2170409" stroke="0" extrusionOk="0">
                <a:moveTo>
                  <a:pt x="0" y="0"/>
                </a:moveTo>
                <a:cubicBezTo>
                  <a:pt x="140231" y="-17403"/>
                  <a:pt x="308584" y="63245"/>
                  <a:pt x="546594" y="0"/>
                </a:cubicBezTo>
                <a:cubicBezTo>
                  <a:pt x="784604" y="-63245"/>
                  <a:pt x="862437" y="30205"/>
                  <a:pt x="1023409" y="0"/>
                </a:cubicBezTo>
                <a:cubicBezTo>
                  <a:pt x="1184382" y="-30205"/>
                  <a:pt x="1463003" y="67080"/>
                  <a:pt x="1674670" y="0"/>
                </a:cubicBezTo>
                <a:cubicBezTo>
                  <a:pt x="1886337" y="-67080"/>
                  <a:pt x="1995698" y="64045"/>
                  <a:pt x="2221263" y="0"/>
                </a:cubicBezTo>
                <a:cubicBezTo>
                  <a:pt x="2446828" y="-64045"/>
                  <a:pt x="2609622" y="1325"/>
                  <a:pt x="2767857" y="0"/>
                </a:cubicBezTo>
                <a:cubicBezTo>
                  <a:pt x="2926092" y="-1325"/>
                  <a:pt x="3307182" y="83228"/>
                  <a:pt x="3488895" y="0"/>
                </a:cubicBezTo>
                <a:cubicBezTo>
                  <a:pt x="3525402" y="247329"/>
                  <a:pt x="3437019" y="371574"/>
                  <a:pt x="3488895" y="499194"/>
                </a:cubicBezTo>
                <a:cubicBezTo>
                  <a:pt x="3540771" y="626814"/>
                  <a:pt x="3471047" y="839909"/>
                  <a:pt x="3488895" y="1041796"/>
                </a:cubicBezTo>
                <a:cubicBezTo>
                  <a:pt x="3506743" y="1243683"/>
                  <a:pt x="3473347" y="1410966"/>
                  <a:pt x="3488895" y="1540990"/>
                </a:cubicBezTo>
                <a:cubicBezTo>
                  <a:pt x="3504443" y="1671014"/>
                  <a:pt x="3452733" y="1911393"/>
                  <a:pt x="3488895" y="2170409"/>
                </a:cubicBezTo>
                <a:cubicBezTo>
                  <a:pt x="3201028" y="2222705"/>
                  <a:pt x="3150934" y="2121106"/>
                  <a:pt x="2907413" y="2170409"/>
                </a:cubicBezTo>
                <a:cubicBezTo>
                  <a:pt x="2663892" y="2219712"/>
                  <a:pt x="2523709" y="2161222"/>
                  <a:pt x="2360819" y="2170409"/>
                </a:cubicBezTo>
                <a:cubicBezTo>
                  <a:pt x="2197929" y="2179596"/>
                  <a:pt x="1972111" y="2099853"/>
                  <a:pt x="1709559" y="2170409"/>
                </a:cubicBezTo>
                <a:cubicBezTo>
                  <a:pt x="1447007" y="2240965"/>
                  <a:pt x="1253690" y="2112780"/>
                  <a:pt x="1058298" y="2170409"/>
                </a:cubicBezTo>
                <a:cubicBezTo>
                  <a:pt x="862906" y="2228038"/>
                  <a:pt x="703498" y="2151407"/>
                  <a:pt x="546594" y="2170409"/>
                </a:cubicBezTo>
                <a:cubicBezTo>
                  <a:pt x="389690" y="2189411"/>
                  <a:pt x="219182" y="2122586"/>
                  <a:pt x="0" y="2170409"/>
                </a:cubicBezTo>
                <a:cubicBezTo>
                  <a:pt x="-62075" y="1997223"/>
                  <a:pt x="33789" y="1841303"/>
                  <a:pt x="0" y="1584399"/>
                </a:cubicBezTo>
                <a:cubicBezTo>
                  <a:pt x="-33789" y="1327495"/>
                  <a:pt x="35492" y="1269098"/>
                  <a:pt x="0" y="1106909"/>
                </a:cubicBezTo>
                <a:cubicBezTo>
                  <a:pt x="-35492" y="944720"/>
                  <a:pt x="11692" y="777558"/>
                  <a:pt x="0" y="607715"/>
                </a:cubicBezTo>
                <a:cubicBezTo>
                  <a:pt x="-11692" y="437872"/>
                  <a:pt x="52525" y="257784"/>
                  <a:pt x="0" y="0"/>
                </a:cubicBezTo>
                <a:close/>
              </a:path>
            </a:pathLst>
          </a:custGeom>
          <a:ln w="1587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2" name="ZoneTexte 21">
            <a:extLst>
              <a:ext uri="{FF2B5EF4-FFF2-40B4-BE49-F238E27FC236}">
                <a16:creationId xmlns:a16="http://schemas.microsoft.com/office/drawing/2014/main" id="{55CBEC2A-2726-422E-AED9-C29D18C6EADB}"/>
              </a:ext>
            </a:extLst>
          </p:cNvPr>
          <p:cNvSpPr txBox="1"/>
          <p:nvPr/>
        </p:nvSpPr>
        <p:spPr>
          <a:xfrm>
            <a:off x="199032" y="2877746"/>
            <a:ext cx="3488895" cy="646331"/>
          </a:xfrm>
          <a:custGeom>
            <a:avLst/>
            <a:gdLst>
              <a:gd name="connsiteX0" fmla="*/ 0 w 3488895"/>
              <a:gd name="connsiteY0" fmla="*/ 0 h 646331"/>
              <a:gd name="connsiteX1" fmla="*/ 546594 w 3488895"/>
              <a:gd name="connsiteY1" fmla="*/ 0 h 646331"/>
              <a:gd name="connsiteX2" fmla="*/ 1023409 w 3488895"/>
              <a:gd name="connsiteY2" fmla="*/ 0 h 646331"/>
              <a:gd name="connsiteX3" fmla="*/ 1674670 w 3488895"/>
              <a:gd name="connsiteY3" fmla="*/ 0 h 646331"/>
              <a:gd name="connsiteX4" fmla="*/ 2221263 w 3488895"/>
              <a:gd name="connsiteY4" fmla="*/ 0 h 646331"/>
              <a:gd name="connsiteX5" fmla="*/ 2767857 w 3488895"/>
              <a:gd name="connsiteY5" fmla="*/ 0 h 646331"/>
              <a:gd name="connsiteX6" fmla="*/ 3488895 w 3488895"/>
              <a:gd name="connsiteY6" fmla="*/ 0 h 646331"/>
              <a:gd name="connsiteX7" fmla="*/ 3488895 w 3488895"/>
              <a:gd name="connsiteY7" fmla="*/ 310239 h 646331"/>
              <a:gd name="connsiteX8" fmla="*/ 3488895 w 3488895"/>
              <a:gd name="connsiteY8" fmla="*/ 646331 h 646331"/>
              <a:gd name="connsiteX9" fmla="*/ 2977190 w 3488895"/>
              <a:gd name="connsiteY9" fmla="*/ 646331 h 646331"/>
              <a:gd name="connsiteX10" fmla="*/ 2395708 w 3488895"/>
              <a:gd name="connsiteY10" fmla="*/ 646331 h 646331"/>
              <a:gd name="connsiteX11" fmla="*/ 1814225 w 3488895"/>
              <a:gd name="connsiteY11" fmla="*/ 646331 h 646331"/>
              <a:gd name="connsiteX12" fmla="*/ 1267632 w 3488895"/>
              <a:gd name="connsiteY12" fmla="*/ 646331 h 646331"/>
              <a:gd name="connsiteX13" fmla="*/ 616371 w 3488895"/>
              <a:gd name="connsiteY13" fmla="*/ 646331 h 646331"/>
              <a:gd name="connsiteX14" fmla="*/ 0 w 3488895"/>
              <a:gd name="connsiteY14" fmla="*/ 646331 h 646331"/>
              <a:gd name="connsiteX15" fmla="*/ 0 w 3488895"/>
              <a:gd name="connsiteY15" fmla="*/ 336092 h 646331"/>
              <a:gd name="connsiteX16" fmla="*/ 0 w 3488895"/>
              <a:gd name="connsiteY1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88895" h="646331" extrusionOk="0">
                <a:moveTo>
                  <a:pt x="0" y="0"/>
                </a:moveTo>
                <a:cubicBezTo>
                  <a:pt x="140231" y="-17403"/>
                  <a:pt x="308584" y="63245"/>
                  <a:pt x="546594" y="0"/>
                </a:cubicBezTo>
                <a:cubicBezTo>
                  <a:pt x="784604" y="-63245"/>
                  <a:pt x="862437" y="30205"/>
                  <a:pt x="1023409" y="0"/>
                </a:cubicBezTo>
                <a:cubicBezTo>
                  <a:pt x="1184382" y="-30205"/>
                  <a:pt x="1463003" y="67080"/>
                  <a:pt x="1674670" y="0"/>
                </a:cubicBezTo>
                <a:cubicBezTo>
                  <a:pt x="1886337" y="-67080"/>
                  <a:pt x="1995698" y="64045"/>
                  <a:pt x="2221263" y="0"/>
                </a:cubicBezTo>
                <a:cubicBezTo>
                  <a:pt x="2446828" y="-64045"/>
                  <a:pt x="2609622" y="1325"/>
                  <a:pt x="2767857" y="0"/>
                </a:cubicBezTo>
                <a:cubicBezTo>
                  <a:pt x="2926092" y="-1325"/>
                  <a:pt x="3307182" y="83228"/>
                  <a:pt x="3488895" y="0"/>
                </a:cubicBezTo>
                <a:cubicBezTo>
                  <a:pt x="3496851" y="88056"/>
                  <a:pt x="3481649" y="222591"/>
                  <a:pt x="3488895" y="310239"/>
                </a:cubicBezTo>
                <a:cubicBezTo>
                  <a:pt x="3496141" y="397887"/>
                  <a:pt x="3461213" y="498093"/>
                  <a:pt x="3488895" y="646331"/>
                </a:cubicBezTo>
                <a:cubicBezTo>
                  <a:pt x="3362223" y="698017"/>
                  <a:pt x="3116202" y="617369"/>
                  <a:pt x="2977190" y="646331"/>
                </a:cubicBezTo>
                <a:cubicBezTo>
                  <a:pt x="2838179" y="675293"/>
                  <a:pt x="2684331" y="597354"/>
                  <a:pt x="2395708" y="646331"/>
                </a:cubicBezTo>
                <a:cubicBezTo>
                  <a:pt x="2107085" y="695308"/>
                  <a:pt x="2058715" y="599810"/>
                  <a:pt x="1814225" y="646331"/>
                </a:cubicBezTo>
                <a:cubicBezTo>
                  <a:pt x="1569735" y="692852"/>
                  <a:pt x="1427466" y="632155"/>
                  <a:pt x="1267632" y="646331"/>
                </a:cubicBezTo>
                <a:cubicBezTo>
                  <a:pt x="1107798" y="660507"/>
                  <a:pt x="881345" y="577646"/>
                  <a:pt x="616371" y="646331"/>
                </a:cubicBezTo>
                <a:cubicBezTo>
                  <a:pt x="351397" y="715016"/>
                  <a:pt x="249154" y="596118"/>
                  <a:pt x="0" y="646331"/>
                </a:cubicBezTo>
                <a:cubicBezTo>
                  <a:pt x="-12452" y="566656"/>
                  <a:pt x="1926" y="454460"/>
                  <a:pt x="0" y="336092"/>
                </a:cubicBezTo>
                <a:cubicBezTo>
                  <a:pt x="-1926" y="217724"/>
                  <a:pt x="19950" y="139684"/>
                  <a:pt x="0" y="0"/>
                </a:cubicBezTo>
                <a:close/>
              </a:path>
            </a:pathLst>
          </a:custGeom>
          <a:noFill/>
          <a:ln w="2222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200" b="1">
                <a:solidFill>
                  <a:srgbClr val="A9005C"/>
                </a:solidFill>
                <a:latin typeface="Calibri" panose="020F0502020204030204" pitchFamily="34" charset="0"/>
                <a:cs typeface="Calibri" panose="020F0502020204030204" pitchFamily="34" charset="0"/>
              </a:rPr>
              <a:t>Parmi les personnes vulnérables (« nouveaux » comme « déjà » vulnérables), plus d’une sur trois souffre d’un handicap ou d’une maladie chronique</a:t>
            </a:r>
          </a:p>
        </p:txBody>
      </p:sp>
      <p:sp>
        <p:nvSpPr>
          <p:cNvPr id="23" name="ZoneTexte 22">
            <a:extLst>
              <a:ext uri="{FF2B5EF4-FFF2-40B4-BE49-F238E27FC236}">
                <a16:creationId xmlns:a16="http://schemas.microsoft.com/office/drawing/2014/main" id="{6D383594-7576-4C9F-9F44-DB003A48393C}"/>
              </a:ext>
            </a:extLst>
          </p:cNvPr>
          <p:cNvSpPr txBox="1"/>
          <p:nvPr/>
        </p:nvSpPr>
        <p:spPr>
          <a:xfrm>
            <a:off x="2688908" y="1871275"/>
            <a:ext cx="3696795" cy="646331"/>
          </a:xfrm>
          <a:custGeom>
            <a:avLst/>
            <a:gdLst>
              <a:gd name="connsiteX0" fmla="*/ 0 w 3696795"/>
              <a:gd name="connsiteY0" fmla="*/ 0 h 646331"/>
              <a:gd name="connsiteX1" fmla="*/ 454178 w 3696795"/>
              <a:gd name="connsiteY1" fmla="*/ 0 h 646331"/>
              <a:gd name="connsiteX2" fmla="*/ 1019259 w 3696795"/>
              <a:gd name="connsiteY2" fmla="*/ 0 h 646331"/>
              <a:gd name="connsiteX3" fmla="*/ 1510405 w 3696795"/>
              <a:gd name="connsiteY3" fmla="*/ 0 h 646331"/>
              <a:gd name="connsiteX4" fmla="*/ 1964582 w 3696795"/>
              <a:gd name="connsiteY4" fmla="*/ 0 h 646331"/>
              <a:gd name="connsiteX5" fmla="*/ 2529664 w 3696795"/>
              <a:gd name="connsiteY5" fmla="*/ 0 h 646331"/>
              <a:gd name="connsiteX6" fmla="*/ 3057778 w 3696795"/>
              <a:gd name="connsiteY6" fmla="*/ 0 h 646331"/>
              <a:gd name="connsiteX7" fmla="*/ 3696795 w 3696795"/>
              <a:gd name="connsiteY7" fmla="*/ 0 h 646331"/>
              <a:gd name="connsiteX8" fmla="*/ 3696795 w 3696795"/>
              <a:gd name="connsiteY8" fmla="*/ 336092 h 646331"/>
              <a:gd name="connsiteX9" fmla="*/ 3696795 w 3696795"/>
              <a:gd name="connsiteY9" fmla="*/ 646331 h 646331"/>
              <a:gd name="connsiteX10" fmla="*/ 3242617 w 3696795"/>
              <a:gd name="connsiteY10" fmla="*/ 646331 h 646331"/>
              <a:gd name="connsiteX11" fmla="*/ 2825408 w 3696795"/>
              <a:gd name="connsiteY11" fmla="*/ 646331 h 646331"/>
              <a:gd name="connsiteX12" fmla="*/ 2260326 w 3696795"/>
              <a:gd name="connsiteY12" fmla="*/ 646331 h 646331"/>
              <a:gd name="connsiteX13" fmla="*/ 1806148 w 3696795"/>
              <a:gd name="connsiteY13" fmla="*/ 646331 h 646331"/>
              <a:gd name="connsiteX14" fmla="*/ 1241067 w 3696795"/>
              <a:gd name="connsiteY14" fmla="*/ 646331 h 646331"/>
              <a:gd name="connsiteX15" fmla="*/ 639017 w 3696795"/>
              <a:gd name="connsiteY15" fmla="*/ 646331 h 646331"/>
              <a:gd name="connsiteX16" fmla="*/ 0 w 3696795"/>
              <a:gd name="connsiteY16" fmla="*/ 646331 h 646331"/>
              <a:gd name="connsiteX17" fmla="*/ 0 w 3696795"/>
              <a:gd name="connsiteY17" fmla="*/ 310239 h 646331"/>
              <a:gd name="connsiteX18" fmla="*/ 0 w 3696795"/>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96795" h="646331" fill="none" extrusionOk="0">
                <a:moveTo>
                  <a:pt x="0" y="0"/>
                </a:moveTo>
                <a:cubicBezTo>
                  <a:pt x="121293" y="-37094"/>
                  <a:pt x="281416" y="51758"/>
                  <a:pt x="454178" y="0"/>
                </a:cubicBezTo>
                <a:cubicBezTo>
                  <a:pt x="626940" y="-51758"/>
                  <a:pt x="757758" y="57702"/>
                  <a:pt x="1019259" y="0"/>
                </a:cubicBezTo>
                <a:cubicBezTo>
                  <a:pt x="1280760" y="-57702"/>
                  <a:pt x="1362177" y="27049"/>
                  <a:pt x="1510405" y="0"/>
                </a:cubicBezTo>
                <a:cubicBezTo>
                  <a:pt x="1658633" y="-27049"/>
                  <a:pt x="1851206" y="9110"/>
                  <a:pt x="1964582" y="0"/>
                </a:cubicBezTo>
                <a:cubicBezTo>
                  <a:pt x="2077958" y="-9110"/>
                  <a:pt x="2260139" y="36258"/>
                  <a:pt x="2529664" y="0"/>
                </a:cubicBezTo>
                <a:cubicBezTo>
                  <a:pt x="2799189" y="-36258"/>
                  <a:pt x="2815918" y="17563"/>
                  <a:pt x="3057778" y="0"/>
                </a:cubicBezTo>
                <a:cubicBezTo>
                  <a:pt x="3299638" y="-17563"/>
                  <a:pt x="3520968" y="4193"/>
                  <a:pt x="3696795" y="0"/>
                </a:cubicBezTo>
                <a:cubicBezTo>
                  <a:pt x="3729622" y="107996"/>
                  <a:pt x="3684379" y="256335"/>
                  <a:pt x="3696795" y="336092"/>
                </a:cubicBezTo>
                <a:cubicBezTo>
                  <a:pt x="3709211" y="415849"/>
                  <a:pt x="3669329" y="574113"/>
                  <a:pt x="3696795" y="646331"/>
                </a:cubicBezTo>
                <a:cubicBezTo>
                  <a:pt x="3481361" y="694340"/>
                  <a:pt x="3404158" y="596178"/>
                  <a:pt x="3242617" y="646331"/>
                </a:cubicBezTo>
                <a:cubicBezTo>
                  <a:pt x="3081076" y="696484"/>
                  <a:pt x="2997516" y="601842"/>
                  <a:pt x="2825408" y="646331"/>
                </a:cubicBezTo>
                <a:cubicBezTo>
                  <a:pt x="2653300" y="690820"/>
                  <a:pt x="2473834" y="585663"/>
                  <a:pt x="2260326" y="646331"/>
                </a:cubicBezTo>
                <a:cubicBezTo>
                  <a:pt x="2046818" y="706999"/>
                  <a:pt x="1910971" y="606439"/>
                  <a:pt x="1806148" y="646331"/>
                </a:cubicBezTo>
                <a:cubicBezTo>
                  <a:pt x="1701325" y="686223"/>
                  <a:pt x="1377437" y="586004"/>
                  <a:pt x="1241067" y="646331"/>
                </a:cubicBezTo>
                <a:cubicBezTo>
                  <a:pt x="1104697" y="706658"/>
                  <a:pt x="761275" y="640014"/>
                  <a:pt x="639017" y="646331"/>
                </a:cubicBezTo>
                <a:cubicBezTo>
                  <a:pt x="516759" y="652648"/>
                  <a:pt x="184155" y="625005"/>
                  <a:pt x="0" y="646331"/>
                </a:cubicBezTo>
                <a:cubicBezTo>
                  <a:pt x="-28048" y="499536"/>
                  <a:pt x="7484" y="409848"/>
                  <a:pt x="0" y="310239"/>
                </a:cubicBezTo>
                <a:cubicBezTo>
                  <a:pt x="-7484" y="210630"/>
                  <a:pt x="17583" y="154908"/>
                  <a:pt x="0" y="0"/>
                </a:cubicBezTo>
                <a:close/>
              </a:path>
              <a:path w="3696795" h="646331" stroke="0" extrusionOk="0">
                <a:moveTo>
                  <a:pt x="0" y="0"/>
                </a:moveTo>
                <a:cubicBezTo>
                  <a:pt x="131108" y="-50002"/>
                  <a:pt x="303647" y="9665"/>
                  <a:pt x="491146" y="0"/>
                </a:cubicBezTo>
                <a:cubicBezTo>
                  <a:pt x="678645" y="-9665"/>
                  <a:pt x="751993" y="37480"/>
                  <a:pt x="908355" y="0"/>
                </a:cubicBezTo>
                <a:cubicBezTo>
                  <a:pt x="1064717" y="-37480"/>
                  <a:pt x="1384796" y="48635"/>
                  <a:pt x="1510405" y="0"/>
                </a:cubicBezTo>
                <a:cubicBezTo>
                  <a:pt x="1636014" y="-48635"/>
                  <a:pt x="1861515" y="22144"/>
                  <a:pt x="2001550" y="0"/>
                </a:cubicBezTo>
                <a:cubicBezTo>
                  <a:pt x="2141585" y="-22144"/>
                  <a:pt x="2377834" y="32469"/>
                  <a:pt x="2492696" y="0"/>
                </a:cubicBezTo>
                <a:cubicBezTo>
                  <a:pt x="2607558" y="-32469"/>
                  <a:pt x="2942529" y="2779"/>
                  <a:pt x="3094746" y="0"/>
                </a:cubicBezTo>
                <a:cubicBezTo>
                  <a:pt x="3246963" y="-2779"/>
                  <a:pt x="3400587" y="66659"/>
                  <a:pt x="3696795" y="0"/>
                </a:cubicBezTo>
                <a:cubicBezTo>
                  <a:pt x="3724776" y="150841"/>
                  <a:pt x="3669113" y="187854"/>
                  <a:pt x="3696795" y="336092"/>
                </a:cubicBezTo>
                <a:cubicBezTo>
                  <a:pt x="3724477" y="484330"/>
                  <a:pt x="3672748" y="513455"/>
                  <a:pt x="3696795" y="646331"/>
                </a:cubicBezTo>
                <a:cubicBezTo>
                  <a:pt x="3553204" y="655118"/>
                  <a:pt x="3462875" y="625333"/>
                  <a:pt x="3242617" y="646331"/>
                </a:cubicBezTo>
                <a:cubicBezTo>
                  <a:pt x="3022359" y="667329"/>
                  <a:pt x="2850546" y="630069"/>
                  <a:pt x="2714504" y="646331"/>
                </a:cubicBezTo>
                <a:cubicBezTo>
                  <a:pt x="2578462" y="662593"/>
                  <a:pt x="2367046" y="633176"/>
                  <a:pt x="2223358" y="646331"/>
                </a:cubicBezTo>
                <a:cubicBezTo>
                  <a:pt x="2079670" y="659486"/>
                  <a:pt x="1881497" y="625333"/>
                  <a:pt x="1621309" y="646331"/>
                </a:cubicBezTo>
                <a:cubicBezTo>
                  <a:pt x="1361121" y="667329"/>
                  <a:pt x="1222177" y="636360"/>
                  <a:pt x="1019259" y="646331"/>
                </a:cubicBezTo>
                <a:cubicBezTo>
                  <a:pt x="816341" y="656302"/>
                  <a:pt x="760422" y="643857"/>
                  <a:pt x="565082" y="646331"/>
                </a:cubicBezTo>
                <a:cubicBezTo>
                  <a:pt x="369742" y="648805"/>
                  <a:pt x="264369" y="588738"/>
                  <a:pt x="0" y="646331"/>
                </a:cubicBezTo>
                <a:cubicBezTo>
                  <a:pt x="-27191" y="490181"/>
                  <a:pt x="9927" y="438138"/>
                  <a:pt x="0" y="310239"/>
                </a:cubicBezTo>
                <a:cubicBezTo>
                  <a:pt x="-9927" y="182340"/>
                  <a:pt x="16951" y="132664"/>
                  <a:pt x="0" y="0"/>
                </a:cubicBezTo>
                <a:close/>
              </a:path>
            </a:pathLst>
          </a:custGeom>
          <a:solidFill>
            <a:schemeClr val="accent2"/>
          </a:solidFill>
          <a:ln w="2222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200" b="1">
                <a:solidFill>
                  <a:schemeClr val="bg1"/>
                </a:solidFill>
                <a:latin typeface="Calibri" panose="020F0502020204030204" pitchFamily="34" charset="0"/>
                <a:cs typeface="Calibri" panose="020F0502020204030204" pitchFamily="34" charset="0"/>
              </a:rPr>
              <a:t>Parmi les « nouveaux » vulnérables, l’état de santé ressenti est beaucoup plus dégradé, et les maux psychosomatiques beaucoup plus présents</a:t>
            </a:r>
          </a:p>
        </p:txBody>
      </p:sp>
      <p:sp>
        <p:nvSpPr>
          <p:cNvPr id="25" name="Flèche : droite rayée 24">
            <a:extLst>
              <a:ext uri="{FF2B5EF4-FFF2-40B4-BE49-F238E27FC236}">
                <a16:creationId xmlns:a16="http://schemas.microsoft.com/office/drawing/2014/main" id="{4DF03567-4F90-4FD6-A756-D386B39F9E30}"/>
              </a:ext>
            </a:extLst>
          </p:cNvPr>
          <p:cNvSpPr/>
          <p:nvPr/>
        </p:nvSpPr>
        <p:spPr>
          <a:xfrm>
            <a:off x="5162550" y="4646733"/>
            <a:ext cx="370156" cy="286977"/>
          </a:xfrm>
          <a:prstGeom prst="strip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 droite rayée 25">
            <a:extLst>
              <a:ext uri="{FF2B5EF4-FFF2-40B4-BE49-F238E27FC236}">
                <a16:creationId xmlns:a16="http://schemas.microsoft.com/office/drawing/2014/main" id="{33A2948B-B179-4F2A-A15A-1FF91AC16819}"/>
              </a:ext>
            </a:extLst>
          </p:cNvPr>
          <p:cNvSpPr/>
          <p:nvPr/>
        </p:nvSpPr>
        <p:spPr>
          <a:xfrm>
            <a:off x="6661598" y="2083296"/>
            <a:ext cx="370156" cy="286977"/>
          </a:xfrm>
          <a:prstGeom prst="strip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27F703DE-61B6-4E44-82DA-0EF1F433B688}"/>
              </a:ext>
            </a:extLst>
          </p:cNvPr>
          <p:cNvPicPr>
            <a:picLocks noChangeAspect="1"/>
          </p:cNvPicPr>
          <p:nvPr/>
        </p:nvPicPr>
        <p:blipFill>
          <a:blip r:embed="rId5"/>
          <a:stretch>
            <a:fillRect/>
          </a:stretch>
        </p:blipFill>
        <p:spPr>
          <a:xfrm>
            <a:off x="7834737" y="1037844"/>
            <a:ext cx="3601212" cy="2391156"/>
          </a:xfrm>
          <a:prstGeom prst="rect">
            <a:avLst/>
          </a:prstGeom>
        </p:spPr>
      </p:pic>
      <p:sp>
        <p:nvSpPr>
          <p:cNvPr id="28" name="ZoneTexte 27">
            <a:extLst>
              <a:ext uri="{FF2B5EF4-FFF2-40B4-BE49-F238E27FC236}">
                <a16:creationId xmlns:a16="http://schemas.microsoft.com/office/drawing/2014/main" id="{4AFEB91B-77C4-470F-B5A2-D41B8B814975}"/>
              </a:ext>
            </a:extLst>
          </p:cNvPr>
          <p:cNvSpPr txBox="1"/>
          <p:nvPr/>
        </p:nvSpPr>
        <p:spPr>
          <a:xfrm>
            <a:off x="6846676" y="1164426"/>
            <a:ext cx="2710262" cy="538609"/>
          </a:xfrm>
          <a:prstGeom prst="rect">
            <a:avLst/>
          </a:prstGeom>
          <a:noFill/>
        </p:spPr>
        <p:txBody>
          <a:bodyPr wrap="square">
            <a:spAutoFit/>
          </a:bodyPr>
          <a:lstStyle/>
          <a:p>
            <a:pPr algn="ctr"/>
            <a:r>
              <a:rPr lang="fr-FR" sz="1000" b="1">
                <a:solidFill>
                  <a:srgbClr val="4BACC6"/>
                </a:solidFill>
              </a:rPr>
              <a:t>Par rapport aux personnes de votre âge, votre état de santé est ?</a:t>
            </a:r>
          </a:p>
          <a:p>
            <a:pPr algn="ctr"/>
            <a:r>
              <a:rPr lang="fr-FR" sz="800" b="1">
                <a:solidFill>
                  <a:srgbClr val="4BACC6"/>
                </a:solidFill>
              </a:rPr>
              <a:t>(en % peu ou pas du tout satisfaisant) </a:t>
            </a:r>
          </a:p>
        </p:txBody>
      </p:sp>
      <p:sp>
        <p:nvSpPr>
          <p:cNvPr id="29" name="ZoneTexte 28">
            <a:extLst>
              <a:ext uri="{FF2B5EF4-FFF2-40B4-BE49-F238E27FC236}">
                <a16:creationId xmlns:a16="http://schemas.microsoft.com/office/drawing/2014/main" id="{3A82548C-2E4F-4BED-B900-F9D440B67665}"/>
              </a:ext>
            </a:extLst>
          </p:cNvPr>
          <p:cNvSpPr txBox="1"/>
          <p:nvPr/>
        </p:nvSpPr>
        <p:spPr>
          <a:xfrm>
            <a:off x="5347628" y="3130795"/>
            <a:ext cx="2710262" cy="523220"/>
          </a:xfrm>
          <a:prstGeom prst="rect">
            <a:avLst/>
          </a:prstGeom>
          <a:noFill/>
        </p:spPr>
        <p:txBody>
          <a:bodyPr wrap="square">
            <a:spAutoFit/>
          </a:bodyPr>
          <a:lstStyle/>
          <a:p>
            <a:pPr algn="ctr"/>
            <a:r>
              <a:rPr lang="fr-FR" sz="1000" b="1">
                <a:solidFill>
                  <a:srgbClr val="4BACC6"/>
                </a:solidFill>
              </a:rPr>
              <a:t>Au cours des quatre dernières semaines, a souffert de ?</a:t>
            </a:r>
          </a:p>
          <a:p>
            <a:pPr algn="ctr"/>
            <a:r>
              <a:rPr lang="fr-FR" sz="800" b="1">
                <a:solidFill>
                  <a:srgbClr val="4BACC6"/>
                </a:solidFill>
              </a:rPr>
              <a:t>(en % de oui) </a:t>
            </a:r>
          </a:p>
        </p:txBody>
      </p:sp>
      <p:pic>
        <p:nvPicPr>
          <p:cNvPr id="12" name="Graphique 11" descr="Médical avec un remplissage uni">
            <a:extLst>
              <a:ext uri="{FF2B5EF4-FFF2-40B4-BE49-F238E27FC236}">
                <a16:creationId xmlns:a16="http://schemas.microsoft.com/office/drawing/2014/main" id="{CE74B00D-E425-442B-B596-D51DA5EFAA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97889" y="275112"/>
            <a:ext cx="914400" cy="914400"/>
          </a:xfrm>
          <a:prstGeom prst="rect">
            <a:avLst/>
          </a:prstGeom>
        </p:spPr>
      </p:pic>
      <p:pic>
        <p:nvPicPr>
          <p:cNvPr id="1026" name="Picture 2">
            <a:extLst>
              <a:ext uri="{FF2B5EF4-FFF2-40B4-BE49-F238E27FC236}">
                <a16:creationId xmlns:a16="http://schemas.microsoft.com/office/drawing/2014/main" id="{BC5FE90D-9A1A-4AA9-8144-0CDE653A0A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27693" y="263479"/>
            <a:ext cx="1116354" cy="1125472"/>
          </a:xfrm>
          <a:prstGeom prst="rect">
            <a:avLst/>
          </a:prstGeom>
          <a:solidFill>
            <a:schemeClr val="bg1"/>
          </a:solidFill>
        </p:spPr>
      </p:pic>
      <p:pic>
        <p:nvPicPr>
          <p:cNvPr id="1028" name="Picture 4" descr="Icône De Dépression Icônes De Santé Mentale De Concept De Dépression, De  Dépendance Ou De Solitude Illustration de Vecteur - Illustration du  neurologie, tête: 112619926">
            <a:extLst>
              <a:ext uri="{FF2B5EF4-FFF2-40B4-BE49-F238E27FC236}">
                <a16:creationId xmlns:a16="http://schemas.microsoft.com/office/drawing/2014/main" id="{D051C167-D89B-4D6A-87FB-3752BF50E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99347" y="2656036"/>
            <a:ext cx="944700" cy="944700"/>
          </a:xfrm>
          <a:prstGeom prst="rect">
            <a:avLst/>
          </a:prstGeom>
          <a:solidFill>
            <a:schemeClr val="accent3"/>
          </a:solidFill>
        </p:spPr>
      </p:pic>
      <p:sp>
        <p:nvSpPr>
          <p:cNvPr id="7" name="Titre 5">
            <a:extLst>
              <a:ext uri="{FF2B5EF4-FFF2-40B4-BE49-F238E27FC236}">
                <a16:creationId xmlns:a16="http://schemas.microsoft.com/office/drawing/2014/main" id="{CE7DFFFB-4D2A-4EB8-84E8-83A0DAF620FF}"/>
              </a:ext>
            </a:extLst>
          </p:cNvPr>
          <p:cNvSpPr txBox="1">
            <a:spLocks/>
          </p:cNvSpPr>
          <p:nvPr/>
        </p:nvSpPr>
        <p:spPr>
          <a:xfrm>
            <a:off x="3363468" y="201942"/>
            <a:ext cx="7603141" cy="9233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000">
                <a:solidFill>
                  <a:srgbClr val="31849B"/>
                </a:solidFill>
              </a:rPr>
              <a:t>Un état de santé déjà moins bon chez les personnes qui se disent vulnérables, une santé mentale préoccupante chez les « nouveaux vulnérables »</a:t>
            </a:r>
          </a:p>
        </p:txBody>
      </p:sp>
    </p:spTree>
    <p:extLst>
      <p:ext uri="{BB962C8B-B14F-4D97-AF65-F5344CB8AC3E}">
        <p14:creationId xmlns:p14="http://schemas.microsoft.com/office/powerpoint/2010/main" val="4233286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37B6A7-70CB-4588-B551-C284337EB75A}"/>
              </a:ext>
            </a:extLst>
          </p:cNvPr>
          <p:cNvSpPr>
            <a:spLocks noGrp="1"/>
          </p:cNvSpPr>
          <p:nvPr>
            <p:ph type="title"/>
          </p:nvPr>
        </p:nvSpPr>
        <p:spPr>
          <a:xfrm>
            <a:off x="612648" y="1078992"/>
            <a:ext cx="6268770" cy="1536192"/>
          </a:xfrm>
        </p:spPr>
        <p:txBody>
          <a:bodyPr vert="horz" lIns="91440" tIns="45720" rIns="91440" bIns="45720" rtlCol="0" anchor="b">
            <a:normAutofit/>
          </a:bodyPr>
          <a:lstStyle/>
          <a:p>
            <a:pPr algn="l"/>
            <a:r>
              <a:rPr lang="en-US" sz="5200">
                <a:latin typeface="+mj-lt"/>
                <a:ea typeface="+mj-ea"/>
                <a:cs typeface="+mj-cs"/>
              </a:rPr>
              <a:t>En gériatrie dans les années 90</a:t>
            </a:r>
          </a:p>
        </p:txBody>
      </p:sp>
      <p:sp>
        <p:nvSpPr>
          <p:cNvPr id="4" name="Espace réservé du texte 3">
            <a:extLst>
              <a:ext uri="{FF2B5EF4-FFF2-40B4-BE49-F238E27FC236}">
                <a16:creationId xmlns:a16="http://schemas.microsoft.com/office/drawing/2014/main" id="{786EDF20-8C38-4AD4-8163-38397383C28E}"/>
              </a:ext>
            </a:extLst>
          </p:cNvPr>
          <p:cNvSpPr>
            <a:spLocks noGrp="1"/>
          </p:cNvSpPr>
          <p:nvPr>
            <p:ph type="body" sz="quarter" idx="13"/>
          </p:nvPr>
        </p:nvSpPr>
        <p:spPr>
          <a:xfrm>
            <a:off x="612648" y="2830069"/>
            <a:ext cx="6268770" cy="2825496"/>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fr-FR" sz="1500" dirty="0">
                <a:solidFill>
                  <a:schemeClr val="tx2"/>
                </a:solidFill>
                <a:effectLst/>
              </a:rPr>
              <a:t>Dans les années 1990, </a:t>
            </a:r>
            <a:r>
              <a:rPr lang="fr-FR" sz="1500" b="1" dirty="0">
                <a:solidFill>
                  <a:schemeClr val="accent1"/>
                </a:solidFill>
                <a:effectLst/>
              </a:rPr>
              <a:t>vieillissement</a:t>
            </a:r>
            <a:r>
              <a:rPr lang="fr-FR" sz="1500" dirty="0">
                <a:solidFill>
                  <a:schemeClr val="accent1"/>
                </a:solidFill>
                <a:effectLst/>
              </a:rPr>
              <a:t> des baby-boomers </a:t>
            </a:r>
            <a:r>
              <a:rPr lang="fr-FR" sz="1500" dirty="0">
                <a:solidFill>
                  <a:schemeClr val="tx2"/>
                </a:solidFill>
                <a:effectLst/>
              </a:rPr>
              <a:t>occupe de plus en plus le débat public. Avec ces préoccupations, émerge le concept de </a:t>
            </a:r>
            <a:r>
              <a:rPr lang="fr-FR" sz="1500" b="1" dirty="0">
                <a:solidFill>
                  <a:schemeClr val="tx2"/>
                </a:solidFill>
                <a:effectLst/>
              </a:rPr>
              <a:t>fragilité,</a:t>
            </a:r>
            <a:r>
              <a:rPr lang="fr-FR" sz="1500" dirty="0">
                <a:solidFill>
                  <a:schemeClr val="tx2"/>
                </a:solidFill>
                <a:effectLst/>
              </a:rPr>
              <a:t> popularisé par les </a:t>
            </a:r>
            <a:r>
              <a:rPr lang="fr-FR" sz="1500" b="1" dirty="0">
                <a:solidFill>
                  <a:schemeClr val="tx2"/>
                </a:solidFill>
                <a:effectLst/>
              </a:rPr>
              <a:t>gériatres américains</a:t>
            </a:r>
            <a:r>
              <a:rPr lang="fr-FR" sz="1500" dirty="0">
                <a:solidFill>
                  <a:schemeClr val="tx2"/>
                </a:solidFill>
                <a:effectLst/>
              </a:rPr>
              <a:t> dans les années 1990, via les termes de “</a:t>
            </a:r>
            <a:r>
              <a:rPr lang="fr-FR" sz="1500" dirty="0" err="1">
                <a:solidFill>
                  <a:schemeClr val="tx2"/>
                </a:solidFill>
                <a:effectLst/>
              </a:rPr>
              <a:t>fragility</a:t>
            </a:r>
            <a:r>
              <a:rPr lang="fr-FR" sz="1500" dirty="0">
                <a:solidFill>
                  <a:schemeClr val="tx2"/>
                </a:solidFill>
                <a:effectLst/>
              </a:rPr>
              <a:t>” ou « </a:t>
            </a:r>
            <a:r>
              <a:rPr lang="fr-FR" sz="1500" dirty="0" err="1">
                <a:solidFill>
                  <a:schemeClr val="tx2"/>
                </a:solidFill>
                <a:effectLst/>
              </a:rPr>
              <a:t>frailty</a:t>
            </a:r>
            <a:r>
              <a:rPr lang="fr-FR" sz="1500" dirty="0">
                <a:solidFill>
                  <a:schemeClr val="tx2"/>
                </a:solidFill>
                <a:effectLst/>
              </a:rPr>
              <a:t> »</a:t>
            </a:r>
          </a:p>
          <a:p>
            <a:pPr>
              <a:lnSpc>
                <a:spcPct val="90000"/>
              </a:lnSpc>
              <a:spcAft>
                <a:spcPts val="600"/>
              </a:spcAft>
            </a:pPr>
            <a:r>
              <a:rPr lang="fr-FR" sz="1500" dirty="0">
                <a:solidFill>
                  <a:schemeClr val="tx2"/>
                </a:solidFill>
                <a:effectLst/>
              </a:rPr>
              <a:t> </a:t>
            </a:r>
          </a:p>
          <a:p>
            <a:pPr indent="-228600">
              <a:lnSpc>
                <a:spcPct val="90000"/>
              </a:lnSpc>
              <a:spcAft>
                <a:spcPts val="600"/>
              </a:spcAft>
              <a:buFont typeface="Arial" panose="020B0604020202020204" pitchFamily="34" charset="0"/>
              <a:buChar char="•"/>
            </a:pPr>
            <a:r>
              <a:rPr lang="fr-FR" sz="1500" dirty="0">
                <a:solidFill>
                  <a:schemeClr val="tx2"/>
                </a:solidFill>
                <a:effectLst/>
              </a:rPr>
              <a:t>Cette notion est utilisée, </a:t>
            </a:r>
            <a:r>
              <a:rPr lang="fr-FR" sz="1500" b="1" dirty="0">
                <a:solidFill>
                  <a:schemeClr val="tx2"/>
                </a:solidFill>
                <a:effectLst/>
              </a:rPr>
              <a:t>en gériatrie</a:t>
            </a:r>
            <a:r>
              <a:rPr lang="fr-FR" sz="1500" dirty="0">
                <a:solidFill>
                  <a:schemeClr val="tx2"/>
                </a:solidFill>
                <a:effectLst/>
              </a:rPr>
              <a:t>, pour désigner </a:t>
            </a:r>
            <a:r>
              <a:rPr lang="fr-FR" sz="1500" b="1" dirty="0">
                <a:solidFill>
                  <a:schemeClr val="accent1"/>
                </a:solidFill>
                <a:effectLst/>
              </a:rPr>
              <a:t>la baisse des capacités physiques</a:t>
            </a:r>
            <a:r>
              <a:rPr lang="fr-FR" sz="1500" dirty="0">
                <a:solidFill>
                  <a:schemeClr val="accent1"/>
                </a:solidFill>
                <a:effectLst/>
              </a:rPr>
              <a:t> </a:t>
            </a:r>
            <a:r>
              <a:rPr lang="fr-FR" sz="1500" dirty="0">
                <a:solidFill>
                  <a:schemeClr val="tx2"/>
                </a:solidFill>
                <a:effectLst/>
              </a:rPr>
              <a:t>des personnes âgées. L’équipe de Linda P. Fried définit la fragilité à travers </a:t>
            </a:r>
            <a:r>
              <a:rPr lang="fr-FR" sz="1500" b="1" dirty="0">
                <a:solidFill>
                  <a:schemeClr val="tx2"/>
                </a:solidFill>
                <a:effectLst/>
              </a:rPr>
              <a:t>cinq syndromes</a:t>
            </a:r>
            <a:r>
              <a:rPr lang="fr-FR" sz="1500" dirty="0">
                <a:solidFill>
                  <a:schemeClr val="tx2"/>
                </a:solidFill>
                <a:effectLst/>
              </a:rPr>
              <a:t> observables </a:t>
            </a:r>
            <a:r>
              <a:rPr lang="fr-FR" sz="1500" b="1" dirty="0">
                <a:solidFill>
                  <a:schemeClr val="tx2"/>
                </a:solidFill>
                <a:effectLst/>
              </a:rPr>
              <a:t>au niveau individuel</a:t>
            </a:r>
            <a:r>
              <a:rPr lang="fr-FR" sz="1500" dirty="0">
                <a:solidFill>
                  <a:schemeClr val="tx2"/>
                </a:solidFill>
                <a:effectLst/>
              </a:rPr>
              <a:t> : la fatigue ou la mauvaise endurance, la baisse de l’appétit, la faiblesse musculaire, le ralentissement de la vitesse de marche, et la faible activité physique.</a:t>
            </a:r>
          </a:p>
          <a:p>
            <a:pPr indent="-228600">
              <a:lnSpc>
                <a:spcPct val="90000"/>
              </a:lnSpc>
              <a:buFont typeface="Arial" panose="020B0604020202020204" pitchFamily="34" charset="0"/>
              <a:buChar char="•"/>
            </a:pPr>
            <a:endParaRPr lang="en-US" sz="1500" dirty="0">
              <a:solidFill>
                <a:schemeClr val="tx1"/>
              </a:solidFill>
            </a:endParaRPr>
          </a:p>
        </p:txBody>
      </p:sp>
      <p:pic>
        <p:nvPicPr>
          <p:cNvPr id="5" name="Picture 2" descr="Une image contenant texte&#10;&#10;Description générée automatiquement">
            <a:extLst>
              <a:ext uri="{FF2B5EF4-FFF2-40B4-BE49-F238E27FC236}">
                <a16:creationId xmlns:a16="http://schemas.microsoft.com/office/drawing/2014/main" id="{BF8A5684-9F6F-4F0A-ACE4-F3A7E00DEA4E}"/>
              </a:ext>
            </a:extLst>
          </p:cNvPr>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t="4919"/>
          <a:stretch/>
        </p:blipFill>
        <p:spPr bwMode="auto">
          <a:xfrm>
            <a:off x="7684006" y="10"/>
            <a:ext cx="450799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9310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841E23-659D-4E9A-A425-5CDF8AD39E0B}"/>
              </a:ext>
            </a:extLst>
          </p:cNvPr>
          <p:cNvSpPr>
            <a:spLocks noGrp="1"/>
          </p:cNvSpPr>
          <p:nvPr>
            <p:ph type="title"/>
          </p:nvPr>
        </p:nvSpPr>
        <p:spPr>
          <a:xfrm>
            <a:off x="7887695" y="2084210"/>
            <a:ext cx="4087306" cy="2889114"/>
          </a:xfrm>
        </p:spPr>
        <p:txBody>
          <a:bodyPr vert="horz" lIns="91440" tIns="45720" rIns="91440" bIns="45720" rtlCol="0" anchor="b">
            <a:normAutofit/>
          </a:bodyPr>
          <a:lstStyle/>
          <a:p>
            <a:r>
              <a:rPr lang="fr-FR" sz="3800" dirty="0">
                <a:solidFill>
                  <a:schemeClr val="tx1"/>
                </a:solidFill>
                <a:latin typeface="+mj-lt"/>
                <a:ea typeface="+mj-ea"/>
                <a:cs typeface="+mj-cs"/>
              </a:rPr>
              <a:t>De la vulnérabilité individuelle à la vulnérabilité collective</a:t>
            </a:r>
          </a:p>
        </p:txBody>
      </p:sp>
      <p:sp>
        <p:nvSpPr>
          <p:cNvPr id="14" name="Freeform: Shape 13">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Image 5">
            <a:extLst>
              <a:ext uri="{FF2B5EF4-FFF2-40B4-BE49-F238E27FC236}">
                <a16:creationId xmlns:a16="http://schemas.microsoft.com/office/drawing/2014/main" id="{173CC9DE-CE31-454C-B2BB-D09CE4F619B0}"/>
              </a:ext>
            </a:extLst>
          </p:cNvPr>
          <p:cNvPicPr>
            <a:picLocks noChangeAspect="1"/>
          </p:cNvPicPr>
          <p:nvPr/>
        </p:nvPicPr>
        <p:blipFill rotWithShape="1">
          <a:blip r:embed="rId2">
            <a:extLst>
              <a:ext uri="{28A0092B-C50C-407E-A947-70E740481C1C}">
                <a14:useLocalDpi xmlns:a14="http://schemas.microsoft.com/office/drawing/2010/main" val="0"/>
              </a:ext>
            </a:extLst>
          </a:blip>
          <a:srcRect l="12375" r="6663"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654633383"/>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844D33-6493-4A55-BFD1-C3DE4B3C3909}"/>
              </a:ext>
            </a:extLst>
          </p:cNvPr>
          <p:cNvSpPr/>
          <p:nvPr/>
        </p:nvSpPr>
        <p:spPr>
          <a:xfrm>
            <a:off x="4030133" y="6205166"/>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pic>
        <p:nvPicPr>
          <p:cNvPr id="21" name="Image 20">
            <a:extLst>
              <a:ext uri="{FF2B5EF4-FFF2-40B4-BE49-F238E27FC236}">
                <a16:creationId xmlns:a16="http://schemas.microsoft.com/office/drawing/2014/main" id="{C1EF7D5A-A42D-478D-A734-29E832675826}"/>
              </a:ext>
            </a:extLst>
          </p:cNvPr>
          <p:cNvPicPr>
            <a:picLocks noChangeAspect="1"/>
          </p:cNvPicPr>
          <p:nvPr/>
        </p:nvPicPr>
        <p:blipFill>
          <a:blip r:embed="rId2"/>
          <a:stretch>
            <a:fillRect/>
          </a:stretch>
        </p:blipFill>
        <p:spPr>
          <a:xfrm>
            <a:off x="6096000" y="2830331"/>
            <a:ext cx="5134440" cy="2446951"/>
          </a:xfrm>
          <a:prstGeom prst="rect">
            <a:avLst/>
          </a:prstGeom>
        </p:spPr>
      </p:pic>
      <p:sp>
        <p:nvSpPr>
          <p:cNvPr id="22" name="Bulle narrative : rectangle à coins arrondis 21">
            <a:extLst>
              <a:ext uri="{FF2B5EF4-FFF2-40B4-BE49-F238E27FC236}">
                <a16:creationId xmlns:a16="http://schemas.microsoft.com/office/drawing/2014/main" id="{3A4BBA29-0123-4C6D-BDF6-649777CC0C5C}"/>
              </a:ext>
            </a:extLst>
          </p:cNvPr>
          <p:cNvSpPr/>
          <p:nvPr/>
        </p:nvSpPr>
        <p:spPr>
          <a:xfrm flipH="1">
            <a:off x="8723355" y="1399315"/>
            <a:ext cx="2561713" cy="1234762"/>
          </a:xfrm>
          <a:prstGeom prst="wedgeRoundRectCallout">
            <a:avLst>
              <a:gd name="adj1" fmla="val 70547"/>
              <a:gd name="adj2" fmla="val 20479"/>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Calibri" panose="020F0502020204030204" pitchFamily="34" charset="0"/>
                <a:cs typeface="Calibri" panose="020F0502020204030204" pitchFamily="34" charset="0"/>
              </a:rPr>
              <a:t>En mai 2021, le moment semble autant favorable  au lancement d’un projet pour les vulnérables que pour les autres</a:t>
            </a:r>
          </a:p>
        </p:txBody>
      </p:sp>
      <p:sp>
        <p:nvSpPr>
          <p:cNvPr id="23" name="ZoneTexte 22">
            <a:extLst>
              <a:ext uri="{FF2B5EF4-FFF2-40B4-BE49-F238E27FC236}">
                <a16:creationId xmlns:a16="http://schemas.microsoft.com/office/drawing/2014/main" id="{854FA13F-2D06-4C4F-BA6D-8B6D78C6D5CB}"/>
              </a:ext>
            </a:extLst>
          </p:cNvPr>
          <p:cNvSpPr txBox="1"/>
          <p:nvPr/>
        </p:nvSpPr>
        <p:spPr>
          <a:xfrm>
            <a:off x="6403869" y="2930729"/>
            <a:ext cx="4389759" cy="461665"/>
          </a:xfrm>
          <a:prstGeom prst="rect">
            <a:avLst/>
          </a:prstGeom>
          <a:noFill/>
        </p:spPr>
        <p:txBody>
          <a:bodyPr wrap="square">
            <a:spAutoFit/>
          </a:bodyPr>
          <a:lstStyle>
            <a:defPPr>
              <a:defRPr lang="fr-FR"/>
            </a:defPPr>
            <a:lvl1pPr>
              <a:defRPr sz="1400" b="1">
                <a:solidFill>
                  <a:srgbClr val="4BACC6"/>
                </a:solidFill>
              </a:defRPr>
            </a:lvl1pPr>
          </a:lstStyle>
          <a:p>
            <a:pPr algn="ctr"/>
            <a:r>
              <a:rPr lang="fr-FR" sz="1200"/>
              <a:t>Diriez-vous qu’en ce moment, c’est une bonne période pour se lancer dans un projet ?</a:t>
            </a:r>
          </a:p>
        </p:txBody>
      </p:sp>
      <p:sp>
        <p:nvSpPr>
          <p:cNvPr id="24" name="Titre 5">
            <a:extLst>
              <a:ext uri="{FF2B5EF4-FFF2-40B4-BE49-F238E27FC236}">
                <a16:creationId xmlns:a16="http://schemas.microsoft.com/office/drawing/2014/main" id="{772E149C-F9D9-48DF-A37A-5796B9A8CA3B}"/>
              </a:ext>
            </a:extLst>
          </p:cNvPr>
          <p:cNvSpPr txBox="1">
            <a:spLocks/>
          </p:cNvSpPr>
          <p:nvPr/>
        </p:nvSpPr>
        <p:spPr>
          <a:xfrm>
            <a:off x="2074971" y="187902"/>
            <a:ext cx="9858882" cy="480131"/>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Une vie sur « pause » pour l’ensemble du corps social</a:t>
            </a:r>
          </a:p>
        </p:txBody>
      </p:sp>
      <p:pic>
        <p:nvPicPr>
          <p:cNvPr id="3" name="Image 2">
            <a:extLst>
              <a:ext uri="{FF2B5EF4-FFF2-40B4-BE49-F238E27FC236}">
                <a16:creationId xmlns:a16="http://schemas.microsoft.com/office/drawing/2014/main" id="{83904CCC-8211-4B16-A6C6-CD779CC13D3B}"/>
              </a:ext>
            </a:extLst>
          </p:cNvPr>
          <p:cNvPicPr>
            <a:picLocks noChangeAspect="1"/>
          </p:cNvPicPr>
          <p:nvPr/>
        </p:nvPicPr>
        <p:blipFill>
          <a:blip r:embed="rId3"/>
          <a:stretch>
            <a:fillRect/>
          </a:stretch>
        </p:blipFill>
        <p:spPr>
          <a:xfrm>
            <a:off x="106802" y="2918646"/>
            <a:ext cx="4311919" cy="2587726"/>
          </a:xfrm>
          <a:prstGeom prst="rect">
            <a:avLst/>
          </a:prstGeom>
        </p:spPr>
      </p:pic>
      <p:sp>
        <p:nvSpPr>
          <p:cNvPr id="10" name="ZoneTexte 9">
            <a:extLst>
              <a:ext uri="{FF2B5EF4-FFF2-40B4-BE49-F238E27FC236}">
                <a16:creationId xmlns:a16="http://schemas.microsoft.com/office/drawing/2014/main" id="{6449DEE4-A8DE-4B28-9DAB-6B424ADB8143}"/>
              </a:ext>
            </a:extLst>
          </p:cNvPr>
          <p:cNvSpPr txBox="1"/>
          <p:nvPr/>
        </p:nvSpPr>
        <p:spPr>
          <a:xfrm>
            <a:off x="67881" y="2196362"/>
            <a:ext cx="4389759" cy="646331"/>
          </a:xfrm>
          <a:prstGeom prst="rect">
            <a:avLst/>
          </a:prstGeom>
          <a:noFill/>
        </p:spPr>
        <p:txBody>
          <a:bodyPr wrap="square">
            <a:spAutoFit/>
          </a:bodyPr>
          <a:lstStyle>
            <a:defPPr>
              <a:defRPr lang="fr-FR"/>
            </a:defPPr>
            <a:lvl1pPr>
              <a:defRPr sz="1400" b="1">
                <a:solidFill>
                  <a:srgbClr val="4BACC6"/>
                </a:solidFill>
              </a:defRPr>
            </a:lvl1pPr>
          </a:lstStyle>
          <a:p>
            <a:pPr algn="ctr"/>
            <a:r>
              <a:rPr lang="fr-FR" sz="1200"/>
              <a:t>Diriez-vous qu’en ce moment, c’est une bonne période pour se lancer dans un projet ?</a:t>
            </a:r>
            <a:endParaRPr lang="fr-FR" sz="1100"/>
          </a:p>
          <a:p>
            <a:pPr algn="ctr"/>
            <a:r>
              <a:rPr lang="fr-FR" sz="1100"/>
              <a:t>(% de oui tout-à-fait et oui, plutôt)</a:t>
            </a:r>
            <a:r>
              <a:rPr lang="fr-FR" sz="1200"/>
              <a:t> </a:t>
            </a:r>
          </a:p>
        </p:txBody>
      </p:sp>
      <p:sp>
        <p:nvSpPr>
          <p:cNvPr id="12" name="Bulle narrative : rectangle à coins arrondis 11">
            <a:extLst>
              <a:ext uri="{FF2B5EF4-FFF2-40B4-BE49-F238E27FC236}">
                <a16:creationId xmlns:a16="http://schemas.microsoft.com/office/drawing/2014/main" id="{C7E9EB8F-A331-4DA7-9E81-FBB1568C5711}"/>
              </a:ext>
            </a:extLst>
          </p:cNvPr>
          <p:cNvSpPr/>
          <p:nvPr/>
        </p:nvSpPr>
        <p:spPr>
          <a:xfrm flipH="1">
            <a:off x="2155795" y="783017"/>
            <a:ext cx="2561713" cy="1234762"/>
          </a:xfrm>
          <a:prstGeom prst="wedgeRoundRectCallout">
            <a:avLst>
              <a:gd name="adj1" fmla="val 70547"/>
              <a:gd name="adj2" fmla="val 20479"/>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Calibri" panose="020F0502020204030204" pitchFamily="34" charset="0"/>
                <a:cs typeface="Calibri" panose="020F0502020204030204" pitchFamily="34" charset="0"/>
              </a:rPr>
              <a:t>Dans l’ensemble de la population, la capacité à se projeter a beaucoup pâti de la pandémie</a:t>
            </a:r>
          </a:p>
        </p:txBody>
      </p:sp>
    </p:spTree>
    <p:extLst>
      <p:ext uri="{BB962C8B-B14F-4D97-AF65-F5344CB8AC3E}">
        <p14:creationId xmlns:p14="http://schemas.microsoft.com/office/powerpoint/2010/main" val="28045197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01FFF4F-B42D-49C3-B82E-8C127BA19D4C}"/>
              </a:ext>
            </a:extLst>
          </p:cNvPr>
          <p:cNvSpPr>
            <a:spLocks noGrp="1"/>
          </p:cNvSpPr>
          <p:nvPr>
            <p:ph type="sldNum" sz="quarter" idx="12"/>
          </p:nvPr>
        </p:nvSpPr>
        <p:spPr/>
        <p:txBody>
          <a:bodyPr/>
          <a:lstStyle/>
          <a:p>
            <a:fld id="{1B657BA9-EC5E-40D7-BBDA-32C61981E3FD}" type="slidenum">
              <a:rPr lang="fr-FR" smtClean="0"/>
              <a:t>72</a:t>
            </a:fld>
            <a:endParaRPr lang="fr-FR"/>
          </a:p>
        </p:txBody>
      </p:sp>
      <p:sp>
        <p:nvSpPr>
          <p:cNvPr id="8" name="Titre 5">
            <a:extLst>
              <a:ext uri="{FF2B5EF4-FFF2-40B4-BE49-F238E27FC236}">
                <a16:creationId xmlns:a16="http://schemas.microsoft.com/office/drawing/2014/main" id="{23E2AD7E-DA85-4ABF-A1DB-2A24BD2EB686}"/>
              </a:ext>
            </a:extLst>
          </p:cNvPr>
          <p:cNvSpPr txBox="1">
            <a:spLocks/>
          </p:cNvSpPr>
          <p:nvPr/>
        </p:nvSpPr>
        <p:spPr>
          <a:xfrm>
            <a:off x="2074971" y="187902"/>
            <a:ext cx="9858882"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Mais un sentiment d’être entravé plus fort chez les nouveaux vulnérables</a:t>
            </a:r>
          </a:p>
        </p:txBody>
      </p:sp>
      <p:sp>
        <p:nvSpPr>
          <p:cNvPr id="11" name="Rectangle 10">
            <a:extLst>
              <a:ext uri="{FF2B5EF4-FFF2-40B4-BE49-F238E27FC236}">
                <a16:creationId xmlns:a16="http://schemas.microsoft.com/office/drawing/2014/main" id="{4A844D33-6493-4A55-BFD1-C3DE4B3C3909}"/>
              </a:ext>
            </a:extLst>
          </p:cNvPr>
          <p:cNvSpPr/>
          <p:nvPr/>
        </p:nvSpPr>
        <p:spPr>
          <a:xfrm>
            <a:off x="3438233" y="6150043"/>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pic>
        <p:nvPicPr>
          <p:cNvPr id="13" name="Image 12">
            <a:extLst>
              <a:ext uri="{FF2B5EF4-FFF2-40B4-BE49-F238E27FC236}">
                <a16:creationId xmlns:a16="http://schemas.microsoft.com/office/drawing/2014/main" id="{9592CC82-23A2-4FC5-9228-9429702ED025}"/>
              </a:ext>
            </a:extLst>
          </p:cNvPr>
          <p:cNvPicPr>
            <a:picLocks noChangeAspect="1"/>
          </p:cNvPicPr>
          <p:nvPr/>
        </p:nvPicPr>
        <p:blipFill>
          <a:blip r:embed="rId2"/>
          <a:stretch>
            <a:fillRect/>
          </a:stretch>
        </p:blipFill>
        <p:spPr>
          <a:xfrm>
            <a:off x="2881462" y="2423316"/>
            <a:ext cx="5832283" cy="3500147"/>
          </a:xfrm>
          <a:prstGeom prst="rect">
            <a:avLst/>
          </a:prstGeom>
        </p:spPr>
      </p:pic>
      <p:sp>
        <p:nvSpPr>
          <p:cNvPr id="15" name="Bulle narrative : rectangle à coins arrondis 14">
            <a:extLst>
              <a:ext uri="{FF2B5EF4-FFF2-40B4-BE49-F238E27FC236}">
                <a16:creationId xmlns:a16="http://schemas.microsoft.com/office/drawing/2014/main" id="{DECBDBE3-7F29-4489-B5FD-BEA3BBB6FCF5}"/>
              </a:ext>
            </a:extLst>
          </p:cNvPr>
          <p:cNvSpPr/>
          <p:nvPr/>
        </p:nvSpPr>
        <p:spPr>
          <a:xfrm flipH="1">
            <a:off x="9372140" y="1662213"/>
            <a:ext cx="2466463" cy="1552262"/>
          </a:xfrm>
          <a:prstGeom prst="wedgeRoundRectCallout">
            <a:avLst>
              <a:gd name="adj1" fmla="val 99010"/>
              <a:gd name="adj2" fmla="val 66575"/>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400" b="1">
                <a:latin typeface="Calibri"/>
                <a:cs typeface="Calibri"/>
              </a:rPr>
              <a:t>Les« nouveaux » vulnérables se sentent moins libres de vivre leur vie comme ils l’entendent</a:t>
            </a:r>
            <a:endParaRPr lang="fr-FR" sz="1400" b="1">
              <a:latin typeface="Calibri" panose="020F050202020403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E77AD4A5-4F83-4231-A80E-E7E6C9AA1454}"/>
              </a:ext>
            </a:extLst>
          </p:cNvPr>
          <p:cNvSpPr txBox="1"/>
          <p:nvPr/>
        </p:nvSpPr>
        <p:spPr>
          <a:xfrm>
            <a:off x="4152535" y="1615127"/>
            <a:ext cx="4389759" cy="461665"/>
          </a:xfrm>
          <a:prstGeom prst="rect">
            <a:avLst/>
          </a:prstGeom>
          <a:noFill/>
        </p:spPr>
        <p:txBody>
          <a:bodyPr wrap="square">
            <a:spAutoFit/>
          </a:bodyPr>
          <a:lstStyle>
            <a:defPPr>
              <a:defRPr lang="fr-FR"/>
            </a:defPPr>
            <a:lvl1pPr>
              <a:defRPr sz="1400" b="1">
                <a:solidFill>
                  <a:srgbClr val="4BACC6"/>
                </a:solidFill>
              </a:defRPr>
            </a:lvl1pPr>
          </a:lstStyle>
          <a:p>
            <a:pPr algn="ctr"/>
            <a:r>
              <a:rPr lang="fr-FR" sz="1200"/>
              <a:t>Etes-vous d’accord avec l’affirmation suivante : </a:t>
            </a:r>
            <a:br>
              <a:rPr lang="fr-FR" sz="1200"/>
            </a:br>
            <a:r>
              <a:rPr lang="fr-FR" sz="1200"/>
              <a:t>« je me sens libre de vivre ma vie comme je l’entends » ?</a:t>
            </a:r>
          </a:p>
        </p:txBody>
      </p:sp>
      <p:grpSp>
        <p:nvGrpSpPr>
          <p:cNvPr id="4" name="Groupe 3">
            <a:extLst>
              <a:ext uri="{FF2B5EF4-FFF2-40B4-BE49-F238E27FC236}">
                <a16:creationId xmlns:a16="http://schemas.microsoft.com/office/drawing/2014/main" id="{94AA77E6-5394-4152-8607-CAF99D121D53}"/>
              </a:ext>
            </a:extLst>
          </p:cNvPr>
          <p:cNvGrpSpPr/>
          <p:nvPr/>
        </p:nvGrpSpPr>
        <p:grpSpPr>
          <a:xfrm>
            <a:off x="502207" y="1845959"/>
            <a:ext cx="2810804" cy="3039940"/>
            <a:chOff x="502207" y="1845959"/>
            <a:chExt cx="2810804" cy="3039940"/>
          </a:xfrm>
        </p:grpSpPr>
        <p:pic>
          <p:nvPicPr>
            <p:cNvPr id="9" name="Image 8">
              <a:extLst>
                <a:ext uri="{FF2B5EF4-FFF2-40B4-BE49-F238E27FC236}">
                  <a16:creationId xmlns:a16="http://schemas.microsoft.com/office/drawing/2014/main" id="{D632A6EC-2CDC-4792-A627-5AE1B1596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9554"/>
            <a:stretch/>
          </p:blipFill>
          <p:spPr>
            <a:xfrm>
              <a:off x="502207" y="1845959"/>
              <a:ext cx="2810804" cy="3039940"/>
            </a:xfrm>
            <a:prstGeom prst="rect">
              <a:avLst/>
            </a:prstGeom>
          </p:spPr>
        </p:pic>
        <p:sp>
          <p:nvSpPr>
            <p:cNvPr id="2" name="Ellipse 1">
              <a:extLst>
                <a:ext uri="{FF2B5EF4-FFF2-40B4-BE49-F238E27FC236}">
                  <a16:creationId xmlns:a16="http://schemas.microsoft.com/office/drawing/2014/main" id="{6C77DC1E-FAB1-4CA2-87BE-D431E77E4CDC}"/>
                </a:ext>
              </a:extLst>
            </p:cNvPr>
            <p:cNvSpPr/>
            <p:nvPr/>
          </p:nvSpPr>
          <p:spPr>
            <a:xfrm>
              <a:off x="627797" y="4244454"/>
              <a:ext cx="723331" cy="43672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0826985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01FFF4F-B42D-49C3-B82E-8C127BA19D4C}"/>
              </a:ext>
            </a:extLst>
          </p:cNvPr>
          <p:cNvSpPr>
            <a:spLocks noGrp="1"/>
          </p:cNvSpPr>
          <p:nvPr>
            <p:ph type="sldNum" sz="quarter" idx="12"/>
          </p:nvPr>
        </p:nvSpPr>
        <p:spPr/>
        <p:txBody>
          <a:bodyPr/>
          <a:lstStyle/>
          <a:p>
            <a:fld id="{1B657BA9-EC5E-40D7-BBDA-32C61981E3FD}" type="slidenum">
              <a:rPr lang="fr-FR" smtClean="0"/>
              <a:t>73</a:t>
            </a:fld>
            <a:endParaRPr lang="fr-FR"/>
          </a:p>
        </p:txBody>
      </p:sp>
      <p:sp>
        <p:nvSpPr>
          <p:cNvPr id="8" name="Titre 5">
            <a:extLst>
              <a:ext uri="{FF2B5EF4-FFF2-40B4-BE49-F238E27FC236}">
                <a16:creationId xmlns:a16="http://schemas.microsoft.com/office/drawing/2014/main" id="{23E2AD7E-DA85-4ABF-A1DB-2A24BD2EB686}"/>
              </a:ext>
            </a:extLst>
          </p:cNvPr>
          <p:cNvSpPr txBox="1">
            <a:spLocks/>
          </p:cNvSpPr>
          <p:nvPr/>
        </p:nvSpPr>
        <p:spPr>
          <a:xfrm>
            <a:off x="2074971" y="187902"/>
            <a:ext cx="9858882"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dirty="0">
                <a:solidFill>
                  <a:srgbClr val="31849B"/>
                </a:solidFill>
              </a:rPr>
              <a:t>Un regard sur l’avenir plus particulièrement sombre chez les personnes qui se sentent vulnérables</a:t>
            </a:r>
          </a:p>
        </p:txBody>
      </p:sp>
      <p:pic>
        <p:nvPicPr>
          <p:cNvPr id="9" name="Image 8">
            <a:extLst>
              <a:ext uri="{FF2B5EF4-FFF2-40B4-BE49-F238E27FC236}">
                <a16:creationId xmlns:a16="http://schemas.microsoft.com/office/drawing/2014/main" id="{66636428-D667-4A43-B086-7D43AFFE4159}"/>
              </a:ext>
            </a:extLst>
          </p:cNvPr>
          <p:cNvPicPr>
            <a:picLocks noChangeAspect="1"/>
          </p:cNvPicPr>
          <p:nvPr/>
        </p:nvPicPr>
        <p:blipFill>
          <a:blip r:embed="rId2"/>
          <a:stretch>
            <a:fillRect/>
          </a:stretch>
        </p:blipFill>
        <p:spPr>
          <a:xfrm>
            <a:off x="1095756" y="2327226"/>
            <a:ext cx="4573524" cy="2744724"/>
          </a:xfrm>
          <a:prstGeom prst="rect">
            <a:avLst/>
          </a:prstGeom>
        </p:spPr>
      </p:pic>
      <p:sp>
        <p:nvSpPr>
          <p:cNvPr id="10" name="ZoneTexte 9">
            <a:extLst>
              <a:ext uri="{FF2B5EF4-FFF2-40B4-BE49-F238E27FC236}">
                <a16:creationId xmlns:a16="http://schemas.microsoft.com/office/drawing/2014/main" id="{600AB4C7-65B8-497E-8447-FCED0655C219}"/>
              </a:ext>
            </a:extLst>
          </p:cNvPr>
          <p:cNvSpPr txBox="1"/>
          <p:nvPr/>
        </p:nvSpPr>
        <p:spPr>
          <a:xfrm>
            <a:off x="1187638" y="1704285"/>
            <a:ext cx="4389759" cy="461665"/>
          </a:xfrm>
          <a:prstGeom prst="rect">
            <a:avLst/>
          </a:prstGeom>
          <a:noFill/>
        </p:spPr>
        <p:txBody>
          <a:bodyPr wrap="square">
            <a:spAutoFit/>
          </a:bodyPr>
          <a:lstStyle>
            <a:defPPr>
              <a:defRPr lang="fr-FR"/>
            </a:defPPr>
            <a:lvl1pPr>
              <a:defRPr sz="1400" b="1">
                <a:solidFill>
                  <a:srgbClr val="4BACC6"/>
                </a:solidFill>
              </a:defRPr>
            </a:lvl1pPr>
          </a:lstStyle>
          <a:p>
            <a:pPr algn="ctr"/>
            <a:r>
              <a:rPr lang="fr-FR" sz="1200" dirty="0"/>
              <a:t>Pensez-vous que vos conditions de vie vont s’améliorer ou se détériorer au cours des cinq prochaines années ?</a:t>
            </a:r>
          </a:p>
        </p:txBody>
      </p:sp>
      <p:sp>
        <p:nvSpPr>
          <p:cNvPr id="11" name="Rectangle 10">
            <a:extLst>
              <a:ext uri="{FF2B5EF4-FFF2-40B4-BE49-F238E27FC236}">
                <a16:creationId xmlns:a16="http://schemas.microsoft.com/office/drawing/2014/main" id="{4A844D33-6493-4A55-BFD1-C3DE4B3C3909}"/>
              </a:ext>
            </a:extLst>
          </p:cNvPr>
          <p:cNvSpPr/>
          <p:nvPr/>
        </p:nvSpPr>
        <p:spPr>
          <a:xfrm>
            <a:off x="1318006" y="5153715"/>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12" name="Bulle narrative : rectangle à coins arrondis 11">
            <a:extLst>
              <a:ext uri="{FF2B5EF4-FFF2-40B4-BE49-F238E27FC236}">
                <a16:creationId xmlns:a16="http://schemas.microsoft.com/office/drawing/2014/main" id="{F6BAB9E6-297C-461C-83D8-CCD95DE410C2}"/>
              </a:ext>
            </a:extLst>
          </p:cNvPr>
          <p:cNvSpPr/>
          <p:nvPr/>
        </p:nvSpPr>
        <p:spPr>
          <a:xfrm flipH="1">
            <a:off x="5841419" y="1631891"/>
            <a:ext cx="2561713" cy="1234762"/>
          </a:xfrm>
          <a:prstGeom prst="wedgeRoundRectCallout">
            <a:avLst>
              <a:gd name="adj1" fmla="val 70547"/>
              <a:gd name="adj2" fmla="val 2047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Calibri" panose="020F0502020204030204" pitchFamily="34" charset="0"/>
                <a:cs typeface="Calibri" panose="020F0502020204030204" pitchFamily="34" charset="0"/>
              </a:rPr>
              <a:t>Un « nouveau » vulnérable sur deux anticipe une détérioration de ses conditions de vie </a:t>
            </a:r>
            <a:br>
              <a:rPr lang="fr-FR" sz="1400" b="1">
                <a:latin typeface="Calibri" panose="020F0502020204030204" pitchFamily="34" charset="0"/>
                <a:cs typeface="Calibri" panose="020F0502020204030204" pitchFamily="34" charset="0"/>
              </a:rPr>
            </a:br>
            <a:r>
              <a:rPr lang="fr-FR" sz="1400" b="1">
                <a:latin typeface="Calibri" panose="020F0502020204030204" pitchFamily="34" charset="0"/>
                <a:cs typeface="Calibri" panose="020F0502020204030204" pitchFamily="34" charset="0"/>
              </a:rPr>
              <a:t>(vs 33% des non vulnérables)</a:t>
            </a:r>
          </a:p>
        </p:txBody>
      </p:sp>
      <p:pic>
        <p:nvPicPr>
          <p:cNvPr id="4" name="Image 3" descr="Une image contenant texte&#10;&#10;Description générée automatiquement">
            <a:extLst>
              <a:ext uri="{FF2B5EF4-FFF2-40B4-BE49-F238E27FC236}">
                <a16:creationId xmlns:a16="http://schemas.microsoft.com/office/drawing/2014/main" id="{51FA45F1-7519-49D0-91E2-87FC912EE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100" y="3065981"/>
            <a:ext cx="4848642" cy="3516267"/>
          </a:xfrm>
          <a:prstGeom prst="rect">
            <a:avLst/>
          </a:prstGeom>
        </p:spPr>
      </p:pic>
    </p:spTree>
    <p:extLst>
      <p:ext uri="{BB962C8B-B14F-4D97-AF65-F5344CB8AC3E}">
        <p14:creationId xmlns:p14="http://schemas.microsoft.com/office/powerpoint/2010/main" val="17942992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01FFF4F-B42D-49C3-B82E-8C127BA19D4C}"/>
              </a:ext>
            </a:extLst>
          </p:cNvPr>
          <p:cNvSpPr>
            <a:spLocks noGrp="1"/>
          </p:cNvSpPr>
          <p:nvPr>
            <p:ph type="sldNum" sz="quarter" idx="12"/>
          </p:nvPr>
        </p:nvSpPr>
        <p:spPr/>
        <p:txBody>
          <a:bodyPr/>
          <a:lstStyle/>
          <a:p>
            <a:fld id="{1B657BA9-EC5E-40D7-BBDA-32C61981E3FD}" type="slidenum">
              <a:rPr lang="fr-FR" smtClean="0"/>
              <a:t>74</a:t>
            </a:fld>
            <a:endParaRPr lang="fr-FR"/>
          </a:p>
        </p:txBody>
      </p:sp>
      <p:sp>
        <p:nvSpPr>
          <p:cNvPr id="8" name="Titre 5">
            <a:extLst>
              <a:ext uri="{FF2B5EF4-FFF2-40B4-BE49-F238E27FC236}">
                <a16:creationId xmlns:a16="http://schemas.microsoft.com/office/drawing/2014/main" id="{23E2AD7E-DA85-4ABF-A1DB-2A24BD2EB686}"/>
              </a:ext>
            </a:extLst>
          </p:cNvPr>
          <p:cNvSpPr txBox="1">
            <a:spLocks/>
          </p:cNvSpPr>
          <p:nvPr/>
        </p:nvSpPr>
        <p:spPr>
          <a:xfrm>
            <a:off x="5945" y="303606"/>
            <a:ext cx="5331669"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dirty="0">
                <a:solidFill>
                  <a:srgbClr val="31849B"/>
                </a:solidFill>
              </a:rPr>
              <a:t>La crainte de la montée du chômage</a:t>
            </a:r>
          </a:p>
        </p:txBody>
      </p:sp>
      <p:sp>
        <p:nvSpPr>
          <p:cNvPr id="11" name="Rectangle 10">
            <a:extLst>
              <a:ext uri="{FF2B5EF4-FFF2-40B4-BE49-F238E27FC236}">
                <a16:creationId xmlns:a16="http://schemas.microsoft.com/office/drawing/2014/main" id="{4A844D33-6493-4A55-BFD1-C3DE4B3C3909}"/>
              </a:ext>
            </a:extLst>
          </p:cNvPr>
          <p:cNvSpPr/>
          <p:nvPr/>
        </p:nvSpPr>
        <p:spPr>
          <a:xfrm>
            <a:off x="253739" y="4856411"/>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17" name="ZoneTexte 16">
            <a:extLst>
              <a:ext uri="{FF2B5EF4-FFF2-40B4-BE49-F238E27FC236}">
                <a16:creationId xmlns:a16="http://schemas.microsoft.com/office/drawing/2014/main" id="{3460DF83-9A45-4C37-9232-A1F036277FDD}"/>
              </a:ext>
            </a:extLst>
          </p:cNvPr>
          <p:cNvSpPr txBox="1"/>
          <p:nvPr/>
        </p:nvSpPr>
        <p:spPr>
          <a:xfrm>
            <a:off x="497179" y="2726849"/>
            <a:ext cx="4277840" cy="1877437"/>
          </a:xfrm>
          <a:custGeom>
            <a:avLst/>
            <a:gdLst>
              <a:gd name="connsiteX0" fmla="*/ 0 w 4277840"/>
              <a:gd name="connsiteY0" fmla="*/ 0 h 1877437"/>
              <a:gd name="connsiteX1" fmla="*/ 491952 w 4277840"/>
              <a:gd name="connsiteY1" fmla="*/ 0 h 1877437"/>
              <a:gd name="connsiteX2" fmla="*/ 1026682 w 4277840"/>
              <a:gd name="connsiteY2" fmla="*/ 0 h 1877437"/>
              <a:gd name="connsiteX3" fmla="*/ 1646968 w 4277840"/>
              <a:gd name="connsiteY3" fmla="*/ 0 h 1877437"/>
              <a:gd name="connsiteX4" fmla="*/ 2224477 w 4277840"/>
              <a:gd name="connsiteY4" fmla="*/ 0 h 1877437"/>
              <a:gd name="connsiteX5" fmla="*/ 2630872 w 4277840"/>
              <a:gd name="connsiteY5" fmla="*/ 0 h 1877437"/>
              <a:gd name="connsiteX6" fmla="*/ 3122823 w 4277840"/>
              <a:gd name="connsiteY6" fmla="*/ 0 h 1877437"/>
              <a:gd name="connsiteX7" fmla="*/ 3743110 w 4277840"/>
              <a:gd name="connsiteY7" fmla="*/ 0 h 1877437"/>
              <a:gd name="connsiteX8" fmla="*/ 4277840 w 4277840"/>
              <a:gd name="connsiteY8" fmla="*/ 0 h 1877437"/>
              <a:gd name="connsiteX9" fmla="*/ 4277840 w 4277840"/>
              <a:gd name="connsiteY9" fmla="*/ 488134 h 1877437"/>
              <a:gd name="connsiteX10" fmla="*/ 4277840 w 4277840"/>
              <a:gd name="connsiteY10" fmla="*/ 901170 h 1877437"/>
              <a:gd name="connsiteX11" fmla="*/ 4277840 w 4277840"/>
              <a:gd name="connsiteY11" fmla="*/ 1332980 h 1877437"/>
              <a:gd name="connsiteX12" fmla="*/ 4277840 w 4277840"/>
              <a:gd name="connsiteY12" fmla="*/ 1877437 h 1877437"/>
              <a:gd name="connsiteX13" fmla="*/ 3828667 w 4277840"/>
              <a:gd name="connsiteY13" fmla="*/ 1877437 h 1877437"/>
              <a:gd name="connsiteX14" fmla="*/ 3422272 w 4277840"/>
              <a:gd name="connsiteY14" fmla="*/ 1877437 h 1877437"/>
              <a:gd name="connsiteX15" fmla="*/ 3015877 w 4277840"/>
              <a:gd name="connsiteY15" fmla="*/ 1877437 h 1877437"/>
              <a:gd name="connsiteX16" fmla="*/ 2438369 w 4277840"/>
              <a:gd name="connsiteY16" fmla="*/ 1877437 h 1877437"/>
              <a:gd name="connsiteX17" fmla="*/ 2031974 w 4277840"/>
              <a:gd name="connsiteY17" fmla="*/ 1877437 h 1877437"/>
              <a:gd name="connsiteX18" fmla="*/ 1497244 w 4277840"/>
              <a:gd name="connsiteY18" fmla="*/ 1877437 h 1877437"/>
              <a:gd name="connsiteX19" fmla="*/ 1048071 w 4277840"/>
              <a:gd name="connsiteY19" fmla="*/ 1877437 h 1877437"/>
              <a:gd name="connsiteX20" fmla="*/ 513341 w 4277840"/>
              <a:gd name="connsiteY20" fmla="*/ 1877437 h 1877437"/>
              <a:gd name="connsiteX21" fmla="*/ 0 w 4277840"/>
              <a:gd name="connsiteY21" fmla="*/ 1877437 h 1877437"/>
              <a:gd name="connsiteX22" fmla="*/ 0 w 4277840"/>
              <a:gd name="connsiteY22" fmla="*/ 1408078 h 1877437"/>
              <a:gd name="connsiteX23" fmla="*/ 0 w 4277840"/>
              <a:gd name="connsiteY23" fmla="*/ 957493 h 1877437"/>
              <a:gd name="connsiteX24" fmla="*/ 0 w 4277840"/>
              <a:gd name="connsiteY24" fmla="*/ 506908 h 1877437"/>
              <a:gd name="connsiteX25" fmla="*/ 0 w 4277840"/>
              <a:gd name="connsiteY25" fmla="*/ 0 h 187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77840" h="1877437" fill="none" extrusionOk="0">
                <a:moveTo>
                  <a:pt x="0" y="0"/>
                </a:moveTo>
                <a:cubicBezTo>
                  <a:pt x="101921" y="-12740"/>
                  <a:pt x="289384" y="41461"/>
                  <a:pt x="491952" y="0"/>
                </a:cubicBezTo>
                <a:cubicBezTo>
                  <a:pt x="694520" y="-41461"/>
                  <a:pt x="792347" y="51206"/>
                  <a:pt x="1026682" y="0"/>
                </a:cubicBezTo>
                <a:cubicBezTo>
                  <a:pt x="1261017" y="-51206"/>
                  <a:pt x="1339330" y="71852"/>
                  <a:pt x="1646968" y="0"/>
                </a:cubicBezTo>
                <a:cubicBezTo>
                  <a:pt x="1954606" y="-71852"/>
                  <a:pt x="2077175" y="54312"/>
                  <a:pt x="2224477" y="0"/>
                </a:cubicBezTo>
                <a:cubicBezTo>
                  <a:pt x="2371779" y="-54312"/>
                  <a:pt x="2482014" y="27114"/>
                  <a:pt x="2630872" y="0"/>
                </a:cubicBezTo>
                <a:cubicBezTo>
                  <a:pt x="2779731" y="-27114"/>
                  <a:pt x="3023705" y="17162"/>
                  <a:pt x="3122823" y="0"/>
                </a:cubicBezTo>
                <a:cubicBezTo>
                  <a:pt x="3221941" y="-17162"/>
                  <a:pt x="3544474" y="11345"/>
                  <a:pt x="3743110" y="0"/>
                </a:cubicBezTo>
                <a:cubicBezTo>
                  <a:pt x="3941746" y="-11345"/>
                  <a:pt x="4155773" y="5210"/>
                  <a:pt x="4277840" y="0"/>
                </a:cubicBezTo>
                <a:cubicBezTo>
                  <a:pt x="4298384" y="203581"/>
                  <a:pt x="4241715" y="381265"/>
                  <a:pt x="4277840" y="488134"/>
                </a:cubicBezTo>
                <a:cubicBezTo>
                  <a:pt x="4313965" y="595003"/>
                  <a:pt x="4254071" y="816306"/>
                  <a:pt x="4277840" y="901170"/>
                </a:cubicBezTo>
                <a:cubicBezTo>
                  <a:pt x="4301609" y="986034"/>
                  <a:pt x="4263008" y="1125436"/>
                  <a:pt x="4277840" y="1332980"/>
                </a:cubicBezTo>
                <a:cubicBezTo>
                  <a:pt x="4292672" y="1540524"/>
                  <a:pt x="4257589" y="1749452"/>
                  <a:pt x="4277840" y="1877437"/>
                </a:cubicBezTo>
                <a:cubicBezTo>
                  <a:pt x="4131902" y="1902128"/>
                  <a:pt x="3977983" y="1860254"/>
                  <a:pt x="3828667" y="1877437"/>
                </a:cubicBezTo>
                <a:cubicBezTo>
                  <a:pt x="3679351" y="1894620"/>
                  <a:pt x="3597453" y="1850627"/>
                  <a:pt x="3422272" y="1877437"/>
                </a:cubicBezTo>
                <a:cubicBezTo>
                  <a:pt x="3247092" y="1904247"/>
                  <a:pt x="3214547" y="1863588"/>
                  <a:pt x="3015877" y="1877437"/>
                </a:cubicBezTo>
                <a:cubicBezTo>
                  <a:pt x="2817207" y="1891286"/>
                  <a:pt x="2644416" y="1873545"/>
                  <a:pt x="2438369" y="1877437"/>
                </a:cubicBezTo>
                <a:cubicBezTo>
                  <a:pt x="2232322" y="1881329"/>
                  <a:pt x="2192556" y="1832324"/>
                  <a:pt x="2031974" y="1877437"/>
                </a:cubicBezTo>
                <a:cubicBezTo>
                  <a:pt x="1871392" y="1922550"/>
                  <a:pt x="1710504" y="1869468"/>
                  <a:pt x="1497244" y="1877437"/>
                </a:cubicBezTo>
                <a:cubicBezTo>
                  <a:pt x="1283984" y="1885406"/>
                  <a:pt x="1194606" y="1859473"/>
                  <a:pt x="1048071" y="1877437"/>
                </a:cubicBezTo>
                <a:cubicBezTo>
                  <a:pt x="901536" y="1895401"/>
                  <a:pt x="663265" y="1871822"/>
                  <a:pt x="513341" y="1877437"/>
                </a:cubicBezTo>
                <a:cubicBezTo>
                  <a:pt x="363417" y="1883052"/>
                  <a:pt x="248856" y="1861722"/>
                  <a:pt x="0" y="1877437"/>
                </a:cubicBezTo>
                <a:cubicBezTo>
                  <a:pt x="-35921" y="1700561"/>
                  <a:pt x="32720" y="1530936"/>
                  <a:pt x="0" y="1408078"/>
                </a:cubicBezTo>
                <a:cubicBezTo>
                  <a:pt x="-32720" y="1285220"/>
                  <a:pt x="10260" y="1136757"/>
                  <a:pt x="0" y="957493"/>
                </a:cubicBezTo>
                <a:cubicBezTo>
                  <a:pt x="-10260" y="778230"/>
                  <a:pt x="21017" y="717224"/>
                  <a:pt x="0" y="506908"/>
                </a:cubicBezTo>
                <a:cubicBezTo>
                  <a:pt x="-21017" y="296592"/>
                  <a:pt x="254" y="119974"/>
                  <a:pt x="0" y="0"/>
                </a:cubicBezTo>
                <a:close/>
              </a:path>
              <a:path w="4277840" h="1877437" stroke="0" extrusionOk="0">
                <a:moveTo>
                  <a:pt x="0" y="0"/>
                </a:moveTo>
                <a:cubicBezTo>
                  <a:pt x="149919" y="-56593"/>
                  <a:pt x="304919" y="1715"/>
                  <a:pt x="491952" y="0"/>
                </a:cubicBezTo>
                <a:cubicBezTo>
                  <a:pt x="678985" y="-1715"/>
                  <a:pt x="813934" y="22834"/>
                  <a:pt x="898346" y="0"/>
                </a:cubicBezTo>
                <a:cubicBezTo>
                  <a:pt x="982758" y="-22834"/>
                  <a:pt x="1357492" y="5613"/>
                  <a:pt x="1518633" y="0"/>
                </a:cubicBezTo>
                <a:cubicBezTo>
                  <a:pt x="1679774" y="-5613"/>
                  <a:pt x="1872752" y="4616"/>
                  <a:pt x="2010585" y="0"/>
                </a:cubicBezTo>
                <a:cubicBezTo>
                  <a:pt x="2148418" y="-4616"/>
                  <a:pt x="2336885" y="57278"/>
                  <a:pt x="2502536" y="0"/>
                </a:cubicBezTo>
                <a:cubicBezTo>
                  <a:pt x="2668187" y="-57278"/>
                  <a:pt x="2977171" y="48666"/>
                  <a:pt x="3122823" y="0"/>
                </a:cubicBezTo>
                <a:cubicBezTo>
                  <a:pt x="3268475" y="-48666"/>
                  <a:pt x="3448821" y="40855"/>
                  <a:pt x="3571996" y="0"/>
                </a:cubicBezTo>
                <a:cubicBezTo>
                  <a:pt x="3695171" y="-40855"/>
                  <a:pt x="3970520" y="9668"/>
                  <a:pt x="4277840" y="0"/>
                </a:cubicBezTo>
                <a:cubicBezTo>
                  <a:pt x="4279601" y="212017"/>
                  <a:pt x="4249324" y="292061"/>
                  <a:pt x="4277840" y="506908"/>
                </a:cubicBezTo>
                <a:cubicBezTo>
                  <a:pt x="4306356" y="721755"/>
                  <a:pt x="4235503" y="801815"/>
                  <a:pt x="4277840" y="938719"/>
                </a:cubicBezTo>
                <a:cubicBezTo>
                  <a:pt x="4320177" y="1075623"/>
                  <a:pt x="4264365" y="1196406"/>
                  <a:pt x="4277840" y="1408078"/>
                </a:cubicBezTo>
                <a:cubicBezTo>
                  <a:pt x="4291315" y="1619750"/>
                  <a:pt x="4231411" y="1672855"/>
                  <a:pt x="4277840" y="1877437"/>
                </a:cubicBezTo>
                <a:cubicBezTo>
                  <a:pt x="4184839" y="1892088"/>
                  <a:pt x="3989469" y="1834395"/>
                  <a:pt x="3871445" y="1877437"/>
                </a:cubicBezTo>
                <a:cubicBezTo>
                  <a:pt x="3753421" y="1920479"/>
                  <a:pt x="3526405" y="1863169"/>
                  <a:pt x="3251158" y="1877437"/>
                </a:cubicBezTo>
                <a:cubicBezTo>
                  <a:pt x="2975911" y="1891705"/>
                  <a:pt x="2971227" y="1835803"/>
                  <a:pt x="2801985" y="1877437"/>
                </a:cubicBezTo>
                <a:cubicBezTo>
                  <a:pt x="2632743" y="1919071"/>
                  <a:pt x="2434360" y="1860122"/>
                  <a:pt x="2267255" y="1877437"/>
                </a:cubicBezTo>
                <a:cubicBezTo>
                  <a:pt x="2100150" y="1894752"/>
                  <a:pt x="1935387" y="1851761"/>
                  <a:pt x="1646968" y="1877437"/>
                </a:cubicBezTo>
                <a:cubicBezTo>
                  <a:pt x="1358549" y="1903113"/>
                  <a:pt x="1293571" y="1845246"/>
                  <a:pt x="1112238" y="1877437"/>
                </a:cubicBezTo>
                <a:cubicBezTo>
                  <a:pt x="930905" y="1909628"/>
                  <a:pt x="804966" y="1875379"/>
                  <a:pt x="705844" y="1877437"/>
                </a:cubicBezTo>
                <a:cubicBezTo>
                  <a:pt x="606722" y="1879495"/>
                  <a:pt x="232396" y="1834307"/>
                  <a:pt x="0" y="1877437"/>
                </a:cubicBezTo>
                <a:cubicBezTo>
                  <a:pt x="-16645" y="1710086"/>
                  <a:pt x="49139" y="1603630"/>
                  <a:pt x="0" y="1370529"/>
                </a:cubicBezTo>
                <a:cubicBezTo>
                  <a:pt x="-49139" y="1137428"/>
                  <a:pt x="11961" y="1018795"/>
                  <a:pt x="0" y="863621"/>
                </a:cubicBezTo>
                <a:cubicBezTo>
                  <a:pt x="-11961" y="708447"/>
                  <a:pt x="61527" y="246296"/>
                  <a:pt x="0" y="0"/>
                </a:cubicBezTo>
                <a:close/>
              </a:path>
            </a:pathLst>
          </a:custGeom>
          <a:solidFill>
            <a:srgbClr val="4BACC6"/>
          </a:solidFill>
          <a:ln w="22225">
            <a:solidFill>
              <a:srgbClr val="4BACC6"/>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2000" b="1">
                <a:solidFill>
                  <a:schemeClr val="bg1"/>
                </a:solidFill>
                <a:latin typeface="Calibri" panose="020F0502020204030204" pitchFamily="34" charset="0"/>
                <a:cs typeface="Calibri" panose="020F0502020204030204" pitchFamily="34" charset="0"/>
              </a:rPr>
              <a:t>75% des « nouveaux «  vulnérables anticipent une augmentation du nombre de chômeurs </a:t>
            </a:r>
            <a:br>
              <a:rPr lang="fr-FR" sz="2000" b="1">
                <a:solidFill>
                  <a:schemeClr val="bg1"/>
                </a:solidFill>
                <a:latin typeface="Calibri" panose="020F0502020204030204" pitchFamily="34" charset="0"/>
                <a:cs typeface="Calibri" panose="020F0502020204030204" pitchFamily="34" charset="0"/>
              </a:rPr>
            </a:br>
            <a:r>
              <a:rPr lang="fr-FR" sz="2000" b="1">
                <a:solidFill>
                  <a:schemeClr val="bg1"/>
                </a:solidFill>
                <a:latin typeface="Calibri" panose="020F0502020204030204" pitchFamily="34" charset="0"/>
                <a:cs typeface="Calibri" panose="020F0502020204030204" pitchFamily="34" charset="0"/>
              </a:rPr>
              <a:t> </a:t>
            </a:r>
            <a:r>
              <a:rPr lang="fr-FR" b="1">
                <a:solidFill>
                  <a:schemeClr val="bg1"/>
                </a:solidFill>
                <a:latin typeface="Calibri" panose="020F0502020204030204" pitchFamily="34" charset="0"/>
                <a:cs typeface="Calibri" panose="020F0502020204030204" pitchFamily="34" charset="0"/>
              </a:rPr>
              <a:t>(+ 18 points par rapport aux non vulnérables et + 15 points par rapport aux déjà vulnérables)</a:t>
            </a:r>
            <a:endParaRPr lang="fr-FR" sz="2000" b="1">
              <a:solidFill>
                <a:schemeClr val="bg1"/>
              </a:solidFill>
              <a:latin typeface="Calibri" panose="020F0502020204030204" pitchFamily="34" charset="0"/>
              <a:cs typeface="Calibri" panose="020F0502020204030204" pitchFamily="34" charset="0"/>
            </a:endParaRPr>
          </a:p>
        </p:txBody>
      </p:sp>
      <p:pic>
        <p:nvPicPr>
          <p:cNvPr id="5" name="Image 4">
            <a:extLst>
              <a:ext uri="{FF2B5EF4-FFF2-40B4-BE49-F238E27FC236}">
                <a16:creationId xmlns:a16="http://schemas.microsoft.com/office/drawing/2014/main" id="{28715F7E-A61A-432F-BED8-E56DA2E90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4387" y="0"/>
            <a:ext cx="3786745" cy="6858000"/>
          </a:xfrm>
          <a:prstGeom prst="rect">
            <a:avLst/>
          </a:prstGeom>
        </p:spPr>
      </p:pic>
    </p:spTree>
    <p:extLst>
      <p:ext uri="{BB962C8B-B14F-4D97-AF65-F5344CB8AC3E}">
        <p14:creationId xmlns:p14="http://schemas.microsoft.com/office/powerpoint/2010/main" val="4997754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400A8C-42BE-4E93-B2CE-7819AC65DA51}"/>
              </a:ext>
            </a:extLst>
          </p:cNvPr>
          <p:cNvSpPr>
            <a:spLocks noGrp="1"/>
          </p:cNvSpPr>
          <p:nvPr>
            <p:ph type="title"/>
          </p:nvPr>
        </p:nvSpPr>
        <p:spPr>
          <a:xfrm>
            <a:off x="2297723" y="284925"/>
            <a:ext cx="8957767" cy="867930"/>
          </a:xfrm>
        </p:spPr>
        <p:txBody>
          <a:bodyPr/>
          <a:lstStyle/>
          <a:p>
            <a:r>
              <a:rPr lang="fr-FR" sz="2800" dirty="0">
                <a:solidFill>
                  <a:srgbClr val="31849B"/>
                </a:solidFill>
              </a:rPr>
              <a:t>Les vulnérables tendent un peu moins à faire confiance aux autres que les « non » vulnérables</a:t>
            </a:r>
            <a:endParaRPr lang="fr-FR" sz="2800" dirty="0"/>
          </a:p>
        </p:txBody>
      </p:sp>
      <p:sp>
        <p:nvSpPr>
          <p:cNvPr id="3" name="Espace réservé du numéro de diapositive 2">
            <a:extLst>
              <a:ext uri="{FF2B5EF4-FFF2-40B4-BE49-F238E27FC236}">
                <a16:creationId xmlns:a16="http://schemas.microsoft.com/office/drawing/2014/main" id="{C61E99D4-4347-4486-9F6F-012715578512}"/>
              </a:ext>
            </a:extLst>
          </p:cNvPr>
          <p:cNvSpPr>
            <a:spLocks noGrp="1"/>
          </p:cNvSpPr>
          <p:nvPr>
            <p:ph type="sldNum" sz="quarter" idx="12"/>
          </p:nvPr>
        </p:nvSpPr>
        <p:spPr/>
        <p:txBody>
          <a:bodyPr/>
          <a:lstStyle/>
          <a:p>
            <a:fld id="{1B657BA9-EC5E-40D7-BBDA-32C61981E3FD}" type="slidenum">
              <a:rPr lang="fr-FR" smtClean="0"/>
              <a:t>75</a:t>
            </a:fld>
            <a:endParaRPr lang="fr-FR"/>
          </a:p>
        </p:txBody>
      </p:sp>
      <p:graphicFrame>
        <p:nvGraphicFramePr>
          <p:cNvPr id="6" name="Graphique 5">
            <a:extLst>
              <a:ext uri="{FF2B5EF4-FFF2-40B4-BE49-F238E27FC236}">
                <a16:creationId xmlns:a16="http://schemas.microsoft.com/office/drawing/2014/main" id="{4627DF8E-D067-4B35-BF8F-ADB5270E48AE}"/>
              </a:ext>
            </a:extLst>
          </p:cNvPr>
          <p:cNvGraphicFramePr>
            <a:graphicFrameLocks/>
          </p:cNvGraphicFramePr>
          <p:nvPr>
            <p:extLst>
              <p:ext uri="{D42A27DB-BD31-4B8C-83A1-F6EECF244321}">
                <p14:modId xmlns:p14="http://schemas.microsoft.com/office/powerpoint/2010/main" val="105987220"/>
              </p:ext>
            </p:extLst>
          </p:nvPr>
        </p:nvGraphicFramePr>
        <p:xfrm>
          <a:off x="2297723" y="2096086"/>
          <a:ext cx="7596554" cy="3812345"/>
        </p:xfrm>
        <a:graphic>
          <a:graphicData uri="http://schemas.openxmlformats.org/drawingml/2006/chart">
            <c:chart xmlns:c="http://schemas.openxmlformats.org/drawingml/2006/chart" xmlns:r="http://schemas.openxmlformats.org/officeDocument/2006/relationships" r:id="rId2"/>
          </a:graphicData>
        </a:graphic>
      </p:graphicFrame>
      <p:sp>
        <p:nvSpPr>
          <p:cNvPr id="8" name="ZoneTexte 7">
            <a:extLst>
              <a:ext uri="{FF2B5EF4-FFF2-40B4-BE49-F238E27FC236}">
                <a16:creationId xmlns:a16="http://schemas.microsoft.com/office/drawing/2014/main" id="{EDA4EBF4-AC47-4829-8D27-917066FF7D99}"/>
              </a:ext>
            </a:extLst>
          </p:cNvPr>
          <p:cNvSpPr txBox="1"/>
          <p:nvPr/>
        </p:nvSpPr>
        <p:spPr>
          <a:xfrm>
            <a:off x="2711547" y="1625211"/>
            <a:ext cx="6098344" cy="276999"/>
          </a:xfrm>
          <a:prstGeom prst="rect">
            <a:avLst/>
          </a:prstGeom>
          <a:noFill/>
        </p:spPr>
        <p:txBody>
          <a:bodyPr wrap="square">
            <a:spAutoFit/>
          </a:bodyPr>
          <a:lstStyle/>
          <a:p>
            <a:r>
              <a:rPr lang="fr-FR" sz="1200" b="1" dirty="0">
                <a:solidFill>
                  <a:srgbClr val="4BACC6"/>
                </a:solidFill>
                <a:latin typeface="Arial"/>
              </a:rPr>
              <a:t>En règle générale, pensez-vous qu'il est possible de faire confiance aux autres ?</a:t>
            </a:r>
          </a:p>
        </p:txBody>
      </p:sp>
      <p:sp>
        <p:nvSpPr>
          <p:cNvPr id="9" name="Rectangle 8">
            <a:extLst>
              <a:ext uri="{FF2B5EF4-FFF2-40B4-BE49-F238E27FC236}">
                <a16:creationId xmlns:a16="http://schemas.microsoft.com/office/drawing/2014/main" id="{F5F1C158-9E98-476F-A32D-53D0E7C47C87}"/>
              </a:ext>
            </a:extLst>
          </p:cNvPr>
          <p:cNvSpPr/>
          <p:nvPr/>
        </p:nvSpPr>
        <p:spPr>
          <a:xfrm>
            <a:off x="2711547" y="6102307"/>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Tree>
    <p:extLst>
      <p:ext uri="{BB962C8B-B14F-4D97-AF65-F5344CB8AC3E}">
        <p14:creationId xmlns:p14="http://schemas.microsoft.com/office/powerpoint/2010/main" val="7972189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56956B-6C84-4706-ACD6-EE1D75B49E47}"/>
              </a:ext>
            </a:extLst>
          </p:cNvPr>
          <p:cNvSpPr>
            <a:spLocks noGrp="1"/>
          </p:cNvSpPr>
          <p:nvPr>
            <p:ph type="title"/>
          </p:nvPr>
        </p:nvSpPr>
        <p:spPr>
          <a:xfrm>
            <a:off x="2191352" y="365212"/>
            <a:ext cx="8957767" cy="757130"/>
          </a:xfrm>
        </p:spPr>
        <p:txBody>
          <a:bodyPr/>
          <a:lstStyle/>
          <a:p>
            <a:r>
              <a:rPr lang="fr-FR" sz="2400" dirty="0">
                <a:solidFill>
                  <a:srgbClr val="31849B"/>
                </a:solidFill>
              </a:rPr>
              <a:t>Pour les « nouveaux » vulnérables, une moindre confiance dans le gouvernement</a:t>
            </a:r>
            <a:endParaRPr lang="fr-FR" sz="2400" dirty="0"/>
          </a:p>
        </p:txBody>
      </p:sp>
      <p:sp>
        <p:nvSpPr>
          <p:cNvPr id="3" name="Espace réservé du numéro de diapositive 2">
            <a:extLst>
              <a:ext uri="{FF2B5EF4-FFF2-40B4-BE49-F238E27FC236}">
                <a16:creationId xmlns:a16="http://schemas.microsoft.com/office/drawing/2014/main" id="{0D0C52FA-F965-4728-858A-5E367F70F1E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B657BA9-EC5E-40D7-BBDA-32C61981E3FD}" type="slidenum">
              <a:rPr kumimoji="0" lang="fr-FR" sz="105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fr-FR" sz="1050" b="0" i="0" u="none" strike="noStrike" kern="1200" cap="none" spc="0" normalizeH="0" baseline="0" noProof="0">
              <a:ln>
                <a:noFill/>
              </a:ln>
              <a:solidFill>
                <a:srgbClr val="FFFFFF"/>
              </a:solidFill>
              <a:effectLst/>
              <a:uLnTx/>
              <a:uFillTx/>
              <a:latin typeface="Arial"/>
              <a:ea typeface="+mn-ea"/>
              <a:cs typeface="+mn-cs"/>
            </a:endParaRPr>
          </a:p>
        </p:txBody>
      </p:sp>
      <p:sp>
        <p:nvSpPr>
          <p:cNvPr id="8" name="ZoneTexte 7">
            <a:extLst>
              <a:ext uri="{FF2B5EF4-FFF2-40B4-BE49-F238E27FC236}">
                <a16:creationId xmlns:a16="http://schemas.microsoft.com/office/drawing/2014/main" id="{4CF7C412-688A-45BD-A6EA-39F597B21AD5}"/>
              </a:ext>
            </a:extLst>
          </p:cNvPr>
          <p:cNvSpPr txBox="1"/>
          <p:nvPr/>
        </p:nvSpPr>
        <p:spPr>
          <a:xfrm>
            <a:off x="1291967" y="1567242"/>
            <a:ext cx="382097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BACC6"/>
                </a:solidFill>
                <a:effectLst/>
                <a:uLnTx/>
                <a:uFillTx/>
                <a:latin typeface="Arial"/>
                <a:ea typeface="+mn-ea"/>
                <a:cs typeface="+mn-cs"/>
              </a:rPr>
              <a:t>Faites-vous confiance au gouvernement actuel pour résoudre les problèmes qui se posent ?</a:t>
            </a:r>
          </a:p>
        </p:txBody>
      </p:sp>
      <p:graphicFrame>
        <p:nvGraphicFramePr>
          <p:cNvPr id="10" name="Graphique 9">
            <a:extLst>
              <a:ext uri="{FF2B5EF4-FFF2-40B4-BE49-F238E27FC236}">
                <a16:creationId xmlns:a16="http://schemas.microsoft.com/office/drawing/2014/main" id="{8ADF3FEB-0482-4CCE-B6B9-7577D0B79337}"/>
              </a:ext>
            </a:extLst>
          </p:cNvPr>
          <p:cNvGraphicFramePr>
            <a:graphicFrameLocks/>
          </p:cNvGraphicFramePr>
          <p:nvPr>
            <p:extLst>
              <p:ext uri="{D42A27DB-BD31-4B8C-83A1-F6EECF244321}">
                <p14:modId xmlns:p14="http://schemas.microsoft.com/office/powerpoint/2010/main" val="1777315863"/>
              </p:ext>
            </p:extLst>
          </p:nvPr>
        </p:nvGraphicFramePr>
        <p:xfrm>
          <a:off x="293475" y="2045893"/>
          <a:ext cx="5730240" cy="3742007"/>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31835FB4-6157-4EAB-B573-F328500C19A4}"/>
              </a:ext>
            </a:extLst>
          </p:cNvPr>
          <p:cNvSpPr/>
          <p:nvPr/>
        </p:nvSpPr>
        <p:spPr>
          <a:xfrm>
            <a:off x="5831477" y="6261513"/>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pic>
        <p:nvPicPr>
          <p:cNvPr id="9" name="Image 8" descr="Une image contenant texte&#10;&#10;Description générée automatiquement">
            <a:extLst>
              <a:ext uri="{FF2B5EF4-FFF2-40B4-BE49-F238E27FC236}">
                <a16:creationId xmlns:a16="http://schemas.microsoft.com/office/drawing/2014/main" id="{A59A9065-80D0-48DD-B98D-0444247C0174}"/>
              </a:ext>
            </a:extLst>
          </p:cNvPr>
          <p:cNvPicPr>
            <a:picLocks noChangeAspect="1"/>
          </p:cNvPicPr>
          <p:nvPr/>
        </p:nvPicPr>
        <p:blipFill rotWithShape="1">
          <a:blip r:embed="rId3">
            <a:extLst>
              <a:ext uri="{28A0092B-C50C-407E-A947-70E740481C1C}">
                <a14:useLocalDpi xmlns:a14="http://schemas.microsoft.com/office/drawing/2010/main" val="0"/>
              </a:ext>
            </a:extLst>
          </a:blip>
          <a:srcRect l="5457" r="-2" b="-2"/>
          <a:stretch/>
        </p:blipFill>
        <p:spPr>
          <a:xfrm>
            <a:off x="6445266" y="1506933"/>
            <a:ext cx="4553660" cy="444319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3648526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56956B-6C84-4706-ACD6-EE1D75B49E47}"/>
              </a:ext>
            </a:extLst>
          </p:cNvPr>
          <p:cNvSpPr>
            <a:spLocks noGrp="1"/>
          </p:cNvSpPr>
          <p:nvPr>
            <p:ph type="title"/>
          </p:nvPr>
        </p:nvSpPr>
        <p:spPr>
          <a:xfrm>
            <a:off x="2191352" y="365212"/>
            <a:ext cx="8957767" cy="757130"/>
          </a:xfrm>
        </p:spPr>
        <p:txBody>
          <a:bodyPr/>
          <a:lstStyle/>
          <a:p>
            <a:r>
              <a:rPr lang="fr-FR" sz="2400" dirty="0">
                <a:solidFill>
                  <a:srgbClr val="31849B"/>
                </a:solidFill>
              </a:rPr>
              <a:t>Un désir plus fort de transformation de la société et un soutien plus fort au mouvement des gilets jaunes</a:t>
            </a:r>
            <a:endParaRPr lang="fr-FR" sz="2400" dirty="0"/>
          </a:p>
        </p:txBody>
      </p:sp>
      <p:sp>
        <p:nvSpPr>
          <p:cNvPr id="3" name="Espace réservé du numéro de diapositive 2">
            <a:extLst>
              <a:ext uri="{FF2B5EF4-FFF2-40B4-BE49-F238E27FC236}">
                <a16:creationId xmlns:a16="http://schemas.microsoft.com/office/drawing/2014/main" id="{0D0C52FA-F965-4728-858A-5E367F70F1E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B657BA9-EC5E-40D7-BBDA-32C61981E3FD}" type="slidenum">
              <a:rPr kumimoji="0" lang="fr-FR" sz="105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fr-FR" sz="1050" b="0" i="0" u="none" strike="noStrike" kern="1200" cap="none" spc="0" normalizeH="0" baseline="0" noProof="0">
              <a:ln>
                <a:noFill/>
              </a:ln>
              <a:solidFill>
                <a:srgbClr val="FFFFFF"/>
              </a:solidFill>
              <a:effectLst/>
              <a:uLnTx/>
              <a:uFillTx/>
              <a:latin typeface="Arial"/>
              <a:ea typeface="+mn-ea"/>
              <a:cs typeface="+mn-cs"/>
            </a:endParaRPr>
          </a:p>
        </p:txBody>
      </p:sp>
      <p:sp>
        <p:nvSpPr>
          <p:cNvPr id="12" name="ZoneTexte 11">
            <a:extLst>
              <a:ext uri="{FF2B5EF4-FFF2-40B4-BE49-F238E27FC236}">
                <a16:creationId xmlns:a16="http://schemas.microsoft.com/office/drawing/2014/main" id="{3B15327F-30B1-453C-A9F7-B68F292AD066}"/>
              </a:ext>
            </a:extLst>
          </p:cNvPr>
          <p:cNvSpPr txBox="1"/>
          <p:nvPr/>
        </p:nvSpPr>
        <p:spPr>
          <a:xfrm>
            <a:off x="770089" y="1425643"/>
            <a:ext cx="4526870" cy="461665"/>
          </a:xfrm>
          <a:prstGeom prst="rect">
            <a:avLst/>
          </a:prstGeom>
          <a:noFill/>
        </p:spPr>
        <p:txBody>
          <a:bodyPr wrap="square">
            <a:spAutoFit/>
          </a:bodyPr>
          <a:lstStyle/>
          <a:p>
            <a:pPr algn="ctr"/>
            <a:r>
              <a:rPr lang="fr-FR" sz="1200" b="1" dirty="0">
                <a:solidFill>
                  <a:srgbClr val="4BACC6"/>
                </a:solidFill>
                <a:latin typeface="Arial"/>
              </a:rPr>
              <a:t>Estimez-vous que la société française a besoin de se transformer profondément ?</a:t>
            </a:r>
          </a:p>
        </p:txBody>
      </p:sp>
      <p:graphicFrame>
        <p:nvGraphicFramePr>
          <p:cNvPr id="13" name="Graphique 12">
            <a:extLst>
              <a:ext uri="{FF2B5EF4-FFF2-40B4-BE49-F238E27FC236}">
                <a16:creationId xmlns:a16="http://schemas.microsoft.com/office/drawing/2014/main" id="{C9D5B3F5-7E80-4D00-ADFF-BEEC92C8F32E}"/>
              </a:ext>
            </a:extLst>
          </p:cNvPr>
          <p:cNvGraphicFramePr>
            <a:graphicFrameLocks/>
          </p:cNvGraphicFramePr>
          <p:nvPr>
            <p:extLst>
              <p:ext uri="{D42A27DB-BD31-4B8C-83A1-F6EECF244321}">
                <p14:modId xmlns:p14="http://schemas.microsoft.com/office/powerpoint/2010/main" val="534048122"/>
              </p:ext>
            </p:extLst>
          </p:nvPr>
        </p:nvGraphicFramePr>
        <p:xfrm>
          <a:off x="436098" y="1990757"/>
          <a:ext cx="5162844" cy="3643531"/>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31835FB4-6157-4EAB-B573-F328500C19A4}"/>
              </a:ext>
            </a:extLst>
          </p:cNvPr>
          <p:cNvSpPr/>
          <p:nvPr/>
        </p:nvSpPr>
        <p:spPr>
          <a:xfrm>
            <a:off x="3302767" y="6172253"/>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11" name="Organigramme : Stockage à accès séquentiel 10">
            <a:extLst>
              <a:ext uri="{FF2B5EF4-FFF2-40B4-BE49-F238E27FC236}">
                <a16:creationId xmlns:a16="http://schemas.microsoft.com/office/drawing/2014/main" id="{212D76C6-0CE5-4220-9949-4F761543350B}"/>
              </a:ext>
            </a:extLst>
          </p:cNvPr>
          <p:cNvSpPr/>
          <p:nvPr/>
        </p:nvSpPr>
        <p:spPr>
          <a:xfrm flipH="1">
            <a:off x="9672517" y="1137306"/>
            <a:ext cx="2292010" cy="1563511"/>
          </a:xfrm>
          <a:prstGeom prst="flowChartMagneticTap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200" b="1">
                <a:latin typeface="Calibri" panose="020F0502020204030204" pitchFamily="34" charset="0"/>
                <a:ea typeface="Verdana" panose="020B0604030504040204" pitchFamily="34" charset="0"/>
                <a:cs typeface="Calibri" panose="020F0502020204030204" pitchFamily="34" charset="0"/>
              </a:rPr>
              <a:t>Les personnes vulnérables plus souvent « gilets jaunes » ou soutiens du mouvement</a:t>
            </a:r>
          </a:p>
        </p:txBody>
      </p:sp>
      <p:pic>
        <p:nvPicPr>
          <p:cNvPr id="15" name="Image 14">
            <a:extLst>
              <a:ext uri="{FF2B5EF4-FFF2-40B4-BE49-F238E27FC236}">
                <a16:creationId xmlns:a16="http://schemas.microsoft.com/office/drawing/2014/main" id="{1A56DB17-8F6C-429E-B2D5-295FA2E0E4F9}"/>
              </a:ext>
            </a:extLst>
          </p:cNvPr>
          <p:cNvPicPr>
            <a:picLocks noChangeAspect="1"/>
          </p:cNvPicPr>
          <p:nvPr/>
        </p:nvPicPr>
        <p:blipFill rotWithShape="1">
          <a:blip r:embed="rId3"/>
          <a:srcRect l="72645" b="9894"/>
          <a:stretch/>
        </p:blipFill>
        <p:spPr>
          <a:xfrm>
            <a:off x="5749957" y="1787369"/>
            <a:ext cx="3028856" cy="3719856"/>
          </a:xfrm>
          <a:prstGeom prst="rect">
            <a:avLst/>
          </a:prstGeom>
        </p:spPr>
      </p:pic>
      <p:pic>
        <p:nvPicPr>
          <p:cNvPr id="16" name="Picture 2">
            <a:extLst>
              <a:ext uri="{FF2B5EF4-FFF2-40B4-BE49-F238E27FC236}">
                <a16:creationId xmlns:a16="http://schemas.microsoft.com/office/drawing/2014/main" id="{8E7405CD-6276-4F3B-AB68-9B9EF1DE87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2474" y="2355266"/>
            <a:ext cx="2037170" cy="4226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4387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FBF63DC-59CE-411F-AF01-79F38684BF86}"/>
              </a:ext>
            </a:extLst>
          </p:cNvPr>
          <p:cNvSpPr>
            <a:spLocks noGrp="1"/>
          </p:cNvSpPr>
          <p:nvPr>
            <p:ph type="sldNum" sz="quarter" idx="12"/>
          </p:nvPr>
        </p:nvSpPr>
        <p:spPr/>
        <p:txBody>
          <a:bodyPr/>
          <a:lstStyle/>
          <a:p>
            <a:fld id="{1B657BA9-EC5E-40D7-BBDA-32C61981E3FD}" type="slidenum">
              <a:rPr lang="fr-FR" smtClean="0"/>
              <a:t>78</a:t>
            </a:fld>
            <a:endParaRPr lang="fr-FR"/>
          </a:p>
        </p:txBody>
      </p:sp>
      <p:sp>
        <p:nvSpPr>
          <p:cNvPr id="6" name="Titre 5">
            <a:extLst>
              <a:ext uri="{FF2B5EF4-FFF2-40B4-BE49-F238E27FC236}">
                <a16:creationId xmlns:a16="http://schemas.microsoft.com/office/drawing/2014/main" id="{52AB3EBE-8F0E-4E21-9358-FC5BA2FCF58A}"/>
              </a:ext>
            </a:extLst>
          </p:cNvPr>
          <p:cNvSpPr txBox="1">
            <a:spLocks/>
          </p:cNvSpPr>
          <p:nvPr/>
        </p:nvSpPr>
        <p:spPr>
          <a:xfrm>
            <a:off x="2310702" y="187902"/>
            <a:ext cx="9252628"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Un sentiment d’impasse qui rend plus compréhensif face au recours à la violence ou à la force ?</a:t>
            </a:r>
          </a:p>
        </p:txBody>
      </p:sp>
      <p:sp>
        <p:nvSpPr>
          <p:cNvPr id="7" name="Rectangle 6">
            <a:extLst>
              <a:ext uri="{FF2B5EF4-FFF2-40B4-BE49-F238E27FC236}">
                <a16:creationId xmlns:a16="http://schemas.microsoft.com/office/drawing/2014/main" id="{133A3C3C-A047-4A2C-94AC-1E29685C7425}"/>
              </a:ext>
            </a:extLst>
          </p:cNvPr>
          <p:cNvSpPr/>
          <p:nvPr/>
        </p:nvSpPr>
        <p:spPr>
          <a:xfrm>
            <a:off x="3534706" y="6013277"/>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8" name="Organigramme : Stockage à accès séquentiel 7">
            <a:extLst>
              <a:ext uri="{FF2B5EF4-FFF2-40B4-BE49-F238E27FC236}">
                <a16:creationId xmlns:a16="http://schemas.microsoft.com/office/drawing/2014/main" id="{47DA827B-575B-4799-B66F-1F3F4F5FDD92}"/>
              </a:ext>
            </a:extLst>
          </p:cNvPr>
          <p:cNvSpPr/>
          <p:nvPr/>
        </p:nvSpPr>
        <p:spPr>
          <a:xfrm>
            <a:off x="1025236" y="1597891"/>
            <a:ext cx="2998241" cy="1335748"/>
          </a:xfrm>
          <a:prstGeom prst="flowChartMagneticTap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200" b="1">
                <a:latin typeface="Calibri" panose="020F0502020204030204" pitchFamily="34" charset="0"/>
                <a:ea typeface="Verdana" panose="020B0604030504040204" pitchFamily="34" charset="0"/>
                <a:cs typeface="Calibri" panose="020F0502020204030204" pitchFamily="34" charset="0"/>
              </a:rPr>
              <a:t>Les personnes vulnérables deux fois plus compréhensives face au recours à des actions violentes</a:t>
            </a:r>
          </a:p>
        </p:txBody>
      </p:sp>
      <p:pic>
        <p:nvPicPr>
          <p:cNvPr id="2" name="Image 1">
            <a:extLst>
              <a:ext uri="{FF2B5EF4-FFF2-40B4-BE49-F238E27FC236}">
                <a16:creationId xmlns:a16="http://schemas.microsoft.com/office/drawing/2014/main" id="{93355762-CF0E-44A2-B181-B29604DC6470}"/>
              </a:ext>
            </a:extLst>
          </p:cNvPr>
          <p:cNvPicPr>
            <a:picLocks noChangeAspect="1"/>
          </p:cNvPicPr>
          <p:nvPr/>
        </p:nvPicPr>
        <p:blipFill rotWithShape="1">
          <a:blip r:embed="rId2"/>
          <a:srcRect r="52417" b="9365"/>
          <a:stretch/>
        </p:blipFill>
        <p:spPr>
          <a:xfrm>
            <a:off x="2441274" y="3026454"/>
            <a:ext cx="3290786" cy="2337116"/>
          </a:xfrm>
          <a:prstGeom prst="rect">
            <a:avLst/>
          </a:prstGeom>
        </p:spPr>
      </p:pic>
      <p:sp>
        <p:nvSpPr>
          <p:cNvPr id="10" name="ZoneTexte 9">
            <a:extLst>
              <a:ext uri="{FF2B5EF4-FFF2-40B4-BE49-F238E27FC236}">
                <a16:creationId xmlns:a16="http://schemas.microsoft.com/office/drawing/2014/main" id="{DF32EBF3-EFBC-44DF-B6CB-B272FB70AF19}"/>
              </a:ext>
            </a:extLst>
          </p:cNvPr>
          <p:cNvSpPr txBox="1"/>
          <p:nvPr/>
        </p:nvSpPr>
        <p:spPr>
          <a:xfrm>
            <a:off x="2219140" y="3026454"/>
            <a:ext cx="3680090" cy="1015663"/>
          </a:xfrm>
          <a:prstGeom prst="rect">
            <a:avLst/>
          </a:prstGeom>
          <a:noFill/>
        </p:spPr>
        <p:txBody>
          <a:bodyPr wrap="square">
            <a:spAutoFit/>
          </a:bodyPr>
          <a:lstStyle>
            <a:defPPr>
              <a:defRPr lang="fr-FR"/>
            </a:defPPr>
            <a:lvl1pPr>
              <a:defRPr sz="1400" b="1">
                <a:solidFill>
                  <a:srgbClr val="4BACC6"/>
                </a:solidFill>
              </a:defRPr>
            </a:lvl1pPr>
          </a:lstStyle>
          <a:p>
            <a:pPr algn="ctr"/>
            <a:r>
              <a:rPr lang="fr-FR" sz="1200" dirty="0"/>
              <a:t>Pour s’opposer à une décision que l’on désapprouve fortement, ou faire triompher une cause qui tient à cœur, comprenez-vous qu’on puisse avoir recours aux actions suivantes ?</a:t>
            </a:r>
            <a:br>
              <a:rPr lang="fr-FR" sz="1200" dirty="0"/>
            </a:br>
            <a:r>
              <a:rPr lang="fr-FR" sz="1200" dirty="0"/>
              <a:t>(en % de oui)</a:t>
            </a:r>
          </a:p>
        </p:txBody>
      </p:sp>
      <p:pic>
        <p:nvPicPr>
          <p:cNvPr id="12" name="Image 11" descr="Une image contenant texte&#10;&#10;Description générée automatiquement">
            <a:extLst>
              <a:ext uri="{FF2B5EF4-FFF2-40B4-BE49-F238E27FC236}">
                <a16:creationId xmlns:a16="http://schemas.microsoft.com/office/drawing/2014/main" id="{CAEEC73B-74AF-49A0-9BA0-A4801425AA76}"/>
              </a:ext>
            </a:extLst>
          </p:cNvPr>
          <p:cNvPicPr>
            <a:picLocks noChangeAspect="1"/>
          </p:cNvPicPr>
          <p:nvPr/>
        </p:nvPicPr>
        <p:blipFill rotWithShape="1">
          <a:blip r:embed="rId3">
            <a:extLst>
              <a:ext uri="{28A0092B-C50C-407E-A947-70E740481C1C}">
                <a14:useLocalDpi xmlns:a14="http://schemas.microsoft.com/office/drawing/2010/main" val="0"/>
              </a:ext>
            </a:extLst>
          </a:blip>
          <a:srcRect t="30448"/>
          <a:stretch/>
        </p:blipFill>
        <p:spPr>
          <a:xfrm>
            <a:off x="7037508" y="2415654"/>
            <a:ext cx="2843790" cy="3812698"/>
          </a:xfrm>
          <a:prstGeom prst="rect">
            <a:avLst/>
          </a:prstGeom>
        </p:spPr>
      </p:pic>
    </p:spTree>
    <p:extLst>
      <p:ext uri="{BB962C8B-B14F-4D97-AF65-F5344CB8AC3E}">
        <p14:creationId xmlns:p14="http://schemas.microsoft.com/office/powerpoint/2010/main" val="20201057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AE1BBF-EE26-4833-867C-CAB16BEA6BB5}"/>
              </a:ext>
            </a:extLst>
          </p:cNvPr>
          <p:cNvPicPr>
            <a:picLocks noChangeAspect="1"/>
          </p:cNvPicPr>
          <p:nvPr/>
        </p:nvPicPr>
        <p:blipFill rotWithShape="1">
          <a:blip r:embed="rId2">
            <a:extLst>
              <a:ext uri="{28A0092B-C50C-407E-A947-70E740481C1C}">
                <a14:useLocalDpi xmlns:a14="http://schemas.microsoft.com/office/drawing/2010/main" val="0"/>
              </a:ext>
            </a:extLst>
          </a:blip>
          <a:srcRect b="24749"/>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re 1">
            <a:extLst>
              <a:ext uri="{FF2B5EF4-FFF2-40B4-BE49-F238E27FC236}">
                <a16:creationId xmlns:a16="http://schemas.microsoft.com/office/drawing/2014/main" id="{D9841E23-659D-4E9A-A425-5CDF8AD39E0B}"/>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a:solidFill>
                  <a:schemeClr val="tx1"/>
                </a:solidFill>
                <a:latin typeface="+mj-lt"/>
                <a:ea typeface="+mj-ea"/>
                <a:cs typeface="+mj-cs"/>
              </a:rPr>
              <a:t>Les possibilités d’agir</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826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D0967F-3DED-46F8-BB4A-C098652E3FA4}"/>
              </a:ext>
            </a:extLst>
          </p:cNvPr>
          <p:cNvSpPr>
            <a:spLocks noGrp="1"/>
          </p:cNvSpPr>
          <p:nvPr>
            <p:ph type="title"/>
          </p:nvPr>
        </p:nvSpPr>
        <p:spPr>
          <a:xfrm>
            <a:off x="322518" y="175929"/>
            <a:ext cx="11542426" cy="978729"/>
          </a:xfrm>
        </p:spPr>
        <p:txBody>
          <a:bodyPr/>
          <a:lstStyle/>
          <a:p>
            <a:r>
              <a:rPr lang="fr-FR" dirty="0"/>
              <a:t>Dans les sciences environnementales et la gestion des risques naturels, dans les années 90</a:t>
            </a:r>
          </a:p>
        </p:txBody>
      </p:sp>
      <p:sp>
        <p:nvSpPr>
          <p:cNvPr id="4" name="Espace réservé du texte 3">
            <a:extLst>
              <a:ext uri="{FF2B5EF4-FFF2-40B4-BE49-F238E27FC236}">
                <a16:creationId xmlns:a16="http://schemas.microsoft.com/office/drawing/2014/main" id="{3B649CD0-CD93-47DB-A85E-B7BE0764751E}"/>
              </a:ext>
            </a:extLst>
          </p:cNvPr>
          <p:cNvSpPr>
            <a:spLocks noGrp="1"/>
          </p:cNvSpPr>
          <p:nvPr>
            <p:ph type="body" sz="quarter" idx="13"/>
          </p:nvPr>
        </p:nvSpPr>
        <p:spPr>
          <a:xfrm>
            <a:off x="4331368" y="1347537"/>
            <a:ext cx="7074569" cy="4761341"/>
          </a:xfrm>
        </p:spPr>
        <p:txBody>
          <a:bodyPr>
            <a:normAutofit lnSpcReduction="10000"/>
          </a:bodyPr>
          <a:lstStyle/>
          <a:p>
            <a:pPr>
              <a:lnSpc>
                <a:spcPct val="170000"/>
              </a:lnSpc>
            </a:pPr>
            <a:r>
              <a:rPr lang="fr-FR" sz="1200" b="0" kern="1200" dirty="0">
                <a:solidFill>
                  <a:schemeClr val="tx2"/>
                </a:solidFill>
                <a:effectLst/>
                <a:latin typeface="Verdana" panose="020B0604030504040204" pitchFamily="34" charset="0"/>
                <a:ea typeface="+mn-ea"/>
                <a:cs typeface="+mn-cs"/>
              </a:rPr>
              <a:t>Approche mobilisée pour </a:t>
            </a:r>
            <a:r>
              <a:rPr lang="fr-FR" sz="1200" kern="1200" dirty="0">
                <a:solidFill>
                  <a:schemeClr val="tx2"/>
                </a:solidFill>
                <a:effectLst/>
                <a:latin typeface="Verdana" panose="020B0604030504040204" pitchFamily="34" charset="0"/>
                <a:ea typeface="+mn-ea"/>
                <a:cs typeface="+mn-cs"/>
              </a:rPr>
              <a:t>« tenir compte de </a:t>
            </a:r>
            <a:r>
              <a:rPr lang="fr-FR" sz="1200" kern="1200" dirty="0">
                <a:solidFill>
                  <a:schemeClr val="accent3"/>
                </a:solidFill>
                <a:effectLst/>
                <a:latin typeface="Verdana" panose="020B0604030504040204" pitchFamily="34" charset="0"/>
                <a:ea typeface="+mn-ea"/>
                <a:cs typeface="+mn-cs"/>
              </a:rPr>
              <a:t>l’inégalité de l’impact des accidents naturels </a:t>
            </a:r>
            <a:r>
              <a:rPr lang="fr-FR" sz="1200" kern="1200" dirty="0">
                <a:solidFill>
                  <a:schemeClr val="tx2"/>
                </a:solidFill>
                <a:effectLst/>
                <a:latin typeface="Verdana" panose="020B0604030504040204" pitchFamily="34" charset="0"/>
                <a:ea typeface="+mn-ea"/>
                <a:cs typeface="+mn-cs"/>
              </a:rPr>
              <a:t>selon les groupes humains, </a:t>
            </a:r>
            <a:r>
              <a:rPr lang="fr-FR" sz="1200" kern="1200" dirty="0">
                <a:solidFill>
                  <a:schemeClr val="accent3"/>
                </a:solidFill>
                <a:effectLst/>
                <a:latin typeface="Verdana" panose="020B0604030504040204" pitchFamily="34" charset="0"/>
                <a:ea typeface="+mn-ea"/>
                <a:cs typeface="+mn-cs"/>
              </a:rPr>
              <a:t>en fonction de leurs capacités à faire face (</a:t>
            </a:r>
            <a:r>
              <a:rPr lang="fr-FR" sz="1200" i="1" kern="1200" dirty="0">
                <a:solidFill>
                  <a:schemeClr val="accent3"/>
                </a:solidFill>
                <a:effectLst/>
                <a:latin typeface="Verdana" panose="020B0604030504040204" pitchFamily="34" charset="0"/>
                <a:ea typeface="+mn-ea"/>
                <a:cs typeface="+mn-cs"/>
              </a:rPr>
              <a:t>coping </a:t>
            </a:r>
            <a:r>
              <a:rPr lang="fr-FR" sz="1200" i="1" kern="1200" dirty="0" err="1">
                <a:solidFill>
                  <a:schemeClr val="accent3"/>
                </a:solidFill>
                <a:effectLst/>
                <a:latin typeface="Verdana" panose="020B0604030504040204" pitchFamily="34" charset="0"/>
                <a:ea typeface="+mn-ea"/>
                <a:cs typeface="+mn-cs"/>
              </a:rPr>
              <a:t>capacities</a:t>
            </a:r>
            <a:r>
              <a:rPr lang="fr-FR" sz="1200" kern="1200" dirty="0">
                <a:solidFill>
                  <a:schemeClr val="accent3"/>
                </a:solidFill>
                <a:effectLst/>
                <a:latin typeface="Verdana" panose="020B0604030504040204" pitchFamily="34" charset="0"/>
                <a:ea typeface="+mn-ea"/>
                <a:cs typeface="+mn-cs"/>
              </a:rPr>
              <a:t>) »</a:t>
            </a:r>
          </a:p>
          <a:p>
            <a:pPr marL="342900" indent="-342900">
              <a:lnSpc>
                <a:spcPct val="170000"/>
              </a:lnSpc>
              <a:buFont typeface="Arial" panose="020B0604020202020204" pitchFamily="34" charset="0"/>
              <a:buChar char="•"/>
            </a:pPr>
            <a:r>
              <a:rPr lang="fr-FR" sz="1200" b="0" dirty="0">
                <a:solidFill>
                  <a:schemeClr val="tx2"/>
                </a:solidFill>
                <a:latin typeface="Verdana" panose="020B0604030504040204" pitchFamily="34" charset="0"/>
              </a:rPr>
              <a:t>Dimensions </a:t>
            </a:r>
            <a:r>
              <a:rPr lang="fr-FR" sz="1200" dirty="0">
                <a:solidFill>
                  <a:schemeClr val="accent3"/>
                </a:solidFill>
                <a:latin typeface="Verdana" panose="020B0604030504040204" pitchFamily="34" charset="0"/>
              </a:rPr>
              <a:t>environnementales</a:t>
            </a:r>
            <a:r>
              <a:rPr lang="fr-FR" sz="1200" b="0" dirty="0">
                <a:solidFill>
                  <a:schemeClr val="tx2"/>
                </a:solidFill>
                <a:latin typeface="Verdana" panose="020B0604030504040204" pitchFamily="34" charset="0"/>
              </a:rPr>
              <a:t>  : la probabilité de survenance d’une catastrophe naturelle : séisme, inondation…</a:t>
            </a:r>
          </a:p>
          <a:p>
            <a:pPr>
              <a:lnSpc>
                <a:spcPct val="170000"/>
              </a:lnSpc>
            </a:pPr>
            <a:r>
              <a:rPr lang="fr-FR" sz="1200" b="0" dirty="0">
                <a:solidFill>
                  <a:schemeClr val="tx2"/>
                </a:solidFill>
                <a:latin typeface="Verdana" panose="020B0604030504040204" pitchFamily="34" charset="0"/>
              </a:rPr>
              <a:t>=&gt; prêter attention non seulement aux </a:t>
            </a:r>
            <a:r>
              <a:rPr lang="fr-FR" sz="1200" dirty="0">
                <a:solidFill>
                  <a:schemeClr val="accent3"/>
                </a:solidFill>
                <a:latin typeface="Verdana" panose="020B0604030504040204" pitchFamily="34" charset="0"/>
              </a:rPr>
              <a:t>conditions d’apparition et de répartition dans le temps des facteurs d’exposition</a:t>
            </a:r>
          </a:p>
          <a:p>
            <a:pPr marL="342900" indent="-342900">
              <a:lnSpc>
                <a:spcPct val="170000"/>
              </a:lnSpc>
              <a:buFont typeface="Arial" panose="020B0604020202020204" pitchFamily="34" charset="0"/>
              <a:buChar char="•"/>
            </a:pPr>
            <a:r>
              <a:rPr lang="fr-FR" sz="1200" b="0" dirty="0">
                <a:solidFill>
                  <a:schemeClr val="tx2"/>
                </a:solidFill>
                <a:latin typeface="Verdana" panose="020B0604030504040204" pitchFamily="34" charset="0"/>
              </a:rPr>
              <a:t>Des dimensions </a:t>
            </a:r>
            <a:r>
              <a:rPr lang="fr-FR" sz="1200" dirty="0">
                <a:solidFill>
                  <a:schemeClr val="accent3"/>
                </a:solidFill>
                <a:latin typeface="Verdana" panose="020B0604030504040204" pitchFamily="34" charset="0"/>
              </a:rPr>
              <a:t>individuelles</a:t>
            </a:r>
            <a:r>
              <a:rPr lang="fr-FR" sz="1200" b="0" dirty="0">
                <a:solidFill>
                  <a:schemeClr val="tx2"/>
                </a:solidFill>
                <a:latin typeface="Verdana" panose="020B0604030504040204" pitchFamily="34" charset="0"/>
              </a:rPr>
              <a:t> : la capacité à faire face</a:t>
            </a:r>
          </a:p>
          <a:p>
            <a:pPr>
              <a:lnSpc>
                <a:spcPct val="170000"/>
              </a:lnSpc>
            </a:pPr>
            <a:r>
              <a:rPr lang="fr-FR" sz="1200" b="0" dirty="0">
                <a:solidFill>
                  <a:schemeClr val="tx2"/>
                </a:solidFill>
                <a:latin typeface="Verdana" panose="020B0604030504040204" pitchFamily="34" charset="0"/>
              </a:rPr>
              <a:t>=&gt; </a:t>
            </a:r>
            <a:r>
              <a:rPr lang="fr-FR" sz="1200" b="0" kern="1200" dirty="0">
                <a:solidFill>
                  <a:schemeClr val="tx2"/>
                </a:solidFill>
                <a:effectLst/>
                <a:latin typeface="Verdana" panose="020B0604030504040204" pitchFamily="34" charset="0"/>
                <a:ea typeface="+mn-ea"/>
                <a:cs typeface="+mn-cs"/>
              </a:rPr>
              <a:t>la manière dont les individus parviennent ou non à mobiliser des ressources sociales, matérielles et publiques pour se protéger des effets négatifs </a:t>
            </a:r>
            <a:endParaRPr lang="fr-FR" sz="1200" b="0" dirty="0">
              <a:solidFill>
                <a:schemeClr val="tx2"/>
              </a:solidFill>
              <a:latin typeface="Verdana" panose="020B0604030504040204" pitchFamily="34" charset="0"/>
            </a:endParaRPr>
          </a:p>
          <a:p>
            <a:pPr marL="342900" indent="-342900">
              <a:lnSpc>
                <a:spcPct val="170000"/>
              </a:lnSpc>
              <a:buFont typeface="Arial" panose="020B0604020202020204" pitchFamily="34" charset="0"/>
              <a:buChar char="•"/>
            </a:pPr>
            <a:r>
              <a:rPr lang="fr-FR" sz="1200" b="0" dirty="0">
                <a:solidFill>
                  <a:schemeClr val="tx2"/>
                </a:solidFill>
                <a:latin typeface="Verdana" panose="020B0604030504040204" pitchFamily="34" charset="0"/>
              </a:rPr>
              <a:t>Et des dimensions </a:t>
            </a:r>
            <a:r>
              <a:rPr lang="fr-FR" sz="1200" dirty="0">
                <a:solidFill>
                  <a:schemeClr val="accent3"/>
                </a:solidFill>
                <a:latin typeface="Verdana" panose="020B0604030504040204" pitchFamily="34" charset="0"/>
              </a:rPr>
              <a:t>sociales</a:t>
            </a:r>
            <a:r>
              <a:rPr lang="fr-FR" sz="1200" b="0" dirty="0">
                <a:solidFill>
                  <a:schemeClr val="tx2"/>
                </a:solidFill>
                <a:latin typeface="Verdana" panose="020B0604030504040204" pitchFamily="34" charset="0"/>
              </a:rPr>
              <a:t> : </a:t>
            </a:r>
          </a:p>
          <a:p>
            <a:pPr>
              <a:lnSpc>
                <a:spcPct val="170000"/>
              </a:lnSpc>
            </a:pPr>
            <a:r>
              <a:rPr lang="fr-FR" sz="1200" b="0" dirty="0">
                <a:solidFill>
                  <a:schemeClr val="tx2"/>
                </a:solidFill>
                <a:latin typeface="Verdana" panose="020B0604030504040204" pitchFamily="34" charset="0"/>
              </a:rPr>
              <a:t>toutes les populations ne sont pas également exposées à ces risques (selon les territoires du globe, les politiques de prévention, </a:t>
            </a:r>
            <a:r>
              <a:rPr lang="fr-FR" sz="1200" b="0" dirty="0" err="1">
                <a:solidFill>
                  <a:schemeClr val="tx2"/>
                </a:solidFill>
                <a:latin typeface="Verdana" panose="020B0604030504040204" pitchFamily="34" charset="0"/>
              </a:rPr>
              <a:t>etc</a:t>
            </a:r>
            <a:r>
              <a:rPr lang="fr-FR" sz="1200" b="0" dirty="0">
                <a:solidFill>
                  <a:schemeClr val="tx2"/>
                </a:solidFill>
                <a:latin typeface="Verdana" panose="020B0604030504040204" pitchFamily="34" charset="0"/>
              </a:rPr>
              <a:t>)=prendre en compte les variations ‘‘différentielles’’ du risque et sa </a:t>
            </a:r>
            <a:r>
              <a:rPr lang="fr-FR" sz="1200" dirty="0">
                <a:solidFill>
                  <a:schemeClr val="accent3"/>
                </a:solidFill>
                <a:effectLst/>
                <a:latin typeface="Verdana" panose="020B0604030504040204" pitchFamily="34" charset="0"/>
                <a:ea typeface="Times New Roman" panose="02020603050405020304" pitchFamily="18" charset="0"/>
                <a:cs typeface="Calibri" panose="020F0502020204030204" pitchFamily="34" charset="0"/>
              </a:rPr>
              <a:t>distribution inégalitaire </a:t>
            </a:r>
            <a:r>
              <a:rPr lang="fr-FR" sz="1200" b="0" dirty="0">
                <a:solidFill>
                  <a:schemeClr val="tx2"/>
                </a:solidFill>
                <a:effectLst/>
                <a:latin typeface="Verdana" panose="020B0604030504040204" pitchFamily="34" charset="0"/>
                <a:ea typeface="Times New Roman" panose="02020603050405020304" pitchFamily="18" charset="0"/>
                <a:cs typeface="Calibri" panose="020F0502020204030204" pitchFamily="34" charset="0"/>
              </a:rPr>
              <a:t>dans l’organisation sociale </a:t>
            </a:r>
            <a:endParaRPr lang="fr-FR" sz="1200" b="0" dirty="0">
              <a:solidFill>
                <a:schemeClr val="tx2"/>
              </a:solidFill>
              <a:latin typeface="Verdana" panose="020B0604030504040204" pitchFamily="34" charset="0"/>
            </a:endParaRPr>
          </a:p>
        </p:txBody>
      </p:sp>
      <p:pic>
        <p:nvPicPr>
          <p:cNvPr id="10" name="Image 9">
            <a:extLst>
              <a:ext uri="{FF2B5EF4-FFF2-40B4-BE49-F238E27FC236}">
                <a16:creationId xmlns:a16="http://schemas.microsoft.com/office/drawing/2014/main" id="{FDAF5587-DC37-487C-8D92-4C87403CC246}"/>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7056" y="1885670"/>
            <a:ext cx="3710506" cy="3629255"/>
          </a:xfrm>
          <a:prstGeom prst="rect">
            <a:avLst/>
          </a:prstGeom>
        </p:spPr>
      </p:pic>
    </p:spTree>
    <p:extLst>
      <p:ext uri="{BB962C8B-B14F-4D97-AF65-F5344CB8AC3E}">
        <p14:creationId xmlns:p14="http://schemas.microsoft.com/office/powerpoint/2010/main" val="17318947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EF8E448-CAB2-491E-8E35-609D56A64AA2}"/>
              </a:ext>
            </a:extLst>
          </p:cNvPr>
          <p:cNvSpPr>
            <a:spLocks noGrp="1"/>
          </p:cNvSpPr>
          <p:nvPr>
            <p:ph type="sldNum" sz="quarter" idx="12"/>
          </p:nvPr>
        </p:nvSpPr>
        <p:spPr/>
        <p:txBody>
          <a:bodyPr/>
          <a:lstStyle/>
          <a:p>
            <a:fld id="{1B657BA9-EC5E-40D7-BBDA-32C61981E3FD}" type="slidenum">
              <a:rPr lang="fr-FR" smtClean="0"/>
              <a:t>80</a:t>
            </a:fld>
            <a:endParaRPr lang="fr-FR"/>
          </a:p>
        </p:txBody>
      </p:sp>
      <p:sp>
        <p:nvSpPr>
          <p:cNvPr id="6" name="Titre 5">
            <a:extLst>
              <a:ext uri="{FF2B5EF4-FFF2-40B4-BE49-F238E27FC236}">
                <a16:creationId xmlns:a16="http://schemas.microsoft.com/office/drawing/2014/main" id="{71D0C54E-0522-4683-A1A1-8899003665E0}"/>
              </a:ext>
            </a:extLst>
          </p:cNvPr>
          <p:cNvSpPr txBox="1">
            <a:spLocks/>
          </p:cNvSpPr>
          <p:nvPr/>
        </p:nvSpPr>
        <p:spPr>
          <a:xfrm>
            <a:off x="2310702" y="187902"/>
            <a:ext cx="9252628" cy="867930"/>
          </a:xfrm>
          <a:prstGeom prst="rect">
            <a:avLst/>
          </a:prstGeom>
        </p:spPr>
        <p:txBody>
          <a:bodyPr wrap="square" lIns="91440" tIns="45720" rIns="91440" bIns="45720" anchor="t">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La protection des personnes vulnérables : </a:t>
            </a:r>
            <a:br>
              <a:rPr lang="fr-FR" sz="2800"/>
            </a:br>
            <a:r>
              <a:rPr lang="fr-FR" sz="2800">
                <a:solidFill>
                  <a:srgbClr val="31849B"/>
                </a:solidFill>
              </a:rPr>
              <a:t>une cause jugée plus prioritaire avec la crise</a:t>
            </a:r>
            <a:endParaRPr lang="fr-FR" sz="2800" strike="sngStrike">
              <a:solidFill>
                <a:srgbClr val="31849B"/>
              </a:solidFill>
              <a:cs typeface="Arial"/>
            </a:endParaRPr>
          </a:p>
        </p:txBody>
      </p:sp>
      <p:sp>
        <p:nvSpPr>
          <p:cNvPr id="7" name="Rectangle 6">
            <a:extLst>
              <a:ext uri="{FF2B5EF4-FFF2-40B4-BE49-F238E27FC236}">
                <a16:creationId xmlns:a16="http://schemas.microsoft.com/office/drawing/2014/main" id="{8766C345-B122-4E8C-969D-056A23BF0806}"/>
              </a:ext>
            </a:extLst>
          </p:cNvPr>
          <p:cNvSpPr/>
          <p:nvPr/>
        </p:nvSpPr>
        <p:spPr>
          <a:xfrm>
            <a:off x="744583" y="5856167"/>
            <a:ext cx="9849394" cy="400110"/>
          </a:xfrm>
          <a:prstGeom prst="rect">
            <a:avLst/>
          </a:prstGeom>
        </p:spPr>
        <p:txBody>
          <a:bodyPr wrap="square">
            <a:spAutoFit/>
          </a:bodyPr>
          <a:lstStyle/>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pic>
        <p:nvPicPr>
          <p:cNvPr id="2" name="Image 1">
            <a:extLst>
              <a:ext uri="{FF2B5EF4-FFF2-40B4-BE49-F238E27FC236}">
                <a16:creationId xmlns:a16="http://schemas.microsoft.com/office/drawing/2014/main" id="{95AD3A73-4516-4387-9974-34389BC837CD}"/>
              </a:ext>
            </a:extLst>
          </p:cNvPr>
          <p:cNvPicPr>
            <a:picLocks noChangeAspect="1"/>
          </p:cNvPicPr>
          <p:nvPr/>
        </p:nvPicPr>
        <p:blipFill>
          <a:blip r:embed="rId2"/>
          <a:stretch>
            <a:fillRect/>
          </a:stretch>
        </p:blipFill>
        <p:spPr>
          <a:xfrm>
            <a:off x="5050245" y="2224036"/>
            <a:ext cx="5864075" cy="3534858"/>
          </a:xfrm>
          <a:prstGeom prst="rect">
            <a:avLst/>
          </a:prstGeom>
        </p:spPr>
      </p:pic>
      <p:sp>
        <p:nvSpPr>
          <p:cNvPr id="8" name="ZoneTexte 7">
            <a:extLst>
              <a:ext uri="{FF2B5EF4-FFF2-40B4-BE49-F238E27FC236}">
                <a16:creationId xmlns:a16="http://schemas.microsoft.com/office/drawing/2014/main" id="{AD011152-733F-4EDF-BAC0-6AE0A3EF60B2}"/>
              </a:ext>
            </a:extLst>
          </p:cNvPr>
          <p:cNvSpPr txBox="1"/>
          <p:nvPr/>
        </p:nvSpPr>
        <p:spPr>
          <a:xfrm>
            <a:off x="5050245" y="1818986"/>
            <a:ext cx="6098874" cy="307777"/>
          </a:xfrm>
          <a:prstGeom prst="rect">
            <a:avLst/>
          </a:prstGeom>
          <a:noFill/>
        </p:spPr>
        <p:txBody>
          <a:bodyPr wrap="square">
            <a:spAutoFit/>
          </a:bodyPr>
          <a:lstStyle>
            <a:defPPr>
              <a:defRPr lang="fr-FR"/>
            </a:defPPr>
            <a:lvl1pPr algn="ctr">
              <a:defRPr sz="1400" b="1">
                <a:solidFill>
                  <a:srgbClr val="4BACC6"/>
                </a:solidFill>
              </a:defRPr>
            </a:lvl1pPr>
          </a:lstStyle>
          <a:p>
            <a:r>
              <a:rPr lang="fr-FR"/>
              <a:t>Selon vous, la protection des personnes vulnérables est ...?</a:t>
            </a:r>
          </a:p>
        </p:txBody>
      </p:sp>
      <p:pic>
        <p:nvPicPr>
          <p:cNvPr id="5" name="Image 4">
            <a:extLst>
              <a:ext uri="{FF2B5EF4-FFF2-40B4-BE49-F238E27FC236}">
                <a16:creationId xmlns:a16="http://schemas.microsoft.com/office/drawing/2014/main" id="{C0C27872-05F7-4B95-B17F-C034C0092833}"/>
              </a:ext>
            </a:extLst>
          </p:cNvPr>
          <p:cNvPicPr>
            <a:picLocks noChangeAspect="1"/>
          </p:cNvPicPr>
          <p:nvPr/>
        </p:nvPicPr>
        <p:blipFill>
          <a:blip r:embed="rId3"/>
          <a:stretch>
            <a:fillRect/>
          </a:stretch>
        </p:blipFill>
        <p:spPr>
          <a:xfrm>
            <a:off x="189441" y="3830511"/>
            <a:ext cx="4573524" cy="2744724"/>
          </a:xfrm>
          <a:prstGeom prst="rect">
            <a:avLst/>
          </a:prstGeom>
        </p:spPr>
      </p:pic>
      <p:sp>
        <p:nvSpPr>
          <p:cNvPr id="9" name="Organigramme : Stockage à accès séquentiel 8">
            <a:extLst>
              <a:ext uri="{FF2B5EF4-FFF2-40B4-BE49-F238E27FC236}">
                <a16:creationId xmlns:a16="http://schemas.microsoft.com/office/drawing/2014/main" id="{0E91F17B-BD7F-4844-A6DF-7DA72AD76CE0}"/>
              </a:ext>
            </a:extLst>
          </p:cNvPr>
          <p:cNvSpPr/>
          <p:nvPr/>
        </p:nvSpPr>
        <p:spPr>
          <a:xfrm>
            <a:off x="276225" y="1899399"/>
            <a:ext cx="3590925" cy="1853452"/>
          </a:xfrm>
          <a:prstGeom prst="flowChartMagneticTape">
            <a:avLst/>
          </a:prstGeom>
          <a:solidFill>
            <a:schemeClr val="accent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050" b="1">
                <a:latin typeface="Verdana" panose="020B0604030504040204" pitchFamily="34" charset="0"/>
                <a:ea typeface="Verdana" panose="020B0604030504040204" pitchFamily="34" charset="0"/>
              </a:rPr>
              <a:t>Le caractère prioritaire de la protection des personnes vulnérables est particulièrement mis en avant par les « nouveaux » vulnérables (70%) mais est également reconnu par les personnes non directement concernées </a:t>
            </a:r>
          </a:p>
        </p:txBody>
      </p:sp>
      <p:sp>
        <p:nvSpPr>
          <p:cNvPr id="11" name="Rectangle 10">
            <a:extLst>
              <a:ext uri="{FF2B5EF4-FFF2-40B4-BE49-F238E27FC236}">
                <a16:creationId xmlns:a16="http://schemas.microsoft.com/office/drawing/2014/main" id="{693DE688-DF09-4BF1-A06C-43E65AC5392B}"/>
              </a:ext>
            </a:extLst>
          </p:cNvPr>
          <p:cNvSpPr/>
          <p:nvPr/>
        </p:nvSpPr>
        <p:spPr>
          <a:xfrm>
            <a:off x="3395810" y="6413387"/>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Tree>
    <p:extLst>
      <p:ext uri="{BB962C8B-B14F-4D97-AF65-F5344CB8AC3E}">
        <p14:creationId xmlns:p14="http://schemas.microsoft.com/office/powerpoint/2010/main" val="36987179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CDAF4C-0010-48E2-A5A4-76D8FD389B6B}"/>
              </a:ext>
            </a:extLst>
          </p:cNvPr>
          <p:cNvSpPr>
            <a:spLocks noGrp="1"/>
          </p:cNvSpPr>
          <p:nvPr>
            <p:ph type="title"/>
          </p:nvPr>
        </p:nvSpPr>
        <p:spPr>
          <a:xfrm>
            <a:off x="2044921" y="206847"/>
            <a:ext cx="8957767" cy="1255728"/>
          </a:xfrm>
        </p:spPr>
        <p:txBody>
          <a:bodyPr/>
          <a:lstStyle/>
          <a:p>
            <a:r>
              <a:rPr lang="fr-FR" sz="2800">
                <a:solidFill>
                  <a:srgbClr val="31849B"/>
                </a:solidFill>
              </a:rPr>
              <a:t>L’idée que la cohésion sociale repose avant tout sur les individus, déjà très présente avant la crise, se renforce</a:t>
            </a:r>
          </a:p>
        </p:txBody>
      </p:sp>
      <p:sp>
        <p:nvSpPr>
          <p:cNvPr id="3" name="Espace réservé du numéro de diapositive 2">
            <a:extLst>
              <a:ext uri="{FF2B5EF4-FFF2-40B4-BE49-F238E27FC236}">
                <a16:creationId xmlns:a16="http://schemas.microsoft.com/office/drawing/2014/main" id="{B3E237E5-BBAD-43B7-8B9C-580B27080577}"/>
              </a:ext>
            </a:extLst>
          </p:cNvPr>
          <p:cNvSpPr>
            <a:spLocks noGrp="1"/>
          </p:cNvSpPr>
          <p:nvPr>
            <p:ph type="sldNum" sz="quarter" idx="12"/>
          </p:nvPr>
        </p:nvSpPr>
        <p:spPr/>
        <p:txBody>
          <a:bodyPr/>
          <a:lstStyle/>
          <a:p>
            <a:fld id="{1B657BA9-EC5E-40D7-BBDA-32C61981E3FD}" type="slidenum">
              <a:rPr lang="fr-FR" smtClean="0"/>
              <a:t>81</a:t>
            </a:fld>
            <a:endParaRPr lang="fr-FR"/>
          </a:p>
        </p:txBody>
      </p:sp>
      <p:sp>
        <p:nvSpPr>
          <p:cNvPr id="15" name="ZoneTexte 14">
            <a:extLst>
              <a:ext uri="{FF2B5EF4-FFF2-40B4-BE49-F238E27FC236}">
                <a16:creationId xmlns:a16="http://schemas.microsoft.com/office/drawing/2014/main" id="{D4FCDA4F-0E60-4B57-A38F-2EF230ABE347}"/>
              </a:ext>
            </a:extLst>
          </p:cNvPr>
          <p:cNvSpPr txBox="1"/>
          <p:nvPr/>
        </p:nvSpPr>
        <p:spPr>
          <a:xfrm>
            <a:off x="1490285" y="1655899"/>
            <a:ext cx="5966849" cy="276999"/>
          </a:xfrm>
          <a:prstGeom prst="rect">
            <a:avLst/>
          </a:prstGeom>
          <a:noFill/>
        </p:spPr>
        <p:txBody>
          <a:bodyPr wrap="square">
            <a:spAutoFit/>
          </a:bodyPr>
          <a:lstStyle/>
          <a:p>
            <a:pPr lvl="0" algn="ctr">
              <a:buSzPts val="900"/>
            </a:pPr>
            <a:r>
              <a:rPr lang="fr-FR" sz="1200" b="1">
                <a:solidFill>
                  <a:srgbClr val="4BACC6"/>
                </a:solidFill>
              </a:rPr>
              <a:t>Selon vous, qu’est ce qui contribue le plus à renforcer la cohésion sociale ?</a:t>
            </a:r>
          </a:p>
        </p:txBody>
      </p:sp>
      <p:graphicFrame>
        <p:nvGraphicFramePr>
          <p:cNvPr id="25" name="Graphique 24">
            <a:extLst>
              <a:ext uri="{FF2B5EF4-FFF2-40B4-BE49-F238E27FC236}">
                <a16:creationId xmlns:a16="http://schemas.microsoft.com/office/drawing/2014/main" id="{D30977CD-C4F0-40E5-949F-EC08E52B595E}"/>
              </a:ext>
            </a:extLst>
          </p:cNvPr>
          <p:cNvGraphicFramePr>
            <a:graphicFrameLocks/>
          </p:cNvGraphicFramePr>
          <p:nvPr>
            <p:extLst>
              <p:ext uri="{D42A27DB-BD31-4B8C-83A1-F6EECF244321}">
                <p14:modId xmlns:p14="http://schemas.microsoft.com/office/powerpoint/2010/main" val="3489599730"/>
              </p:ext>
            </p:extLst>
          </p:nvPr>
        </p:nvGraphicFramePr>
        <p:xfrm>
          <a:off x="1543137" y="1462575"/>
          <a:ext cx="7498267" cy="4669283"/>
        </p:xfrm>
        <a:graphic>
          <a:graphicData uri="http://schemas.openxmlformats.org/drawingml/2006/chart">
            <c:chart xmlns:c="http://schemas.openxmlformats.org/drawingml/2006/chart" xmlns:r="http://schemas.openxmlformats.org/officeDocument/2006/relationships" r:id="rId2"/>
          </a:graphicData>
        </a:graphic>
      </p:graphicFrame>
      <p:sp>
        <p:nvSpPr>
          <p:cNvPr id="26" name="ZoneTexte 25">
            <a:extLst>
              <a:ext uri="{FF2B5EF4-FFF2-40B4-BE49-F238E27FC236}">
                <a16:creationId xmlns:a16="http://schemas.microsoft.com/office/drawing/2014/main" id="{6D8D20A0-E4F3-4496-9267-25D7C229C51E}"/>
              </a:ext>
            </a:extLst>
          </p:cNvPr>
          <p:cNvSpPr txBox="1"/>
          <p:nvPr/>
        </p:nvSpPr>
        <p:spPr>
          <a:xfrm>
            <a:off x="9383844" y="2126223"/>
            <a:ext cx="2457174" cy="2031325"/>
          </a:xfrm>
          <a:prstGeom prst="rect">
            <a:avLst/>
          </a:prstGeom>
          <a:noFill/>
        </p:spPr>
        <p:txBody>
          <a:bodyPr wrap="square">
            <a:spAutoFit/>
          </a:bodyPr>
          <a:lstStyle/>
          <a:p>
            <a:pPr lvl="0">
              <a:buSzPts val="900"/>
            </a:pPr>
            <a:r>
              <a:rPr lang="fr-FR" sz="1400">
                <a:solidFill>
                  <a:schemeClr val="accent4">
                    <a:lumMod val="50000"/>
                  </a:schemeClr>
                </a:solidFill>
                <a:cs typeface="Times New Roman" panose="02020603050405020304" pitchFamily="18" charset="0"/>
              </a:rPr>
              <a:t>Et en tête des phénomènes qui </a:t>
            </a:r>
            <a:r>
              <a:rPr lang="fr-FR" sz="1400" b="1">
                <a:solidFill>
                  <a:schemeClr val="accent4">
                    <a:lumMod val="50000"/>
                  </a:schemeClr>
                </a:solidFill>
                <a:cs typeface="Times New Roman" panose="02020603050405020304" pitchFamily="18" charset="0"/>
              </a:rPr>
              <a:t>fragilise</a:t>
            </a:r>
            <a:r>
              <a:rPr lang="fr-FR" sz="1400">
                <a:solidFill>
                  <a:schemeClr val="accent4">
                    <a:lumMod val="50000"/>
                  </a:schemeClr>
                </a:solidFill>
                <a:cs typeface="Times New Roman" panose="02020603050405020304" pitchFamily="18" charset="0"/>
              </a:rPr>
              <a:t> la cohésion sociale, les Français citent, depuis 10 ans, </a:t>
            </a:r>
            <a:r>
              <a:rPr lang="fr-FR" sz="1400" b="1">
                <a:solidFill>
                  <a:schemeClr val="accent4">
                    <a:lumMod val="50000"/>
                  </a:schemeClr>
                </a:solidFill>
                <a:cs typeface="Times New Roman" panose="02020603050405020304" pitchFamily="18" charset="0"/>
              </a:rPr>
              <a:t>l’individualisme</a:t>
            </a:r>
            <a:r>
              <a:rPr lang="fr-FR" sz="1400">
                <a:solidFill>
                  <a:schemeClr val="accent4">
                    <a:lumMod val="50000"/>
                  </a:schemeClr>
                </a:solidFill>
                <a:cs typeface="Times New Roman" panose="02020603050405020304" pitchFamily="18" charset="0"/>
              </a:rPr>
              <a:t> (22% en mai 2021), loin devant la pauvreté (11%), le chômage (5%) ou les discriminations (10%).</a:t>
            </a:r>
          </a:p>
        </p:txBody>
      </p:sp>
      <p:sp>
        <p:nvSpPr>
          <p:cNvPr id="8" name="Rectangle 7">
            <a:extLst>
              <a:ext uri="{FF2B5EF4-FFF2-40B4-BE49-F238E27FC236}">
                <a16:creationId xmlns:a16="http://schemas.microsoft.com/office/drawing/2014/main" id="{9834FEE1-CACD-48F0-A01B-C29521ECD760}"/>
              </a:ext>
            </a:extLst>
          </p:cNvPr>
          <p:cNvSpPr/>
          <p:nvPr/>
        </p:nvSpPr>
        <p:spPr>
          <a:xfrm>
            <a:off x="3326361" y="6254490"/>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Tree>
    <p:extLst>
      <p:ext uri="{BB962C8B-B14F-4D97-AF65-F5344CB8AC3E}">
        <p14:creationId xmlns:p14="http://schemas.microsoft.com/office/powerpoint/2010/main" val="13725835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A48D5FC-9AD4-40B2-9AE9-BF79477C6CB3}"/>
              </a:ext>
            </a:extLst>
          </p:cNvPr>
          <p:cNvSpPr>
            <a:spLocks noGrp="1"/>
          </p:cNvSpPr>
          <p:nvPr>
            <p:ph type="sldNum" sz="quarter" idx="12"/>
          </p:nvPr>
        </p:nvSpPr>
        <p:spPr/>
        <p:txBody>
          <a:bodyPr/>
          <a:lstStyle/>
          <a:p>
            <a:fld id="{1B657BA9-EC5E-40D7-BBDA-32C61981E3FD}" type="slidenum">
              <a:rPr lang="fr-FR" smtClean="0"/>
              <a:t>82</a:t>
            </a:fld>
            <a:endParaRPr lang="fr-FR"/>
          </a:p>
        </p:txBody>
      </p:sp>
      <p:pic>
        <p:nvPicPr>
          <p:cNvPr id="6" name="Image 5">
            <a:extLst>
              <a:ext uri="{FF2B5EF4-FFF2-40B4-BE49-F238E27FC236}">
                <a16:creationId xmlns:a16="http://schemas.microsoft.com/office/drawing/2014/main" id="{6BBD23A2-D59C-40C7-B05C-01A76D8264F1}"/>
              </a:ext>
            </a:extLst>
          </p:cNvPr>
          <p:cNvPicPr>
            <a:picLocks noChangeAspect="1"/>
          </p:cNvPicPr>
          <p:nvPr/>
        </p:nvPicPr>
        <p:blipFill>
          <a:blip r:embed="rId2"/>
          <a:stretch>
            <a:fillRect/>
          </a:stretch>
        </p:blipFill>
        <p:spPr>
          <a:xfrm>
            <a:off x="2451304" y="1966849"/>
            <a:ext cx="8471897" cy="4267277"/>
          </a:xfrm>
          <a:prstGeom prst="rect">
            <a:avLst/>
          </a:prstGeom>
        </p:spPr>
      </p:pic>
      <p:sp>
        <p:nvSpPr>
          <p:cNvPr id="7" name="Titre 5">
            <a:extLst>
              <a:ext uri="{FF2B5EF4-FFF2-40B4-BE49-F238E27FC236}">
                <a16:creationId xmlns:a16="http://schemas.microsoft.com/office/drawing/2014/main" id="{60088ABB-D079-42CD-AE1B-173DB2822C59}"/>
              </a:ext>
            </a:extLst>
          </p:cNvPr>
          <p:cNvSpPr txBox="1">
            <a:spLocks/>
          </p:cNvSpPr>
          <p:nvPr/>
        </p:nvSpPr>
        <p:spPr>
          <a:xfrm>
            <a:off x="2310702" y="187902"/>
            <a:ext cx="9252628" cy="1255728"/>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Dans la lignée, la solidarité inter-individuelle est plébiscitée comme moyen de protéger les personnes vulnérables</a:t>
            </a:r>
          </a:p>
        </p:txBody>
      </p:sp>
      <p:sp>
        <p:nvSpPr>
          <p:cNvPr id="8" name="Rectangle 7">
            <a:extLst>
              <a:ext uri="{FF2B5EF4-FFF2-40B4-BE49-F238E27FC236}">
                <a16:creationId xmlns:a16="http://schemas.microsoft.com/office/drawing/2014/main" id="{71944A52-AA9F-4905-950B-01A35FB8F2B5}"/>
              </a:ext>
            </a:extLst>
          </p:cNvPr>
          <p:cNvSpPr/>
          <p:nvPr/>
        </p:nvSpPr>
        <p:spPr>
          <a:xfrm>
            <a:off x="3167045" y="6297541"/>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9" name="ZoneTexte 8">
            <a:extLst>
              <a:ext uri="{FF2B5EF4-FFF2-40B4-BE49-F238E27FC236}">
                <a16:creationId xmlns:a16="http://schemas.microsoft.com/office/drawing/2014/main" id="{7EE77900-F2DD-4C08-9D29-941BD7138BE5}"/>
              </a:ext>
            </a:extLst>
          </p:cNvPr>
          <p:cNvSpPr txBox="1"/>
          <p:nvPr/>
        </p:nvSpPr>
        <p:spPr>
          <a:xfrm>
            <a:off x="2831339" y="1443630"/>
            <a:ext cx="6626359" cy="523220"/>
          </a:xfrm>
          <a:prstGeom prst="rect">
            <a:avLst/>
          </a:prstGeom>
          <a:noFill/>
        </p:spPr>
        <p:txBody>
          <a:bodyPr wrap="square">
            <a:spAutoFit/>
          </a:bodyPr>
          <a:lstStyle>
            <a:defPPr>
              <a:defRPr lang="fr-FR"/>
            </a:defPPr>
            <a:lvl1pPr algn="ctr">
              <a:defRPr sz="1400" b="1">
                <a:solidFill>
                  <a:srgbClr val="4BACC6"/>
                </a:solidFill>
              </a:defRPr>
            </a:lvl1pPr>
          </a:lstStyle>
          <a:p>
            <a:r>
              <a:rPr lang="fr-FR" dirty="0"/>
              <a:t>Quel est l'acteur le plus efficace pour protéger les personnes vulnérables ? En premier ? En deuxième ?</a:t>
            </a:r>
          </a:p>
        </p:txBody>
      </p:sp>
    </p:spTree>
    <p:extLst>
      <p:ext uri="{BB962C8B-B14F-4D97-AF65-F5344CB8AC3E}">
        <p14:creationId xmlns:p14="http://schemas.microsoft.com/office/powerpoint/2010/main" val="15876656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A48D5FC-9AD4-40B2-9AE9-BF79477C6CB3}"/>
              </a:ext>
            </a:extLst>
          </p:cNvPr>
          <p:cNvSpPr>
            <a:spLocks noGrp="1"/>
          </p:cNvSpPr>
          <p:nvPr>
            <p:ph type="sldNum" sz="quarter" idx="12"/>
          </p:nvPr>
        </p:nvSpPr>
        <p:spPr/>
        <p:txBody>
          <a:bodyPr/>
          <a:lstStyle/>
          <a:p>
            <a:fld id="{1B657BA9-EC5E-40D7-BBDA-32C61981E3FD}" type="slidenum">
              <a:rPr lang="fr-FR" smtClean="0"/>
              <a:t>83</a:t>
            </a:fld>
            <a:endParaRPr lang="fr-FR"/>
          </a:p>
        </p:txBody>
      </p:sp>
      <p:sp>
        <p:nvSpPr>
          <p:cNvPr id="7" name="Titre 5">
            <a:extLst>
              <a:ext uri="{FF2B5EF4-FFF2-40B4-BE49-F238E27FC236}">
                <a16:creationId xmlns:a16="http://schemas.microsoft.com/office/drawing/2014/main" id="{60088ABB-D079-42CD-AE1B-173DB2822C59}"/>
              </a:ext>
            </a:extLst>
          </p:cNvPr>
          <p:cNvSpPr txBox="1">
            <a:spLocks/>
          </p:cNvSpPr>
          <p:nvPr/>
        </p:nvSpPr>
        <p:spPr>
          <a:xfrm>
            <a:off x="2310702" y="187902"/>
            <a:ext cx="9252628"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Les « nouveaux vulnérables » attendent une action plus importante de la part de l’Etat</a:t>
            </a:r>
          </a:p>
        </p:txBody>
      </p:sp>
      <p:sp>
        <p:nvSpPr>
          <p:cNvPr id="8" name="Rectangle 7">
            <a:extLst>
              <a:ext uri="{FF2B5EF4-FFF2-40B4-BE49-F238E27FC236}">
                <a16:creationId xmlns:a16="http://schemas.microsoft.com/office/drawing/2014/main" id="{71944A52-AA9F-4905-950B-01A35FB8F2B5}"/>
              </a:ext>
            </a:extLst>
          </p:cNvPr>
          <p:cNvSpPr/>
          <p:nvPr/>
        </p:nvSpPr>
        <p:spPr>
          <a:xfrm>
            <a:off x="4178242" y="6120309"/>
            <a:ext cx="9849394" cy="248436"/>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9" name="ZoneTexte 8">
            <a:extLst>
              <a:ext uri="{FF2B5EF4-FFF2-40B4-BE49-F238E27FC236}">
                <a16:creationId xmlns:a16="http://schemas.microsoft.com/office/drawing/2014/main" id="{7EE77900-F2DD-4C08-9D29-941BD7138BE5}"/>
              </a:ext>
            </a:extLst>
          </p:cNvPr>
          <p:cNvSpPr txBox="1"/>
          <p:nvPr/>
        </p:nvSpPr>
        <p:spPr>
          <a:xfrm>
            <a:off x="3571585" y="1055832"/>
            <a:ext cx="6626359" cy="523220"/>
          </a:xfrm>
          <a:prstGeom prst="rect">
            <a:avLst/>
          </a:prstGeom>
          <a:noFill/>
        </p:spPr>
        <p:txBody>
          <a:bodyPr wrap="square">
            <a:spAutoFit/>
          </a:bodyPr>
          <a:lstStyle>
            <a:defPPr>
              <a:defRPr lang="fr-FR"/>
            </a:defPPr>
            <a:lvl1pPr algn="ctr">
              <a:defRPr sz="1400" b="1">
                <a:solidFill>
                  <a:srgbClr val="4BACC6"/>
                </a:solidFill>
              </a:defRPr>
            </a:lvl1pPr>
          </a:lstStyle>
          <a:p>
            <a:r>
              <a:rPr lang="fr-FR"/>
              <a:t>Quel est l'acteur le plus efficace pour protéger les personnes vulnérables ? En premier ? En deuxième ?</a:t>
            </a:r>
          </a:p>
        </p:txBody>
      </p:sp>
      <p:pic>
        <p:nvPicPr>
          <p:cNvPr id="2" name="Image 1">
            <a:extLst>
              <a:ext uri="{FF2B5EF4-FFF2-40B4-BE49-F238E27FC236}">
                <a16:creationId xmlns:a16="http://schemas.microsoft.com/office/drawing/2014/main" id="{C5ECEB4D-EFA4-4E55-9B04-93C7EBA9EB53}"/>
              </a:ext>
            </a:extLst>
          </p:cNvPr>
          <p:cNvPicPr>
            <a:picLocks noChangeAspect="1"/>
          </p:cNvPicPr>
          <p:nvPr/>
        </p:nvPicPr>
        <p:blipFill>
          <a:blip r:embed="rId2"/>
          <a:stretch>
            <a:fillRect/>
          </a:stretch>
        </p:blipFill>
        <p:spPr>
          <a:xfrm>
            <a:off x="3821128" y="2446982"/>
            <a:ext cx="6457929" cy="3238761"/>
          </a:xfrm>
          <a:custGeom>
            <a:avLst/>
            <a:gdLst>
              <a:gd name="connsiteX0" fmla="*/ 0 w 6457929"/>
              <a:gd name="connsiteY0" fmla="*/ 0 h 3238761"/>
              <a:gd name="connsiteX1" fmla="*/ 522505 w 6457929"/>
              <a:gd name="connsiteY1" fmla="*/ 0 h 3238761"/>
              <a:gd name="connsiteX2" fmla="*/ 1174169 w 6457929"/>
              <a:gd name="connsiteY2" fmla="*/ 0 h 3238761"/>
              <a:gd name="connsiteX3" fmla="*/ 1632095 w 6457929"/>
              <a:gd name="connsiteY3" fmla="*/ 0 h 3238761"/>
              <a:gd name="connsiteX4" fmla="*/ 2219179 w 6457929"/>
              <a:gd name="connsiteY4" fmla="*/ 0 h 3238761"/>
              <a:gd name="connsiteX5" fmla="*/ 2870843 w 6457929"/>
              <a:gd name="connsiteY5" fmla="*/ 0 h 3238761"/>
              <a:gd name="connsiteX6" fmla="*/ 3264190 w 6457929"/>
              <a:gd name="connsiteY6" fmla="*/ 0 h 3238761"/>
              <a:gd name="connsiteX7" fmla="*/ 3657536 w 6457929"/>
              <a:gd name="connsiteY7" fmla="*/ 0 h 3238761"/>
              <a:gd name="connsiteX8" fmla="*/ 4373779 w 6457929"/>
              <a:gd name="connsiteY8" fmla="*/ 0 h 3238761"/>
              <a:gd name="connsiteX9" fmla="*/ 4960864 w 6457929"/>
              <a:gd name="connsiteY9" fmla="*/ 0 h 3238761"/>
              <a:gd name="connsiteX10" fmla="*/ 5354210 w 6457929"/>
              <a:gd name="connsiteY10" fmla="*/ 0 h 3238761"/>
              <a:gd name="connsiteX11" fmla="*/ 5941295 w 6457929"/>
              <a:gd name="connsiteY11" fmla="*/ 0 h 3238761"/>
              <a:gd name="connsiteX12" fmla="*/ 6457929 w 6457929"/>
              <a:gd name="connsiteY12" fmla="*/ 0 h 3238761"/>
              <a:gd name="connsiteX13" fmla="*/ 6457929 w 6457929"/>
              <a:gd name="connsiteY13" fmla="*/ 507406 h 3238761"/>
              <a:gd name="connsiteX14" fmla="*/ 6457929 w 6457929"/>
              <a:gd name="connsiteY14" fmla="*/ 1047199 h 3238761"/>
              <a:gd name="connsiteX15" fmla="*/ 6457929 w 6457929"/>
              <a:gd name="connsiteY15" fmla="*/ 1489830 h 3238761"/>
              <a:gd name="connsiteX16" fmla="*/ 6457929 w 6457929"/>
              <a:gd name="connsiteY16" fmla="*/ 2094399 h 3238761"/>
              <a:gd name="connsiteX17" fmla="*/ 6457929 w 6457929"/>
              <a:gd name="connsiteY17" fmla="*/ 2634192 h 3238761"/>
              <a:gd name="connsiteX18" fmla="*/ 6457929 w 6457929"/>
              <a:gd name="connsiteY18" fmla="*/ 3238761 h 3238761"/>
              <a:gd name="connsiteX19" fmla="*/ 5935424 w 6457929"/>
              <a:gd name="connsiteY19" fmla="*/ 3238761 h 3238761"/>
              <a:gd name="connsiteX20" fmla="*/ 5477498 w 6457929"/>
              <a:gd name="connsiteY20" fmla="*/ 3238761 h 3238761"/>
              <a:gd name="connsiteX21" fmla="*/ 4761255 w 6457929"/>
              <a:gd name="connsiteY21" fmla="*/ 3238761 h 3238761"/>
              <a:gd name="connsiteX22" fmla="*/ 4174170 w 6457929"/>
              <a:gd name="connsiteY22" fmla="*/ 3238761 h 3238761"/>
              <a:gd name="connsiteX23" fmla="*/ 3780824 w 6457929"/>
              <a:gd name="connsiteY23" fmla="*/ 3238761 h 3238761"/>
              <a:gd name="connsiteX24" fmla="*/ 3193739 w 6457929"/>
              <a:gd name="connsiteY24" fmla="*/ 3238761 h 3238761"/>
              <a:gd name="connsiteX25" fmla="*/ 2671234 w 6457929"/>
              <a:gd name="connsiteY25" fmla="*/ 3238761 h 3238761"/>
              <a:gd name="connsiteX26" fmla="*/ 2148729 w 6457929"/>
              <a:gd name="connsiteY26" fmla="*/ 3238761 h 3238761"/>
              <a:gd name="connsiteX27" fmla="*/ 1626224 w 6457929"/>
              <a:gd name="connsiteY27" fmla="*/ 3238761 h 3238761"/>
              <a:gd name="connsiteX28" fmla="*/ 1103719 w 6457929"/>
              <a:gd name="connsiteY28" fmla="*/ 3238761 h 3238761"/>
              <a:gd name="connsiteX29" fmla="*/ 0 w 6457929"/>
              <a:gd name="connsiteY29" fmla="*/ 3238761 h 3238761"/>
              <a:gd name="connsiteX30" fmla="*/ 0 w 6457929"/>
              <a:gd name="connsiteY30" fmla="*/ 2698968 h 3238761"/>
              <a:gd name="connsiteX31" fmla="*/ 0 w 6457929"/>
              <a:gd name="connsiteY31" fmla="*/ 2256337 h 3238761"/>
              <a:gd name="connsiteX32" fmla="*/ 0 w 6457929"/>
              <a:gd name="connsiteY32" fmla="*/ 1748931 h 3238761"/>
              <a:gd name="connsiteX33" fmla="*/ 0 w 6457929"/>
              <a:gd name="connsiteY33" fmla="*/ 1176750 h 3238761"/>
              <a:gd name="connsiteX34" fmla="*/ 0 w 6457929"/>
              <a:gd name="connsiteY34" fmla="*/ 572181 h 3238761"/>
              <a:gd name="connsiteX35" fmla="*/ 0 w 6457929"/>
              <a:gd name="connsiteY35" fmla="*/ 0 h 323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57929" h="3238761" fill="none" extrusionOk="0">
                <a:moveTo>
                  <a:pt x="0" y="0"/>
                </a:moveTo>
                <a:cubicBezTo>
                  <a:pt x="113503" y="-10047"/>
                  <a:pt x="263876" y="28695"/>
                  <a:pt x="522505" y="0"/>
                </a:cubicBezTo>
                <a:cubicBezTo>
                  <a:pt x="781134" y="-28695"/>
                  <a:pt x="893093" y="16221"/>
                  <a:pt x="1174169" y="0"/>
                </a:cubicBezTo>
                <a:cubicBezTo>
                  <a:pt x="1455245" y="-16221"/>
                  <a:pt x="1529388" y="2411"/>
                  <a:pt x="1632095" y="0"/>
                </a:cubicBezTo>
                <a:cubicBezTo>
                  <a:pt x="1734802" y="-2411"/>
                  <a:pt x="2082362" y="34267"/>
                  <a:pt x="2219179" y="0"/>
                </a:cubicBezTo>
                <a:cubicBezTo>
                  <a:pt x="2355996" y="-34267"/>
                  <a:pt x="2576752" y="397"/>
                  <a:pt x="2870843" y="0"/>
                </a:cubicBezTo>
                <a:cubicBezTo>
                  <a:pt x="3164934" y="-397"/>
                  <a:pt x="3122325" y="20550"/>
                  <a:pt x="3264190" y="0"/>
                </a:cubicBezTo>
                <a:cubicBezTo>
                  <a:pt x="3406055" y="-20550"/>
                  <a:pt x="3486021" y="18791"/>
                  <a:pt x="3657536" y="0"/>
                </a:cubicBezTo>
                <a:cubicBezTo>
                  <a:pt x="3829051" y="-18791"/>
                  <a:pt x="4211298" y="28047"/>
                  <a:pt x="4373779" y="0"/>
                </a:cubicBezTo>
                <a:cubicBezTo>
                  <a:pt x="4536260" y="-28047"/>
                  <a:pt x="4802355" y="12827"/>
                  <a:pt x="4960864" y="0"/>
                </a:cubicBezTo>
                <a:cubicBezTo>
                  <a:pt x="5119374" y="-12827"/>
                  <a:pt x="5210177" y="4765"/>
                  <a:pt x="5354210" y="0"/>
                </a:cubicBezTo>
                <a:cubicBezTo>
                  <a:pt x="5498243" y="-4765"/>
                  <a:pt x="5723340" y="65635"/>
                  <a:pt x="5941295" y="0"/>
                </a:cubicBezTo>
                <a:cubicBezTo>
                  <a:pt x="6159251" y="-65635"/>
                  <a:pt x="6328721" y="52016"/>
                  <a:pt x="6457929" y="0"/>
                </a:cubicBezTo>
                <a:cubicBezTo>
                  <a:pt x="6497119" y="113828"/>
                  <a:pt x="6453942" y="291007"/>
                  <a:pt x="6457929" y="507406"/>
                </a:cubicBezTo>
                <a:cubicBezTo>
                  <a:pt x="6461916" y="723805"/>
                  <a:pt x="6419949" y="931565"/>
                  <a:pt x="6457929" y="1047199"/>
                </a:cubicBezTo>
                <a:cubicBezTo>
                  <a:pt x="6495909" y="1162833"/>
                  <a:pt x="6410810" y="1276927"/>
                  <a:pt x="6457929" y="1489830"/>
                </a:cubicBezTo>
                <a:cubicBezTo>
                  <a:pt x="6505048" y="1702733"/>
                  <a:pt x="6439993" y="1931888"/>
                  <a:pt x="6457929" y="2094399"/>
                </a:cubicBezTo>
                <a:cubicBezTo>
                  <a:pt x="6475865" y="2256910"/>
                  <a:pt x="6420272" y="2455815"/>
                  <a:pt x="6457929" y="2634192"/>
                </a:cubicBezTo>
                <a:cubicBezTo>
                  <a:pt x="6495586" y="2812569"/>
                  <a:pt x="6416976" y="3111676"/>
                  <a:pt x="6457929" y="3238761"/>
                </a:cubicBezTo>
                <a:cubicBezTo>
                  <a:pt x="6325999" y="3283467"/>
                  <a:pt x="6134498" y="3210138"/>
                  <a:pt x="5935424" y="3238761"/>
                </a:cubicBezTo>
                <a:cubicBezTo>
                  <a:pt x="5736350" y="3267384"/>
                  <a:pt x="5663286" y="3237125"/>
                  <a:pt x="5477498" y="3238761"/>
                </a:cubicBezTo>
                <a:cubicBezTo>
                  <a:pt x="5291710" y="3240397"/>
                  <a:pt x="5016386" y="3236735"/>
                  <a:pt x="4761255" y="3238761"/>
                </a:cubicBezTo>
                <a:cubicBezTo>
                  <a:pt x="4506124" y="3240787"/>
                  <a:pt x="4413515" y="3195364"/>
                  <a:pt x="4174170" y="3238761"/>
                </a:cubicBezTo>
                <a:cubicBezTo>
                  <a:pt x="3934826" y="3282158"/>
                  <a:pt x="3916744" y="3234770"/>
                  <a:pt x="3780824" y="3238761"/>
                </a:cubicBezTo>
                <a:cubicBezTo>
                  <a:pt x="3644904" y="3242752"/>
                  <a:pt x="3313904" y="3212137"/>
                  <a:pt x="3193739" y="3238761"/>
                </a:cubicBezTo>
                <a:cubicBezTo>
                  <a:pt x="3073574" y="3265385"/>
                  <a:pt x="2784150" y="3238732"/>
                  <a:pt x="2671234" y="3238761"/>
                </a:cubicBezTo>
                <a:cubicBezTo>
                  <a:pt x="2558318" y="3238790"/>
                  <a:pt x="2366788" y="3237474"/>
                  <a:pt x="2148729" y="3238761"/>
                </a:cubicBezTo>
                <a:cubicBezTo>
                  <a:pt x="1930671" y="3240048"/>
                  <a:pt x="1837422" y="3236922"/>
                  <a:pt x="1626224" y="3238761"/>
                </a:cubicBezTo>
                <a:cubicBezTo>
                  <a:pt x="1415026" y="3240600"/>
                  <a:pt x="1269560" y="3190070"/>
                  <a:pt x="1103719" y="3238761"/>
                </a:cubicBezTo>
                <a:cubicBezTo>
                  <a:pt x="937879" y="3287452"/>
                  <a:pt x="398278" y="3165869"/>
                  <a:pt x="0" y="3238761"/>
                </a:cubicBezTo>
                <a:cubicBezTo>
                  <a:pt x="-47350" y="2970953"/>
                  <a:pt x="14971" y="2902761"/>
                  <a:pt x="0" y="2698968"/>
                </a:cubicBezTo>
                <a:cubicBezTo>
                  <a:pt x="-14971" y="2495175"/>
                  <a:pt x="807" y="2473036"/>
                  <a:pt x="0" y="2256337"/>
                </a:cubicBezTo>
                <a:cubicBezTo>
                  <a:pt x="-807" y="2039638"/>
                  <a:pt x="32692" y="1889501"/>
                  <a:pt x="0" y="1748931"/>
                </a:cubicBezTo>
                <a:cubicBezTo>
                  <a:pt x="-32692" y="1608361"/>
                  <a:pt x="68270" y="1412392"/>
                  <a:pt x="0" y="1176750"/>
                </a:cubicBezTo>
                <a:cubicBezTo>
                  <a:pt x="-68270" y="941108"/>
                  <a:pt x="38897" y="821575"/>
                  <a:pt x="0" y="572181"/>
                </a:cubicBezTo>
                <a:cubicBezTo>
                  <a:pt x="-38897" y="322787"/>
                  <a:pt x="44597" y="157823"/>
                  <a:pt x="0" y="0"/>
                </a:cubicBezTo>
                <a:close/>
              </a:path>
              <a:path w="6457929" h="3238761" stroke="0" extrusionOk="0">
                <a:moveTo>
                  <a:pt x="0" y="0"/>
                </a:moveTo>
                <a:cubicBezTo>
                  <a:pt x="259999" y="-49865"/>
                  <a:pt x="294455" y="28887"/>
                  <a:pt x="522505" y="0"/>
                </a:cubicBezTo>
                <a:cubicBezTo>
                  <a:pt x="750556" y="-28887"/>
                  <a:pt x="812389" y="1679"/>
                  <a:pt x="915852" y="0"/>
                </a:cubicBezTo>
                <a:cubicBezTo>
                  <a:pt x="1019315" y="-1679"/>
                  <a:pt x="1442584" y="54550"/>
                  <a:pt x="1632095" y="0"/>
                </a:cubicBezTo>
                <a:cubicBezTo>
                  <a:pt x="1821606" y="-54550"/>
                  <a:pt x="2036954" y="30711"/>
                  <a:pt x="2154600" y="0"/>
                </a:cubicBezTo>
                <a:cubicBezTo>
                  <a:pt x="2272247" y="-30711"/>
                  <a:pt x="2550835" y="50733"/>
                  <a:pt x="2677105" y="0"/>
                </a:cubicBezTo>
                <a:cubicBezTo>
                  <a:pt x="2803375" y="-50733"/>
                  <a:pt x="3098263" y="40852"/>
                  <a:pt x="3393348" y="0"/>
                </a:cubicBezTo>
                <a:cubicBezTo>
                  <a:pt x="3688433" y="-40852"/>
                  <a:pt x="3666714" y="50883"/>
                  <a:pt x="3851274" y="0"/>
                </a:cubicBezTo>
                <a:cubicBezTo>
                  <a:pt x="4035834" y="-50883"/>
                  <a:pt x="4398224" y="62245"/>
                  <a:pt x="4567517" y="0"/>
                </a:cubicBezTo>
                <a:cubicBezTo>
                  <a:pt x="4736810" y="-62245"/>
                  <a:pt x="5013168" y="11209"/>
                  <a:pt x="5283760" y="0"/>
                </a:cubicBezTo>
                <a:cubicBezTo>
                  <a:pt x="5554352" y="-11209"/>
                  <a:pt x="5613255" y="43251"/>
                  <a:pt x="5870845" y="0"/>
                </a:cubicBezTo>
                <a:cubicBezTo>
                  <a:pt x="6128436" y="-43251"/>
                  <a:pt x="6259942" y="48003"/>
                  <a:pt x="6457929" y="0"/>
                </a:cubicBezTo>
                <a:cubicBezTo>
                  <a:pt x="6484745" y="180072"/>
                  <a:pt x="6443439" y="386087"/>
                  <a:pt x="6457929" y="507406"/>
                </a:cubicBezTo>
                <a:cubicBezTo>
                  <a:pt x="6472419" y="628725"/>
                  <a:pt x="6444376" y="843348"/>
                  <a:pt x="6457929" y="950037"/>
                </a:cubicBezTo>
                <a:cubicBezTo>
                  <a:pt x="6471482" y="1056726"/>
                  <a:pt x="6435047" y="1239414"/>
                  <a:pt x="6457929" y="1489830"/>
                </a:cubicBezTo>
                <a:cubicBezTo>
                  <a:pt x="6480811" y="1740246"/>
                  <a:pt x="6417963" y="1801512"/>
                  <a:pt x="6457929" y="2029624"/>
                </a:cubicBezTo>
                <a:cubicBezTo>
                  <a:pt x="6497895" y="2257736"/>
                  <a:pt x="6394856" y="2457886"/>
                  <a:pt x="6457929" y="2569417"/>
                </a:cubicBezTo>
                <a:cubicBezTo>
                  <a:pt x="6521002" y="2680948"/>
                  <a:pt x="6451625" y="2959825"/>
                  <a:pt x="6457929" y="3238761"/>
                </a:cubicBezTo>
                <a:cubicBezTo>
                  <a:pt x="6249071" y="3273079"/>
                  <a:pt x="5964058" y="3190724"/>
                  <a:pt x="5806265" y="3238761"/>
                </a:cubicBezTo>
                <a:cubicBezTo>
                  <a:pt x="5648472" y="3286798"/>
                  <a:pt x="5511424" y="3233785"/>
                  <a:pt x="5412919" y="3238761"/>
                </a:cubicBezTo>
                <a:cubicBezTo>
                  <a:pt x="5314414" y="3243737"/>
                  <a:pt x="5176857" y="3211494"/>
                  <a:pt x="4954993" y="3238761"/>
                </a:cubicBezTo>
                <a:cubicBezTo>
                  <a:pt x="4733129" y="3266028"/>
                  <a:pt x="4432649" y="3211247"/>
                  <a:pt x="4238750" y="3238761"/>
                </a:cubicBezTo>
                <a:cubicBezTo>
                  <a:pt x="4044851" y="3266275"/>
                  <a:pt x="3847466" y="3189471"/>
                  <a:pt x="3651665" y="3238761"/>
                </a:cubicBezTo>
                <a:cubicBezTo>
                  <a:pt x="3455864" y="3288051"/>
                  <a:pt x="3353053" y="3191597"/>
                  <a:pt x="3193739" y="3238761"/>
                </a:cubicBezTo>
                <a:cubicBezTo>
                  <a:pt x="3034425" y="3285925"/>
                  <a:pt x="2781767" y="3200308"/>
                  <a:pt x="2606655" y="3238761"/>
                </a:cubicBezTo>
                <a:cubicBezTo>
                  <a:pt x="2431543" y="3277214"/>
                  <a:pt x="2370494" y="3224031"/>
                  <a:pt x="2213308" y="3238761"/>
                </a:cubicBezTo>
                <a:cubicBezTo>
                  <a:pt x="2056122" y="3253491"/>
                  <a:pt x="1923413" y="3232387"/>
                  <a:pt x="1819962" y="3238761"/>
                </a:cubicBezTo>
                <a:cubicBezTo>
                  <a:pt x="1716511" y="3245135"/>
                  <a:pt x="1352334" y="3173976"/>
                  <a:pt x="1232877" y="3238761"/>
                </a:cubicBezTo>
                <a:cubicBezTo>
                  <a:pt x="1113420" y="3303546"/>
                  <a:pt x="935652" y="3211336"/>
                  <a:pt x="774951" y="3238761"/>
                </a:cubicBezTo>
                <a:cubicBezTo>
                  <a:pt x="614250" y="3266186"/>
                  <a:pt x="355975" y="3158190"/>
                  <a:pt x="0" y="3238761"/>
                </a:cubicBezTo>
                <a:cubicBezTo>
                  <a:pt x="-43978" y="3095326"/>
                  <a:pt x="9332" y="2881228"/>
                  <a:pt x="0" y="2763743"/>
                </a:cubicBezTo>
                <a:cubicBezTo>
                  <a:pt x="-9332" y="2646258"/>
                  <a:pt x="36824" y="2527828"/>
                  <a:pt x="0" y="2321112"/>
                </a:cubicBezTo>
                <a:cubicBezTo>
                  <a:pt x="-36824" y="2114396"/>
                  <a:pt x="23892" y="1897779"/>
                  <a:pt x="0" y="1748931"/>
                </a:cubicBezTo>
                <a:cubicBezTo>
                  <a:pt x="-23892" y="1600083"/>
                  <a:pt x="35008" y="1411404"/>
                  <a:pt x="0" y="1273913"/>
                </a:cubicBezTo>
                <a:cubicBezTo>
                  <a:pt x="-35008" y="1136422"/>
                  <a:pt x="30149" y="981477"/>
                  <a:pt x="0" y="701732"/>
                </a:cubicBezTo>
                <a:cubicBezTo>
                  <a:pt x="-30149" y="421987"/>
                  <a:pt x="60093" y="234251"/>
                  <a:pt x="0" y="0"/>
                </a:cubicBezTo>
                <a:close/>
              </a:path>
            </a:pathLst>
          </a:custGeom>
          <a:ln w="19050">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10" name="Bulle narrative : rectangle à coins arrondis 9">
            <a:extLst>
              <a:ext uri="{FF2B5EF4-FFF2-40B4-BE49-F238E27FC236}">
                <a16:creationId xmlns:a16="http://schemas.microsoft.com/office/drawing/2014/main" id="{3DD34875-B74C-453F-BDAC-18CE4BAB4F5E}"/>
              </a:ext>
            </a:extLst>
          </p:cNvPr>
          <p:cNvSpPr/>
          <p:nvPr/>
        </p:nvSpPr>
        <p:spPr>
          <a:xfrm flipH="1">
            <a:off x="2431338" y="1561054"/>
            <a:ext cx="2045598" cy="1026598"/>
          </a:xfrm>
          <a:prstGeom prst="wedgeRoundRectCallout">
            <a:avLst>
              <a:gd name="adj1" fmla="val -133636"/>
              <a:gd name="adj2" fmla="val 105555"/>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Calibri" panose="020F0502020204030204" pitchFamily="34" charset="0"/>
                <a:cs typeface="Calibri" panose="020F0502020204030204" pitchFamily="34" charset="0"/>
              </a:rPr>
              <a:t>Les « nouveaux » vulnérables  citent plus souvent l’intervention de l’Etat</a:t>
            </a:r>
          </a:p>
        </p:txBody>
      </p:sp>
    </p:spTree>
    <p:extLst>
      <p:ext uri="{BB962C8B-B14F-4D97-AF65-F5344CB8AC3E}">
        <p14:creationId xmlns:p14="http://schemas.microsoft.com/office/powerpoint/2010/main" val="27531943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FBF63DC-59CE-411F-AF01-79F38684BF86}"/>
              </a:ext>
            </a:extLst>
          </p:cNvPr>
          <p:cNvSpPr>
            <a:spLocks noGrp="1"/>
          </p:cNvSpPr>
          <p:nvPr>
            <p:ph type="sldNum" sz="quarter" idx="12"/>
          </p:nvPr>
        </p:nvSpPr>
        <p:spPr/>
        <p:txBody>
          <a:bodyPr/>
          <a:lstStyle/>
          <a:p>
            <a:fld id="{1B657BA9-EC5E-40D7-BBDA-32C61981E3FD}" type="slidenum">
              <a:rPr lang="fr-FR" smtClean="0"/>
              <a:t>84</a:t>
            </a:fld>
            <a:endParaRPr lang="fr-FR"/>
          </a:p>
        </p:txBody>
      </p:sp>
      <p:sp>
        <p:nvSpPr>
          <p:cNvPr id="6" name="Titre 5">
            <a:extLst>
              <a:ext uri="{FF2B5EF4-FFF2-40B4-BE49-F238E27FC236}">
                <a16:creationId xmlns:a16="http://schemas.microsoft.com/office/drawing/2014/main" id="{52AB3EBE-8F0E-4E21-9358-FC5BA2FCF58A}"/>
              </a:ext>
            </a:extLst>
          </p:cNvPr>
          <p:cNvSpPr txBox="1">
            <a:spLocks/>
          </p:cNvSpPr>
          <p:nvPr/>
        </p:nvSpPr>
        <p:spPr>
          <a:xfrm>
            <a:off x="1857375" y="141140"/>
            <a:ext cx="10439399"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Concrètement nombreuses aides ont été sollicitées et obtenues auprès de l’Etat ou des associations</a:t>
            </a:r>
          </a:p>
        </p:txBody>
      </p:sp>
      <p:sp>
        <p:nvSpPr>
          <p:cNvPr id="7" name="Rectangle 6">
            <a:extLst>
              <a:ext uri="{FF2B5EF4-FFF2-40B4-BE49-F238E27FC236}">
                <a16:creationId xmlns:a16="http://schemas.microsoft.com/office/drawing/2014/main" id="{133A3C3C-A047-4A2C-94AC-1E29685C7425}"/>
              </a:ext>
            </a:extLst>
          </p:cNvPr>
          <p:cNvSpPr/>
          <p:nvPr/>
        </p:nvSpPr>
        <p:spPr>
          <a:xfrm>
            <a:off x="3268865" y="6044472"/>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pic>
        <p:nvPicPr>
          <p:cNvPr id="8" name="Image 7">
            <a:extLst>
              <a:ext uri="{FF2B5EF4-FFF2-40B4-BE49-F238E27FC236}">
                <a16:creationId xmlns:a16="http://schemas.microsoft.com/office/drawing/2014/main" id="{8F744C06-9061-4804-B32F-DAD049CEF39E}"/>
              </a:ext>
            </a:extLst>
          </p:cNvPr>
          <p:cNvPicPr>
            <a:picLocks noChangeAspect="1"/>
          </p:cNvPicPr>
          <p:nvPr/>
        </p:nvPicPr>
        <p:blipFill>
          <a:blip r:embed="rId2"/>
          <a:stretch>
            <a:fillRect/>
          </a:stretch>
        </p:blipFill>
        <p:spPr>
          <a:xfrm>
            <a:off x="247001" y="1994240"/>
            <a:ext cx="9503788" cy="3692087"/>
          </a:xfrm>
          <a:prstGeom prst="rect">
            <a:avLst/>
          </a:prstGeom>
        </p:spPr>
      </p:pic>
      <p:sp>
        <p:nvSpPr>
          <p:cNvPr id="11" name="ZoneTexte 10">
            <a:extLst>
              <a:ext uri="{FF2B5EF4-FFF2-40B4-BE49-F238E27FC236}">
                <a16:creationId xmlns:a16="http://schemas.microsoft.com/office/drawing/2014/main" id="{61955265-F599-4D90-ADAA-D02F57A52689}"/>
              </a:ext>
            </a:extLst>
          </p:cNvPr>
          <p:cNvSpPr txBox="1"/>
          <p:nvPr/>
        </p:nvSpPr>
        <p:spPr>
          <a:xfrm>
            <a:off x="156270" y="1699873"/>
            <a:ext cx="6314536" cy="307777"/>
          </a:xfrm>
          <a:prstGeom prst="rect">
            <a:avLst/>
          </a:prstGeom>
          <a:noFill/>
        </p:spPr>
        <p:txBody>
          <a:bodyPr wrap="square">
            <a:spAutoFit/>
          </a:bodyPr>
          <a:lstStyle>
            <a:defPPr>
              <a:defRPr lang="fr-FR"/>
            </a:defPPr>
            <a:lvl1pPr algn="ctr">
              <a:defRPr sz="1400" b="1">
                <a:solidFill>
                  <a:srgbClr val="4BACC6"/>
                </a:solidFill>
              </a:defRPr>
            </a:lvl1pPr>
          </a:lstStyle>
          <a:p>
            <a:r>
              <a:rPr lang="fr-FR" dirty="0"/>
              <a:t>A sollicité l’aide d’un service public ou d’une association pour :</a:t>
            </a:r>
          </a:p>
        </p:txBody>
      </p:sp>
      <p:sp>
        <p:nvSpPr>
          <p:cNvPr id="10" name="Titre 5">
            <a:extLst>
              <a:ext uri="{FF2B5EF4-FFF2-40B4-BE49-F238E27FC236}">
                <a16:creationId xmlns:a16="http://schemas.microsoft.com/office/drawing/2014/main" id="{3DCC67D6-BE00-4883-A329-B33F356597E7}"/>
              </a:ext>
            </a:extLst>
          </p:cNvPr>
          <p:cNvSpPr txBox="1">
            <a:spLocks/>
          </p:cNvSpPr>
          <p:nvPr/>
        </p:nvSpPr>
        <p:spPr>
          <a:xfrm>
            <a:off x="7309579" y="1308998"/>
            <a:ext cx="4882421" cy="1089529"/>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400" dirty="0">
                <a:solidFill>
                  <a:srgbClr val="31849B"/>
                </a:solidFill>
              </a:rPr>
              <a:t>Au total 22% de la population a sollicité une aide, et 17% en a obtenu une </a:t>
            </a:r>
          </a:p>
        </p:txBody>
      </p:sp>
    </p:spTree>
    <p:extLst>
      <p:ext uri="{BB962C8B-B14F-4D97-AF65-F5344CB8AC3E}">
        <p14:creationId xmlns:p14="http://schemas.microsoft.com/office/powerpoint/2010/main" val="28624815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FBF63DC-59CE-411F-AF01-79F38684BF86}"/>
              </a:ext>
            </a:extLst>
          </p:cNvPr>
          <p:cNvSpPr>
            <a:spLocks noGrp="1"/>
          </p:cNvSpPr>
          <p:nvPr>
            <p:ph type="sldNum" sz="quarter" idx="12"/>
          </p:nvPr>
        </p:nvSpPr>
        <p:spPr/>
        <p:txBody>
          <a:bodyPr/>
          <a:lstStyle/>
          <a:p>
            <a:fld id="{1B657BA9-EC5E-40D7-BBDA-32C61981E3FD}" type="slidenum">
              <a:rPr lang="fr-FR" smtClean="0"/>
              <a:t>85</a:t>
            </a:fld>
            <a:endParaRPr lang="fr-FR"/>
          </a:p>
        </p:txBody>
      </p:sp>
      <p:sp>
        <p:nvSpPr>
          <p:cNvPr id="6" name="Titre 5">
            <a:extLst>
              <a:ext uri="{FF2B5EF4-FFF2-40B4-BE49-F238E27FC236}">
                <a16:creationId xmlns:a16="http://schemas.microsoft.com/office/drawing/2014/main" id="{52AB3EBE-8F0E-4E21-9358-FC5BA2FCF58A}"/>
              </a:ext>
            </a:extLst>
          </p:cNvPr>
          <p:cNvSpPr txBox="1">
            <a:spLocks/>
          </p:cNvSpPr>
          <p:nvPr/>
        </p:nvSpPr>
        <p:spPr>
          <a:xfrm>
            <a:off x="2200275" y="81297"/>
            <a:ext cx="10204318" cy="7571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400">
                <a:solidFill>
                  <a:srgbClr val="31849B"/>
                </a:solidFill>
              </a:rPr>
              <a:t>L’aide demandée a été accordée dans un cas sur  deux (63% pour l’aide psychologique, 44% pour l’aide contre les violences)</a:t>
            </a:r>
          </a:p>
        </p:txBody>
      </p:sp>
      <p:sp>
        <p:nvSpPr>
          <p:cNvPr id="7" name="Rectangle 6">
            <a:extLst>
              <a:ext uri="{FF2B5EF4-FFF2-40B4-BE49-F238E27FC236}">
                <a16:creationId xmlns:a16="http://schemas.microsoft.com/office/drawing/2014/main" id="{133A3C3C-A047-4A2C-94AC-1E29685C7425}"/>
              </a:ext>
            </a:extLst>
          </p:cNvPr>
          <p:cNvSpPr/>
          <p:nvPr/>
        </p:nvSpPr>
        <p:spPr>
          <a:xfrm>
            <a:off x="3186012" y="6013277"/>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11" name="ZoneTexte 10">
            <a:extLst>
              <a:ext uri="{FF2B5EF4-FFF2-40B4-BE49-F238E27FC236}">
                <a16:creationId xmlns:a16="http://schemas.microsoft.com/office/drawing/2014/main" id="{61955265-F599-4D90-ADAA-D02F57A52689}"/>
              </a:ext>
            </a:extLst>
          </p:cNvPr>
          <p:cNvSpPr txBox="1"/>
          <p:nvPr/>
        </p:nvSpPr>
        <p:spPr>
          <a:xfrm>
            <a:off x="1796173" y="1157683"/>
            <a:ext cx="6314536" cy="523220"/>
          </a:xfrm>
          <a:prstGeom prst="rect">
            <a:avLst/>
          </a:prstGeom>
          <a:noFill/>
        </p:spPr>
        <p:txBody>
          <a:bodyPr wrap="square">
            <a:spAutoFit/>
          </a:bodyPr>
          <a:lstStyle>
            <a:defPPr>
              <a:defRPr lang="fr-FR"/>
            </a:defPPr>
            <a:lvl1pPr algn="ctr">
              <a:defRPr sz="1400" b="1">
                <a:solidFill>
                  <a:srgbClr val="4BACC6"/>
                </a:solidFill>
              </a:defRPr>
            </a:lvl1pPr>
          </a:lstStyle>
          <a:p>
            <a:pPr algn="l"/>
            <a:r>
              <a:rPr lang="fr-FR"/>
              <a:t>A sollicité l’aide d’un service public ou d’une association pour : </a:t>
            </a:r>
          </a:p>
          <a:p>
            <a:pPr algn="l"/>
            <a:r>
              <a:rPr lang="fr-FR"/>
              <a:t>A bénéficié de cette aide lorsqu’elle a été demandée</a:t>
            </a:r>
          </a:p>
        </p:txBody>
      </p:sp>
      <p:graphicFrame>
        <p:nvGraphicFramePr>
          <p:cNvPr id="10" name="Graphique 9">
            <a:extLst>
              <a:ext uri="{FF2B5EF4-FFF2-40B4-BE49-F238E27FC236}">
                <a16:creationId xmlns:a16="http://schemas.microsoft.com/office/drawing/2014/main" id="{FC9BC264-0DE5-4AA7-B8A3-E95569294B8C}"/>
              </a:ext>
            </a:extLst>
          </p:cNvPr>
          <p:cNvGraphicFramePr>
            <a:graphicFrameLocks/>
          </p:cNvGraphicFramePr>
          <p:nvPr>
            <p:extLst>
              <p:ext uri="{D42A27DB-BD31-4B8C-83A1-F6EECF244321}">
                <p14:modId xmlns:p14="http://schemas.microsoft.com/office/powerpoint/2010/main" val="2051734456"/>
              </p:ext>
            </p:extLst>
          </p:nvPr>
        </p:nvGraphicFramePr>
        <p:xfrm>
          <a:off x="568264" y="1701653"/>
          <a:ext cx="7667897" cy="4074864"/>
        </p:xfrm>
        <a:graphic>
          <a:graphicData uri="http://schemas.openxmlformats.org/drawingml/2006/chart">
            <c:chart xmlns:c="http://schemas.openxmlformats.org/drawingml/2006/chart" xmlns:r="http://schemas.openxmlformats.org/officeDocument/2006/relationships" r:id="rId2"/>
          </a:graphicData>
        </a:graphic>
      </p:graphicFrame>
      <p:sp>
        <p:nvSpPr>
          <p:cNvPr id="12" name="Bulle narrative : rectangle à coins arrondis 11">
            <a:extLst>
              <a:ext uri="{FF2B5EF4-FFF2-40B4-BE49-F238E27FC236}">
                <a16:creationId xmlns:a16="http://schemas.microsoft.com/office/drawing/2014/main" id="{CC86BE49-CAC9-419C-8818-1AF5198A1A22}"/>
              </a:ext>
            </a:extLst>
          </p:cNvPr>
          <p:cNvSpPr/>
          <p:nvPr/>
        </p:nvSpPr>
        <p:spPr>
          <a:xfrm flipH="1">
            <a:off x="9066092" y="1215276"/>
            <a:ext cx="2931277" cy="1318604"/>
          </a:xfrm>
          <a:prstGeom prst="wedgeRoundRectCallout">
            <a:avLst>
              <a:gd name="adj1" fmla="val 164984"/>
              <a:gd name="adj2" fmla="val 55933"/>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Calibri" panose="020F0502020204030204" pitchFamily="34" charset="0"/>
                <a:cs typeface="Calibri" panose="020F0502020204030204" pitchFamily="34" charset="0"/>
              </a:rPr>
              <a:t>Le soutien psychologique serait l’aide la plus souvent obtenue (63%) </a:t>
            </a:r>
          </a:p>
          <a:p>
            <a:pPr algn="ctr"/>
            <a:r>
              <a:rPr lang="fr-FR" sz="1400" b="1">
                <a:latin typeface="Calibri" panose="020F0502020204030204" pitchFamily="34" charset="0"/>
                <a:cs typeface="Calibri" panose="020F0502020204030204" pitchFamily="34" charset="0"/>
              </a:rPr>
              <a:t>(ce qui laisse néanmoins un demandeur sur trois sans prise en charge)</a:t>
            </a:r>
          </a:p>
        </p:txBody>
      </p:sp>
      <p:sp>
        <p:nvSpPr>
          <p:cNvPr id="14" name="Bulle narrative : rectangle à coins arrondis 13">
            <a:extLst>
              <a:ext uri="{FF2B5EF4-FFF2-40B4-BE49-F238E27FC236}">
                <a16:creationId xmlns:a16="http://schemas.microsoft.com/office/drawing/2014/main" id="{5AE38CF5-40C6-4BD8-AE07-DB03F18DB07B}"/>
              </a:ext>
            </a:extLst>
          </p:cNvPr>
          <p:cNvSpPr/>
          <p:nvPr/>
        </p:nvSpPr>
        <p:spPr>
          <a:xfrm flipH="1">
            <a:off x="8684701" y="3178237"/>
            <a:ext cx="3219899" cy="577725"/>
          </a:xfrm>
          <a:prstGeom prst="wedgeRoundRectCallout">
            <a:avLst>
              <a:gd name="adj1" fmla="val 84155"/>
              <a:gd name="adj2" fmla="val -94931"/>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Calibri" panose="020F0502020204030204" pitchFamily="34" charset="0"/>
                <a:cs typeface="Calibri" panose="020F0502020204030204" pitchFamily="34" charset="0"/>
              </a:rPr>
              <a:t>44% des aides pour faire face à des violences sont obtenues</a:t>
            </a:r>
          </a:p>
        </p:txBody>
      </p:sp>
    </p:spTree>
    <p:extLst>
      <p:ext uri="{BB962C8B-B14F-4D97-AF65-F5344CB8AC3E}">
        <p14:creationId xmlns:p14="http://schemas.microsoft.com/office/powerpoint/2010/main" val="11429158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FBF63DC-59CE-411F-AF01-79F38684BF86}"/>
              </a:ext>
            </a:extLst>
          </p:cNvPr>
          <p:cNvSpPr>
            <a:spLocks noGrp="1"/>
          </p:cNvSpPr>
          <p:nvPr>
            <p:ph type="sldNum" sz="quarter" idx="12"/>
          </p:nvPr>
        </p:nvSpPr>
        <p:spPr/>
        <p:txBody>
          <a:bodyPr/>
          <a:lstStyle/>
          <a:p>
            <a:fld id="{1B657BA9-EC5E-40D7-BBDA-32C61981E3FD}" type="slidenum">
              <a:rPr lang="fr-FR" smtClean="0"/>
              <a:t>86</a:t>
            </a:fld>
            <a:endParaRPr lang="fr-FR"/>
          </a:p>
        </p:txBody>
      </p:sp>
      <p:sp>
        <p:nvSpPr>
          <p:cNvPr id="6" name="Titre 5">
            <a:extLst>
              <a:ext uri="{FF2B5EF4-FFF2-40B4-BE49-F238E27FC236}">
                <a16:creationId xmlns:a16="http://schemas.microsoft.com/office/drawing/2014/main" id="{52AB3EBE-8F0E-4E21-9358-FC5BA2FCF58A}"/>
              </a:ext>
            </a:extLst>
          </p:cNvPr>
          <p:cNvSpPr txBox="1">
            <a:spLocks/>
          </p:cNvSpPr>
          <p:nvPr/>
        </p:nvSpPr>
        <p:spPr>
          <a:xfrm>
            <a:off x="2310702" y="187902"/>
            <a:ext cx="9252628" cy="1643527"/>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En moyenne, 6% des Français ont bénéficié des services d’une association distribuant des repas, 13% des personnes qui se sentent vulnérables</a:t>
            </a:r>
          </a:p>
          <a:p>
            <a:endParaRPr lang="fr-FR" sz="2800">
              <a:solidFill>
                <a:srgbClr val="31849B"/>
              </a:solidFill>
            </a:endParaRPr>
          </a:p>
        </p:txBody>
      </p:sp>
      <p:sp>
        <p:nvSpPr>
          <p:cNvPr id="7" name="Rectangle 6">
            <a:extLst>
              <a:ext uri="{FF2B5EF4-FFF2-40B4-BE49-F238E27FC236}">
                <a16:creationId xmlns:a16="http://schemas.microsoft.com/office/drawing/2014/main" id="{133A3C3C-A047-4A2C-94AC-1E29685C7425}"/>
              </a:ext>
            </a:extLst>
          </p:cNvPr>
          <p:cNvSpPr/>
          <p:nvPr/>
        </p:nvSpPr>
        <p:spPr>
          <a:xfrm>
            <a:off x="3223881" y="5460678"/>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8" name="ZoneTexte 7">
            <a:extLst>
              <a:ext uri="{FF2B5EF4-FFF2-40B4-BE49-F238E27FC236}">
                <a16:creationId xmlns:a16="http://schemas.microsoft.com/office/drawing/2014/main" id="{B8823AF4-D6A8-4A97-8881-2EB0300BB41F}"/>
              </a:ext>
            </a:extLst>
          </p:cNvPr>
          <p:cNvSpPr txBox="1"/>
          <p:nvPr/>
        </p:nvSpPr>
        <p:spPr>
          <a:xfrm>
            <a:off x="3273937" y="1831429"/>
            <a:ext cx="4389759" cy="523220"/>
          </a:xfrm>
          <a:prstGeom prst="rect">
            <a:avLst/>
          </a:prstGeom>
          <a:noFill/>
        </p:spPr>
        <p:txBody>
          <a:bodyPr wrap="square">
            <a:spAutoFit/>
          </a:bodyPr>
          <a:lstStyle>
            <a:defPPr>
              <a:defRPr lang="fr-FR"/>
            </a:defPPr>
            <a:lvl1pPr>
              <a:defRPr sz="1400" b="1">
                <a:solidFill>
                  <a:srgbClr val="4BACC6"/>
                </a:solidFill>
              </a:defRPr>
            </a:lvl1pPr>
          </a:lstStyle>
          <a:p>
            <a:pPr algn="ctr"/>
            <a:r>
              <a:rPr lang="fr-FR" dirty="0"/>
              <a:t>A sollicité les services d'une association distribuant des repas chauds, des aliments ?</a:t>
            </a:r>
          </a:p>
        </p:txBody>
      </p:sp>
      <p:pic>
        <p:nvPicPr>
          <p:cNvPr id="4" name="Image 3">
            <a:extLst>
              <a:ext uri="{FF2B5EF4-FFF2-40B4-BE49-F238E27FC236}">
                <a16:creationId xmlns:a16="http://schemas.microsoft.com/office/drawing/2014/main" id="{F6DF930D-9565-43A3-BAA5-4C01D94FB15E}"/>
              </a:ext>
            </a:extLst>
          </p:cNvPr>
          <p:cNvPicPr>
            <a:picLocks noChangeAspect="1"/>
          </p:cNvPicPr>
          <p:nvPr/>
        </p:nvPicPr>
        <p:blipFill>
          <a:blip r:embed="rId2"/>
          <a:stretch>
            <a:fillRect/>
          </a:stretch>
        </p:blipFill>
        <p:spPr>
          <a:xfrm>
            <a:off x="3619567" y="2482736"/>
            <a:ext cx="3592068" cy="2734056"/>
          </a:xfrm>
          <a:custGeom>
            <a:avLst/>
            <a:gdLst>
              <a:gd name="connsiteX0" fmla="*/ 0 w 3592068"/>
              <a:gd name="connsiteY0" fmla="*/ 0 h 2734056"/>
              <a:gd name="connsiteX1" fmla="*/ 670519 w 3592068"/>
              <a:gd name="connsiteY1" fmla="*/ 0 h 2734056"/>
              <a:gd name="connsiteX2" fmla="*/ 1305118 w 3592068"/>
              <a:gd name="connsiteY2" fmla="*/ 0 h 2734056"/>
              <a:gd name="connsiteX3" fmla="*/ 1903796 w 3592068"/>
              <a:gd name="connsiteY3" fmla="*/ 0 h 2734056"/>
              <a:gd name="connsiteX4" fmla="*/ 2502474 w 3592068"/>
              <a:gd name="connsiteY4" fmla="*/ 0 h 2734056"/>
              <a:gd name="connsiteX5" fmla="*/ 3592068 w 3592068"/>
              <a:gd name="connsiteY5" fmla="*/ 0 h 2734056"/>
              <a:gd name="connsiteX6" fmla="*/ 3592068 w 3592068"/>
              <a:gd name="connsiteY6" fmla="*/ 574152 h 2734056"/>
              <a:gd name="connsiteX7" fmla="*/ 3592068 w 3592068"/>
              <a:gd name="connsiteY7" fmla="*/ 1066282 h 2734056"/>
              <a:gd name="connsiteX8" fmla="*/ 3592068 w 3592068"/>
              <a:gd name="connsiteY8" fmla="*/ 1640434 h 2734056"/>
              <a:gd name="connsiteX9" fmla="*/ 3592068 w 3592068"/>
              <a:gd name="connsiteY9" fmla="*/ 2105223 h 2734056"/>
              <a:gd name="connsiteX10" fmla="*/ 3592068 w 3592068"/>
              <a:gd name="connsiteY10" fmla="*/ 2734056 h 2734056"/>
              <a:gd name="connsiteX11" fmla="*/ 3065231 w 3592068"/>
              <a:gd name="connsiteY11" fmla="*/ 2734056 h 2734056"/>
              <a:gd name="connsiteX12" fmla="*/ 2394712 w 3592068"/>
              <a:gd name="connsiteY12" fmla="*/ 2734056 h 2734056"/>
              <a:gd name="connsiteX13" fmla="*/ 1831955 w 3592068"/>
              <a:gd name="connsiteY13" fmla="*/ 2734056 h 2734056"/>
              <a:gd name="connsiteX14" fmla="*/ 1161435 w 3592068"/>
              <a:gd name="connsiteY14" fmla="*/ 2734056 h 2734056"/>
              <a:gd name="connsiteX15" fmla="*/ 634599 w 3592068"/>
              <a:gd name="connsiteY15" fmla="*/ 2734056 h 2734056"/>
              <a:gd name="connsiteX16" fmla="*/ 0 w 3592068"/>
              <a:gd name="connsiteY16" fmla="*/ 2734056 h 2734056"/>
              <a:gd name="connsiteX17" fmla="*/ 0 w 3592068"/>
              <a:gd name="connsiteY17" fmla="*/ 2269266 h 2734056"/>
              <a:gd name="connsiteX18" fmla="*/ 0 w 3592068"/>
              <a:gd name="connsiteY18" fmla="*/ 1804477 h 2734056"/>
              <a:gd name="connsiteX19" fmla="*/ 0 w 3592068"/>
              <a:gd name="connsiteY19" fmla="*/ 1339687 h 2734056"/>
              <a:gd name="connsiteX20" fmla="*/ 0 w 3592068"/>
              <a:gd name="connsiteY20" fmla="*/ 738195 h 2734056"/>
              <a:gd name="connsiteX21" fmla="*/ 0 w 3592068"/>
              <a:gd name="connsiteY21" fmla="*/ 0 h 273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2068" h="2734056" fill="none" extrusionOk="0">
                <a:moveTo>
                  <a:pt x="0" y="0"/>
                </a:moveTo>
                <a:cubicBezTo>
                  <a:pt x="173486" y="-33330"/>
                  <a:pt x="505499" y="43427"/>
                  <a:pt x="670519" y="0"/>
                </a:cubicBezTo>
                <a:cubicBezTo>
                  <a:pt x="835539" y="-43427"/>
                  <a:pt x="1015412" y="35758"/>
                  <a:pt x="1305118" y="0"/>
                </a:cubicBezTo>
                <a:cubicBezTo>
                  <a:pt x="1594824" y="-35758"/>
                  <a:pt x="1613122" y="54100"/>
                  <a:pt x="1903796" y="0"/>
                </a:cubicBezTo>
                <a:cubicBezTo>
                  <a:pt x="2194470" y="-54100"/>
                  <a:pt x="2334055" y="10282"/>
                  <a:pt x="2502474" y="0"/>
                </a:cubicBezTo>
                <a:cubicBezTo>
                  <a:pt x="2670893" y="-10282"/>
                  <a:pt x="3237541" y="106765"/>
                  <a:pt x="3592068" y="0"/>
                </a:cubicBezTo>
                <a:cubicBezTo>
                  <a:pt x="3606467" y="208462"/>
                  <a:pt x="3535451" y="443777"/>
                  <a:pt x="3592068" y="574152"/>
                </a:cubicBezTo>
                <a:cubicBezTo>
                  <a:pt x="3648685" y="704527"/>
                  <a:pt x="3587195" y="850983"/>
                  <a:pt x="3592068" y="1066282"/>
                </a:cubicBezTo>
                <a:cubicBezTo>
                  <a:pt x="3596941" y="1281581"/>
                  <a:pt x="3529362" y="1410430"/>
                  <a:pt x="3592068" y="1640434"/>
                </a:cubicBezTo>
                <a:cubicBezTo>
                  <a:pt x="3654774" y="1870438"/>
                  <a:pt x="3537625" y="1907319"/>
                  <a:pt x="3592068" y="2105223"/>
                </a:cubicBezTo>
                <a:cubicBezTo>
                  <a:pt x="3646511" y="2303127"/>
                  <a:pt x="3566259" y="2427283"/>
                  <a:pt x="3592068" y="2734056"/>
                </a:cubicBezTo>
                <a:cubicBezTo>
                  <a:pt x="3450391" y="2770897"/>
                  <a:pt x="3224044" y="2675343"/>
                  <a:pt x="3065231" y="2734056"/>
                </a:cubicBezTo>
                <a:cubicBezTo>
                  <a:pt x="2906418" y="2792769"/>
                  <a:pt x="2702677" y="2720356"/>
                  <a:pt x="2394712" y="2734056"/>
                </a:cubicBezTo>
                <a:cubicBezTo>
                  <a:pt x="2086747" y="2747756"/>
                  <a:pt x="2051387" y="2731921"/>
                  <a:pt x="1831955" y="2734056"/>
                </a:cubicBezTo>
                <a:cubicBezTo>
                  <a:pt x="1612523" y="2736191"/>
                  <a:pt x="1469099" y="2665904"/>
                  <a:pt x="1161435" y="2734056"/>
                </a:cubicBezTo>
                <a:cubicBezTo>
                  <a:pt x="853771" y="2802208"/>
                  <a:pt x="883398" y="2716033"/>
                  <a:pt x="634599" y="2734056"/>
                </a:cubicBezTo>
                <a:cubicBezTo>
                  <a:pt x="385800" y="2752079"/>
                  <a:pt x="128600" y="2721077"/>
                  <a:pt x="0" y="2734056"/>
                </a:cubicBezTo>
                <a:cubicBezTo>
                  <a:pt x="-10183" y="2541104"/>
                  <a:pt x="9554" y="2375617"/>
                  <a:pt x="0" y="2269266"/>
                </a:cubicBezTo>
                <a:cubicBezTo>
                  <a:pt x="-9554" y="2162915"/>
                  <a:pt x="5177" y="1940470"/>
                  <a:pt x="0" y="1804477"/>
                </a:cubicBezTo>
                <a:cubicBezTo>
                  <a:pt x="-5177" y="1668484"/>
                  <a:pt x="4210" y="1539603"/>
                  <a:pt x="0" y="1339687"/>
                </a:cubicBezTo>
                <a:cubicBezTo>
                  <a:pt x="-4210" y="1139771"/>
                  <a:pt x="43253" y="933934"/>
                  <a:pt x="0" y="738195"/>
                </a:cubicBezTo>
                <a:cubicBezTo>
                  <a:pt x="-43253" y="542456"/>
                  <a:pt x="41130" y="226551"/>
                  <a:pt x="0" y="0"/>
                </a:cubicBezTo>
                <a:close/>
              </a:path>
              <a:path w="3592068" h="2734056" stroke="0" extrusionOk="0">
                <a:moveTo>
                  <a:pt x="0" y="0"/>
                </a:moveTo>
                <a:cubicBezTo>
                  <a:pt x="221537" y="-56209"/>
                  <a:pt x="410052" y="13105"/>
                  <a:pt x="562757" y="0"/>
                </a:cubicBezTo>
                <a:cubicBezTo>
                  <a:pt x="715462" y="-13105"/>
                  <a:pt x="926797" y="38695"/>
                  <a:pt x="1053673" y="0"/>
                </a:cubicBezTo>
                <a:cubicBezTo>
                  <a:pt x="1180549" y="-38695"/>
                  <a:pt x="1500720" y="10378"/>
                  <a:pt x="1724193" y="0"/>
                </a:cubicBezTo>
                <a:cubicBezTo>
                  <a:pt x="1947666" y="-10378"/>
                  <a:pt x="2143238" y="19940"/>
                  <a:pt x="2286950" y="0"/>
                </a:cubicBezTo>
                <a:cubicBezTo>
                  <a:pt x="2430662" y="-19940"/>
                  <a:pt x="2704672" y="36708"/>
                  <a:pt x="2849707" y="0"/>
                </a:cubicBezTo>
                <a:cubicBezTo>
                  <a:pt x="2994742" y="-36708"/>
                  <a:pt x="3264522" y="10046"/>
                  <a:pt x="3592068" y="0"/>
                </a:cubicBezTo>
                <a:cubicBezTo>
                  <a:pt x="3626192" y="143827"/>
                  <a:pt x="3590021" y="382904"/>
                  <a:pt x="3592068" y="492130"/>
                </a:cubicBezTo>
                <a:cubicBezTo>
                  <a:pt x="3594115" y="601356"/>
                  <a:pt x="3542554" y="863921"/>
                  <a:pt x="3592068" y="1038941"/>
                </a:cubicBezTo>
                <a:cubicBezTo>
                  <a:pt x="3641582" y="1213961"/>
                  <a:pt x="3538710" y="1400785"/>
                  <a:pt x="3592068" y="1531071"/>
                </a:cubicBezTo>
                <a:cubicBezTo>
                  <a:pt x="3645426" y="1661357"/>
                  <a:pt x="3552309" y="1884483"/>
                  <a:pt x="3592068" y="2023201"/>
                </a:cubicBezTo>
                <a:cubicBezTo>
                  <a:pt x="3631827" y="2161919"/>
                  <a:pt x="3555608" y="2548654"/>
                  <a:pt x="3592068" y="2734056"/>
                </a:cubicBezTo>
                <a:cubicBezTo>
                  <a:pt x="3439941" y="2759792"/>
                  <a:pt x="3272492" y="2732316"/>
                  <a:pt x="2957469" y="2734056"/>
                </a:cubicBezTo>
                <a:cubicBezTo>
                  <a:pt x="2642446" y="2735796"/>
                  <a:pt x="2534149" y="2726598"/>
                  <a:pt x="2286950" y="2734056"/>
                </a:cubicBezTo>
                <a:cubicBezTo>
                  <a:pt x="2039751" y="2741514"/>
                  <a:pt x="1827820" y="2680662"/>
                  <a:pt x="1616431" y="2734056"/>
                </a:cubicBezTo>
                <a:cubicBezTo>
                  <a:pt x="1405042" y="2787450"/>
                  <a:pt x="1246593" y="2716548"/>
                  <a:pt x="1089594" y="2734056"/>
                </a:cubicBezTo>
                <a:cubicBezTo>
                  <a:pt x="932595" y="2751564"/>
                  <a:pt x="393490" y="2629133"/>
                  <a:pt x="0" y="2734056"/>
                </a:cubicBezTo>
                <a:cubicBezTo>
                  <a:pt x="-7220" y="2454341"/>
                  <a:pt x="64285" y="2283395"/>
                  <a:pt x="0" y="2132564"/>
                </a:cubicBezTo>
                <a:cubicBezTo>
                  <a:pt x="-64285" y="1981733"/>
                  <a:pt x="37454" y="1849773"/>
                  <a:pt x="0" y="1667774"/>
                </a:cubicBezTo>
                <a:cubicBezTo>
                  <a:pt x="-37454" y="1485775"/>
                  <a:pt x="32769" y="1386516"/>
                  <a:pt x="0" y="1175644"/>
                </a:cubicBezTo>
                <a:cubicBezTo>
                  <a:pt x="-32769" y="964772"/>
                  <a:pt x="33305" y="916846"/>
                  <a:pt x="0" y="683514"/>
                </a:cubicBezTo>
                <a:cubicBezTo>
                  <a:pt x="-33305" y="450182"/>
                  <a:pt x="12607" y="215093"/>
                  <a:pt x="0" y="0"/>
                </a:cubicBezTo>
                <a:close/>
              </a:path>
            </a:pathLst>
          </a:custGeom>
          <a:ln w="19050">
            <a:solidFill>
              <a:srgbClr val="4BACC6"/>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5" name="AutoShape 2" descr="Les Restos du Cœur">
            <a:extLst>
              <a:ext uri="{FF2B5EF4-FFF2-40B4-BE49-F238E27FC236}">
                <a16:creationId xmlns:a16="http://schemas.microsoft.com/office/drawing/2014/main" id="{958FDA4B-AADF-4314-B2A7-035914419EA7}"/>
              </a:ext>
            </a:extLst>
          </p:cNvPr>
          <p:cNvSpPr>
            <a:spLocks noChangeAspect="1" noChangeArrowheads="1"/>
          </p:cNvSpPr>
          <p:nvPr/>
        </p:nvSpPr>
        <p:spPr bwMode="auto">
          <a:xfrm>
            <a:off x="6906835" y="306486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1" name="Graphique 20">
            <a:extLst>
              <a:ext uri="{FF2B5EF4-FFF2-40B4-BE49-F238E27FC236}">
                <a16:creationId xmlns:a16="http://schemas.microsoft.com/office/drawing/2014/main" id="{E980BDE4-3F13-4C46-BF4C-145027CD8A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434" y="2205475"/>
            <a:ext cx="4654235" cy="2023580"/>
          </a:xfrm>
          <a:prstGeom prst="rect">
            <a:avLst/>
          </a:prstGeom>
        </p:spPr>
      </p:pic>
      <p:sp>
        <p:nvSpPr>
          <p:cNvPr id="13" name="Organigramme : Stockage à accès séquentiel 12">
            <a:extLst>
              <a:ext uri="{FF2B5EF4-FFF2-40B4-BE49-F238E27FC236}">
                <a16:creationId xmlns:a16="http://schemas.microsoft.com/office/drawing/2014/main" id="{4F2240EB-AC42-4B13-9F07-A475CA1C14FB}"/>
              </a:ext>
            </a:extLst>
          </p:cNvPr>
          <p:cNvSpPr/>
          <p:nvPr/>
        </p:nvSpPr>
        <p:spPr>
          <a:xfrm>
            <a:off x="8148578" y="2845745"/>
            <a:ext cx="1863228" cy="1085183"/>
          </a:xfrm>
          <a:prstGeom prst="flowChartMagneticTape">
            <a:avLst/>
          </a:prstGeom>
          <a:solidFill>
            <a:srgbClr val="4BACC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100" b="1">
                <a:latin typeface="Verdana" panose="020B0604030504040204" pitchFamily="34" charset="0"/>
                <a:ea typeface="Verdana" panose="020B0604030504040204" pitchFamily="34" charset="0"/>
              </a:rPr>
              <a:t>13% des « nouveaux » vulnérables</a:t>
            </a:r>
          </a:p>
        </p:txBody>
      </p:sp>
      <p:sp>
        <p:nvSpPr>
          <p:cNvPr id="14" name="Organigramme : Stockage à accès séquentiel 13">
            <a:extLst>
              <a:ext uri="{FF2B5EF4-FFF2-40B4-BE49-F238E27FC236}">
                <a16:creationId xmlns:a16="http://schemas.microsoft.com/office/drawing/2014/main" id="{0314C41C-79E6-44FB-B26E-C16191DFD650}"/>
              </a:ext>
            </a:extLst>
          </p:cNvPr>
          <p:cNvSpPr/>
          <p:nvPr/>
        </p:nvSpPr>
        <p:spPr>
          <a:xfrm>
            <a:off x="8918064" y="4176192"/>
            <a:ext cx="1675913" cy="1085183"/>
          </a:xfrm>
          <a:prstGeom prst="flowChartMagneticTape">
            <a:avLst/>
          </a:prstGeom>
          <a:solidFill>
            <a:srgbClr val="4BACC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100" b="1">
                <a:latin typeface="Verdana" panose="020B0604030504040204" pitchFamily="34" charset="0"/>
                <a:ea typeface="Verdana" panose="020B0604030504040204" pitchFamily="34" charset="0"/>
              </a:rPr>
              <a:t>13% des « déjà » vulnérables</a:t>
            </a:r>
          </a:p>
        </p:txBody>
      </p:sp>
    </p:spTree>
    <p:extLst>
      <p:ext uri="{BB962C8B-B14F-4D97-AF65-F5344CB8AC3E}">
        <p14:creationId xmlns:p14="http://schemas.microsoft.com/office/powerpoint/2010/main" val="12752680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481BE39-7F49-453B-BE40-47B4E599FC29}"/>
              </a:ext>
            </a:extLst>
          </p:cNvPr>
          <p:cNvPicPr>
            <a:picLocks noChangeAspect="1"/>
          </p:cNvPicPr>
          <p:nvPr/>
        </p:nvPicPr>
        <p:blipFill>
          <a:blip r:embed="rId2"/>
          <a:stretch>
            <a:fillRect/>
          </a:stretch>
        </p:blipFill>
        <p:spPr>
          <a:xfrm>
            <a:off x="2370848" y="2690014"/>
            <a:ext cx="9044978" cy="3344478"/>
          </a:xfrm>
          <a:prstGeom prst="rect">
            <a:avLst/>
          </a:prstGeom>
        </p:spPr>
      </p:pic>
      <p:sp>
        <p:nvSpPr>
          <p:cNvPr id="3" name="Espace réservé du numéro de diapositive 2">
            <a:extLst>
              <a:ext uri="{FF2B5EF4-FFF2-40B4-BE49-F238E27FC236}">
                <a16:creationId xmlns:a16="http://schemas.microsoft.com/office/drawing/2014/main" id="{3EF8E448-CAB2-491E-8E35-609D56A64AA2}"/>
              </a:ext>
            </a:extLst>
          </p:cNvPr>
          <p:cNvSpPr>
            <a:spLocks noGrp="1"/>
          </p:cNvSpPr>
          <p:nvPr>
            <p:ph type="sldNum" sz="quarter" idx="12"/>
          </p:nvPr>
        </p:nvSpPr>
        <p:spPr/>
        <p:txBody>
          <a:bodyPr/>
          <a:lstStyle/>
          <a:p>
            <a:fld id="{1B657BA9-EC5E-40D7-BBDA-32C61981E3FD}" type="slidenum">
              <a:rPr lang="fr-FR" smtClean="0"/>
              <a:t>87</a:t>
            </a:fld>
            <a:endParaRPr lang="fr-FR"/>
          </a:p>
        </p:txBody>
      </p:sp>
      <p:sp>
        <p:nvSpPr>
          <p:cNvPr id="6" name="Titre 5">
            <a:extLst>
              <a:ext uri="{FF2B5EF4-FFF2-40B4-BE49-F238E27FC236}">
                <a16:creationId xmlns:a16="http://schemas.microsoft.com/office/drawing/2014/main" id="{71D0C54E-0522-4683-A1A1-8899003665E0}"/>
              </a:ext>
            </a:extLst>
          </p:cNvPr>
          <p:cNvSpPr txBox="1">
            <a:spLocks/>
          </p:cNvSpPr>
          <p:nvPr/>
        </p:nvSpPr>
        <p:spPr>
          <a:xfrm>
            <a:off x="2310702" y="187902"/>
            <a:ext cx="9252628"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Les nouveaux vulnérables ont davantage sollicité des aides </a:t>
            </a:r>
          </a:p>
        </p:txBody>
      </p:sp>
      <p:sp>
        <p:nvSpPr>
          <p:cNvPr id="7" name="Rectangle 6">
            <a:extLst>
              <a:ext uri="{FF2B5EF4-FFF2-40B4-BE49-F238E27FC236}">
                <a16:creationId xmlns:a16="http://schemas.microsoft.com/office/drawing/2014/main" id="{8766C345-B122-4E8C-969D-056A23BF0806}"/>
              </a:ext>
            </a:extLst>
          </p:cNvPr>
          <p:cNvSpPr/>
          <p:nvPr/>
        </p:nvSpPr>
        <p:spPr>
          <a:xfrm>
            <a:off x="3185519" y="6172621"/>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8" name="ZoneTexte 7">
            <a:extLst>
              <a:ext uri="{FF2B5EF4-FFF2-40B4-BE49-F238E27FC236}">
                <a16:creationId xmlns:a16="http://schemas.microsoft.com/office/drawing/2014/main" id="{AD011152-733F-4EDF-BAC0-6AE0A3EF60B2}"/>
              </a:ext>
            </a:extLst>
          </p:cNvPr>
          <p:cNvSpPr txBox="1"/>
          <p:nvPr/>
        </p:nvSpPr>
        <p:spPr>
          <a:xfrm>
            <a:off x="3467447" y="1067994"/>
            <a:ext cx="6564320" cy="307777"/>
          </a:xfrm>
          <a:prstGeom prst="rect">
            <a:avLst/>
          </a:prstGeom>
          <a:noFill/>
        </p:spPr>
        <p:txBody>
          <a:bodyPr wrap="square">
            <a:spAutoFit/>
          </a:bodyPr>
          <a:lstStyle>
            <a:defPPr>
              <a:defRPr lang="fr-FR"/>
            </a:defPPr>
            <a:lvl1pPr algn="ctr">
              <a:defRPr sz="1400" b="1">
                <a:solidFill>
                  <a:srgbClr val="4BACC6"/>
                </a:solidFill>
              </a:defRPr>
            </a:lvl1pPr>
          </a:lstStyle>
          <a:p>
            <a:r>
              <a:rPr lang="fr-FR"/>
              <a:t>Avez-vous sollicité l’aide d’un service public ou d’une association pour …</a:t>
            </a:r>
          </a:p>
        </p:txBody>
      </p:sp>
      <p:sp>
        <p:nvSpPr>
          <p:cNvPr id="10" name="Bulle narrative : rectangle à coins arrondis 9">
            <a:extLst>
              <a:ext uri="{FF2B5EF4-FFF2-40B4-BE49-F238E27FC236}">
                <a16:creationId xmlns:a16="http://schemas.microsoft.com/office/drawing/2014/main" id="{2598AC3F-F69E-4EB1-AB27-B5F51A9B8C88}"/>
              </a:ext>
            </a:extLst>
          </p:cNvPr>
          <p:cNvSpPr/>
          <p:nvPr/>
        </p:nvSpPr>
        <p:spPr>
          <a:xfrm flipH="1">
            <a:off x="2869311" y="1658106"/>
            <a:ext cx="3224334" cy="1620245"/>
          </a:xfrm>
          <a:prstGeom prst="wedgeRoundRectCallout">
            <a:avLst>
              <a:gd name="adj1" fmla="val -60459"/>
              <a:gd name="adj2" fmla="val 102831"/>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Calibri" panose="020F0502020204030204" pitchFamily="34" charset="0"/>
                <a:cs typeface="Calibri" panose="020F0502020204030204" pitchFamily="34" charset="0"/>
              </a:rPr>
              <a:t>A l’exception de l’aide à l’équipement et à l’usage des outils numériques, les « nouveaux » vulnérables sont autant ou plus nombreux que les déjà vulnérables à solliciter des aides</a:t>
            </a:r>
          </a:p>
        </p:txBody>
      </p:sp>
      <p:sp>
        <p:nvSpPr>
          <p:cNvPr id="5" name="Ellipse 4">
            <a:extLst>
              <a:ext uri="{FF2B5EF4-FFF2-40B4-BE49-F238E27FC236}">
                <a16:creationId xmlns:a16="http://schemas.microsoft.com/office/drawing/2014/main" id="{DC81EB27-D2C0-4C2D-8EFC-E4A88E01B1B8}"/>
              </a:ext>
            </a:extLst>
          </p:cNvPr>
          <p:cNvSpPr/>
          <p:nvPr/>
        </p:nvSpPr>
        <p:spPr>
          <a:xfrm>
            <a:off x="6135361" y="4339902"/>
            <a:ext cx="843378" cy="488272"/>
          </a:xfrm>
          <a:prstGeom prst="ellipse">
            <a:avLst/>
          </a:prstGeom>
          <a:noFill/>
          <a:ln w="19050">
            <a:solidFill>
              <a:srgbClr val="A90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5">
            <a:extLst>
              <a:ext uri="{FF2B5EF4-FFF2-40B4-BE49-F238E27FC236}">
                <a16:creationId xmlns:a16="http://schemas.microsoft.com/office/drawing/2014/main" id="{EF437D49-FF24-4D49-A0F9-8AA0E27A9B71}"/>
              </a:ext>
            </a:extLst>
          </p:cNvPr>
          <p:cNvSpPr txBox="1">
            <a:spLocks/>
          </p:cNvSpPr>
          <p:nvPr/>
        </p:nvSpPr>
        <p:spPr>
          <a:xfrm>
            <a:off x="6135361" y="1498866"/>
            <a:ext cx="5013758" cy="1200329"/>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000">
                <a:solidFill>
                  <a:srgbClr val="31849B"/>
                </a:solidFill>
              </a:rPr>
              <a:t>Est-ce lié à l’urgence de leur situation, aux dispositifs pensés pour ces nouvelles situations, aux actions proactives qui ont « été vers » ?</a:t>
            </a:r>
          </a:p>
        </p:txBody>
      </p:sp>
      <p:sp>
        <p:nvSpPr>
          <p:cNvPr id="12" name="Ellipse 11">
            <a:extLst>
              <a:ext uri="{FF2B5EF4-FFF2-40B4-BE49-F238E27FC236}">
                <a16:creationId xmlns:a16="http://schemas.microsoft.com/office/drawing/2014/main" id="{3327B79B-26FE-41F1-AD68-67D688A074ED}"/>
              </a:ext>
            </a:extLst>
          </p:cNvPr>
          <p:cNvSpPr/>
          <p:nvPr/>
        </p:nvSpPr>
        <p:spPr>
          <a:xfrm>
            <a:off x="10336868" y="2803874"/>
            <a:ext cx="1120674" cy="3079133"/>
          </a:xfrm>
          <a:prstGeom prst="ellipse">
            <a:avLst/>
          </a:prstGeom>
          <a:noFill/>
          <a:ln w="19050">
            <a:solidFill>
              <a:srgbClr val="A90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1A3FDF9B-0C8D-4B0E-9FA4-FA92381CD7DC}"/>
              </a:ext>
            </a:extLst>
          </p:cNvPr>
          <p:cNvSpPr/>
          <p:nvPr/>
        </p:nvSpPr>
        <p:spPr>
          <a:xfrm>
            <a:off x="9493490" y="3834922"/>
            <a:ext cx="950500" cy="1827748"/>
          </a:xfrm>
          <a:prstGeom prst="ellipse">
            <a:avLst/>
          </a:prstGeom>
          <a:noFill/>
          <a:ln w="19050">
            <a:solidFill>
              <a:srgbClr val="A90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149390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EF8E448-CAB2-491E-8E35-609D56A64AA2}"/>
              </a:ext>
            </a:extLst>
          </p:cNvPr>
          <p:cNvSpPr>
            <a:spLocks noGrp="1"/>
          </p:cNvSpPr>
          <p:nvPr>
            <p:ph type="sldNum" sz="quarter" idx="12"/>
          </p:nvPr>
        </p:nvSpPr>
        <p:spPr/>
        <p:txBody>
          <a:bodyPr/>
          <a:lstStyle/>
          <a:p>
            <a:fld id="{1B657BA9-EC5E-40D7-BBDA-32C61981E3FD}" type="slidenum">
              <a:rPr lang="fr-FR" smtClean="0"/>
              <a:t>88</a:t>
            </a:fld>
            <a:endParaRPr lang="fr-FR"/>
          </a:p>
        </p:txBody>
      </p:sp>
      <p:sp>
        <p:nvSpPr>
          <p:cNvPr id="6" name="Titre 5">
            <a:extLst>
              <a:ext uri="{FF2B5EF4-FFF2-40B4-BE49-F238E27FC236}">
                <a16:creationId xmlns:a16="http://schemas.microsoft.com/office/drawing/2014/main" id="{71D0C54E-0522-4683-A1A1-8899003665E0}"/>
              </a:ext>
            </a:extLst>
          </p:cNvPr>
          <p:cNvSpPr txBox="1">
            <a:spLocks/>
          </p:cNvSpPr>
          <p:nvPr/>
        </p:nvSpPr>
        <p:spPr>
          <a:xfrm>
            <a:off x="2310702" y="187902"/>
            <a:ext cx="9252628"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Une aide psychologique davantage demandée et obtenue par les « nouveaux vulnérables » </a:t>
            </a:r>
          </a:p>
        </p:txBody>
      </p:sp>
      <p:sp>
        <p:nvSpPr>
          <p:cNvPr id="7" name="Rectangle 6">
            <a:extLst>
              <a:ext uri="{FF2B5EF4-FFF2-40B4-BE49-F238E27FC236}">
                <a16:creationId xmlns:a16="http://schemas.microsoft.com/office/drawing/2014/main" id="{8766C345-B122-4E8C-969D-056A23BF0806}"/>
              </a:ext>
            </a:extLst>
          </p:cNvPr>
          <p:cNvSpPr/>
          <p:nvPr/>
        </p:nvSpPr>
        <p:spPr>
          <a:xfrm>
            <a:off x="3654596" y="6257587"/>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8" name="ZoneTexte 7">
            <a:extLst>
              <a:ext uri="{FF2B5EF4-FFF2-40B4-BE49-F238E27FC236}">
                <a16:creationId xmlns:a16="http://schemas.microsoft.com/office/drawing/2014/main" id="{AD011152-733F-4EDF-BAC0-6AE0A3EF60B2}"/>
              </a:ext>
            </a:extLst>
          </p:cNvPr>
          <p:cNvSpPr txBox="1"/>
          <p:nvPr/>
        </p:nvSpPr>
        <p:spPr>
          <a:xfrm>
            <a:off x="2707308" y="1333022"/>
            <a:ext cx="7851582" cy="261610"/>
          </a:xfrm>
          <a:prstGeom prst="rect">
            <a:avLst/>
          </a:prstGeom>
          <a:noFill/>
        </p:spPr>
        <p:txBody>
          <a:bodyPr wrap="square">
            <a:spAutoFit/>
          </a:bodyPr>
          <a:lstStyle>
            <a:defPPr>
              <a:defRPr lang="fr-FR"/>
            </a:defPPr>
            <a:lvl1pPr algn="ctr">
              <a:defRPr sz="1400" b="1">
                <a:solidFill>
                  <a:srgbClr val="4BACC6"/>
                </a:solidFill>
              </a:defRPr>
            </a:lvl1pPr>
          </a:lstStyle>
          <a:p>
            <a:r>
              <a:rPr lang="fr-FR" sz="1100"/>
              <a:t>A sollicité l’aide d’un service public ou d’une association pour …</a:t>
            </a:r>
          </a:p>
        </p:txBody>
      </p:sp>
      <p:pic>
        <p:nvPicPr>
          <p:cNvPr id="12" name="Image 11">
            <a:extLst>
              <a:ext uri="{FF2B5EF4-FFF2-40B4-BE49-F238E27FC236}">
                <a16:creationId xmlns:a16="http://schemas.microsoft.com/office/drawing/2014/main" id="{4FF78834-73F2-4607-89E6-35ADC66D662F}"/>
              </a:ext>
            </a:extLst>
          </p:cNvPr>
          <p:cNvPicPr>
            <a:picLocks noChangeAspect="1"/>
          </p:cNvPicPr>
          <p:nvPr/>
        </p:nvPicPr>
        <p:blipFill>
          <a:blip r:embed="rId3"/>
          <a:stretch>
            <a:fillRect/>
          </a:stretch>
        </p:blipFill>
        <p:spPr>
          <a:xfrm>
            <a:off x="2135124" y="1493118"/>
            <a:ext cx="3960876" cy="2449068"/>
          </a:xfrm>
          <a:prstGeom prst="rect">
            <a:avLst/>
          </a:prstGeom>
        </p:spPr>
      </p:pic>
      <p:pic>
        <p:nvPicPr>
          <p:cNvPr id="13" name="Image 12">
            <a:extLst>
              <a:ext uri="{FF2B5EF4-FFF2-40B4-BE49-F238E27FC236}">
                <a16:creationId xmlns:a16="http://schemas.microsoft.com/office/drawing/2014/main" id="{DD64870E-EB5C-4A33-98CA-E952A529CAE1}"/>
              </a:ext>
            </a:extLst>
          </p:cNvPr>
          <p:cNvPicPr>
            <a:picLocks noChangeAspect="1"/>
          </p:cNvPicPr>
          <p:nvPr/>
        </p:nvPicPr>
        <p:blipFill>
          <a:blip r:embed="rId4"/>
          <a:stretch>
            <a:fillRect/>
          </a:stretch>
        </p:blipFill>
        <p:spPr>
          <a:xfrm>
            <a:off x="7062949" y="1493118"/>
            <a:ext cx="3960876" cy="2450592"/>
          </a:xfrm>
          <a:prstGeom prst="rect">
            <a:avLst/>
          </a:prstGeom>
        </p:spPr>
      </p:pic>
      <p:pic>
        <p:nvPicPr>
          <p:cNvPr id="14" name="Image 13">
            <a:extLst>
              <a:ext uri="{FF2B5EF4-FFF2-40B4-BE49-F238E27FC236}">
                <a16:creationId xmlns:a16="http://schemas.microsoft.com/office/drawing/2014/main" id="{2062A78A-0176-4B01-95A8-0BDA83CAF547}"/>
              </a:ext>
            </a:extLst>
          </p:cNvPr>
          <p:cNvPicPr>
            <a:picLocks noChangeAspect="1"/>
          </p:cNvPicPr>
          <p:nvPr/>
        </p:nvPicPr>
        <p:blipFill>
          <a:blip r:embed="rId5"/>
          <a:stretch>
            <a:fillRect/>
          </a:stretch>
        </p:blipFill>
        <p:spPr>
          <a:xfrm>
            <a:off x="2242373" y="3712166"/>
            <a:ext cx="3960876" cy="2450592"/>
          </a:xfrm>
          <a:prstGeom prst="rect">
            <a:avLst/>
          </a:prstGeom>
        </p:spPr>
      </p:pic>
      <p:pic>
        <p:nvPicPr>
          <p:cNvPr id="15" name="Image 14">
            <a:extLst>
              <a:ext uri="{FF2B5EF4-FFF2-40B4-BE49-F238E27FC236}">
                <a16:creationId xmlns:a16="http://schemas.microsoft.com/office/drawing/2014/main" id="{5145A37E-F7A5-4C09-9750-3C3856289755}"/>
              </a:ext>
            </a:extLst>
          </p:cNvPr>
          <p:cNvPicPr>
            <a:picLocks noChangeAspect="1"/>
          </p:cNvPicPr>
          <p:nvPr/>
        </p:nvPicPr>
        <p:blipFill>
          <a:blip r:embed="rId6"/>
          <a:stretch>
            <a:fillRect/>
          </a:stretch>
        </p:blipFill>
        <p:spPr>
          <a:xfrm>
            <a:off x="7062949" y="3718186"/>
            <a:ext cx="3962400" cy="2450592"/>
          </a:xfrm>
          <a:prstGeom prst="rect">
            <a:avLst/>
          </a:prstGeom>
        </p:spPr>
      </p:pic>
      <p:sp>
        <p:nvSpPr>
          <p:cNvPr id="16" name="ZoneTexte 15">
            <a:extLst>
              <a:ext uri="{FF2B5EF4-FFF2-40B4-BE49-F238E27FC236}">
                <a16:creationId xmlns:a16="http://schemas.microsoft.com/office/drawing/2014/main" id="{EEFC2159-A95B-478E-B5BE-73B1BFE0D9DF}"/>
              </a:ext>
            </a:extLst>
          </p:cNvPr>
          <p:cNvSpPr txBox="1"/>
          <p:nvPr/>
        </p:nvSpPr>
        <p:spPr>
          <a:xfrm>
            <a:off x="160200" y="1834901"/>
            <a:ext cx="1491449" cy="600164"/>
          </a:xfrm>
          <a:prstGeom prst="rect">
            <a:avLst/>
          </a:prstGeom>
          <a:solidFill>
            <a:schemeClr val="accent2"/>
          </a:solidFill>
        </p:spPr>
        <p:txBody>
          <a:bodyPr wrap="square" rtlCol="0">
            <a:spAutoFit/>
          </a:bodyPr>
          <a:lstStyle>
            <a:defPPr>
              <a:defRPr lang="fr-FR"/>
            </a:defPPr>
            <a:lvl1pPr algn="ctr">
              <a:defRPr sz="1100" b="1">
                <a:solidFill>
                  <a:schemeClr val="bg1"/>
                </a:solidFill>
                <a:latin typeface="Verdana" panose="020B0604030504040204" pitchFamily="34" charset="0"/>
                <a:ea typeface="Verdana" panose="020B0604030504040204" pitchFamily="34" charset="0"/>
              </a:defRPr>
            </a:lvl1pPr>
          </a:lstStyle>
          <a:p>
            <a:r>
              <a:rPr lang="fr-FR"/>
              <a:t>Pour les « déjà » vulnérables</a:t>
            </a:r>
          </a:p>
        </p:txBody>
      </p:sp>
      <p:sp>
        <p:nvSpPr>
          <p:cNvPr id="18" name="ZoneTexte 17">
            <a:extLst>
              <a:ext uri="{FF2B5EF4-FFF2-40B4-BE49-F238E27FC236}">
                <a16:creationId xmlns:a16="http://schemas.microsoft.com/office/drawing/2014/main" id="{6317922F-DC37-4382-B4B6-A0DF96233C71}"/>
              </a:ext>
            </a:extLst>
          </p:cNvPr>
          <p:cNvSpPr txBox="1"/>
          <p:nvPr/>
        </p:nvSpPr>
        <p:spPr>
          <a:xfrm>
            <a:off x="267449" y="4028121"/>
            <a:ext cx="1491449" cy="600164"/>
          </a:xfrm>
          <a:prstGeom prst="rect">
            <a:avLst/>
          </a:prstGeom>
          <a:solidFill>
            <a:schemeClr val="accent2"/>
          </a:solidFill>
        </p:spPr>
        <p:txBody>
          <a:bodyPr wrap="square" rtlCol="0">
            <a:spAutoFit/>
          </a:bodyPr>
          <a:lstStyle/>
          <a:p>
            <a:pPr algn="ctr"/>
            <a:r>
              <a:rPr lang="fr-FR" sz="1100" b="1">
                <a:solidFill>
                  <a:schemeClr val="bg1"/>
                </a:solidFill>
                <a:latin typeface="Verdana" panose="020B0604030504040204" pitchFamily="34" charset="0"/>
                <a:ea typeface="Verdana" panose="020B0604030504040204" pitchFamily="34" charset="0"/>
              </a:rPr>
              <a:t>Pour les « nouveaux » vulnérables</a:t>
            </a:r>
          </a:p>
        </p:txBody>
      </p:sp>
      <p:sp>
        <p:nvSpPr>
          <p:cNvPr id="17" name="ZoneTexte 16">
            <a:extLst>
              <a:ext uri="{FF2B5EF4-FFF2-40B4-BE49-F238E27FC236}">
                <a16:creationId xmlns:a16="http://schemas.microsoft.com/office/drawing/2014/main" id="{F7E0954D-8CB9-4675-A155-61C6ABC9F5ED}"/>
              </a:ext>
            </a:extLst>
          </p:cNvPr>
          <p:cNvSpPr txBox="1"/>
          <p:nvPr/>
        </p:nvSpPr>
        <p:spPr>
          <a:xfrm>
            <a:off x="2916829" y="3719846"/>
            <a:ext cx="7851582" cy="261610"/>
          </a:xfrm>
          <a:prstGeom prst="rect">
            <a:avLst/>
          </a:prstGeom>
          <a:noFill/>
        </p:spPr>
        <p:txBody>
          <a:bodyPr wrap="square">
            <a:spAutoFit/>
          </a:bodyPr>
          <a:lstStyle>
            <a:defPPr>
              <a:defRPr lang="fr-FR"/>
            </a:defPPr>
            <a:lvl1pPr algn="ctr">
              <a:defRPr sz="1400" b="1">
                <a:solidFill>
                  <a:srgbClr val="4BACC6"/>
                </a:solidFill>
              </a:defRPr>
            </a:lvl1pPr>
          </a:lstStyle>
          <a:p>
            <a:r>
              <a:rPr lang="fr-FR" sz="1100"/>
              <a:t>Avez obtenu l’aide d’un service public ou d’une association pour …</a:t>
            </a:r>
          </a:p>
        </p:txBody>
      </p:sp>
    </p:spTree>
    <p:extLst>
      <p:ext uri="{BB962C8B-B14F-4D97-AF65-F5344CB8AC3E}">
        <p14:creationId xmlns:p14="http://schemas.microsoft.com/office/powerpoint/2010/main" val="37984950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FBF63DC-59CE-411F-AF01-79F38684BF86}"/>
              </a:ext>
            </a:extLst>
          </p:cNvPr>
          <p:cNvSpPr>
            <a:spLocks noGrp="1"/>
          </p:cNvSpPr>
          <p:nvPr>
            <p:ph type="sldNum" sz="quarter" idx="12"/>
          </p:nvPr>
        </p:nvSpPr>
        <p:spPr/>
        <p:txBody>
          <a:bodyPr/>
          <a:lstStyle/>
          <a:p>
            <a:fld id="{1B657BA9-EC5E-40D7-BBDA-32C61981E3FD}" type="slidenum">
              <a:rPr lang="fr-FR" smtClean="0"/>
              <a:t>89</a:t>
            </a:fld>
            <a:endParaRPr lang="fr-FR"/>
          </a:p>
        </p:txBody>
      </p:sp>
      <p:sp>
        <p:nvSpPr>
          <p:cNvPr id="6" name="Titre 5">
            <a:extLst>
              <a:ext uri="{FF2B5EF4-FFF2-40B4-BE49-F238E27FC236}">
                <a16:creationId xmlns:a16="http://schemas.microsoft.com/office/drawing/2014/main" id="{52AB3EBE-8F0E-4E21-9358-FC5BA2FCF58A}"/>
              </a:ext>
            </a:extLst>
          </p:cNvPr>
          <p:cNvSpPr txBox="1">
            <a:spLocks/>
          </p:cNvSpPr>
          <p:nvPr/>
        </p:nvSpPr>
        <p:spPr>
          <a:xfrm>
            <a:off x="2060294" y="248320"/>
            <a:ext cx="9506845"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Au total, des « nouveaux » vulnérables : plus en difficulté, mais plus aidés aussi</a:t>
            </a:r>
          </a:p>
        </p:txBody>
      </p:sp>
      <p:sp>
        <p:nvSpPr>
          <p:cNvPr id="7" name="Rectangle 6">
            <a:extLst>
              <a:ext uri="{FF2B5EF4-FFF2-40B4-BE49-F238E27FC236}">
                <a16:creationId xmlns:a16="http://schemas.microsoft.com/office/drawing/2014/main" id="{133A3C3C-A047-4A2C-94AC-1E29685C7425}"/>
              </a:ext>
            </a:extLst>
          </p:cNvPr>
          <p:cNvSpPr/>
          <p:nvPr/>
        </p:nvSpPr>
        <p:spPr>
          <a:xfrm>
            <a:off x="2611920" y="5669466"/>
            <a:ext cx="9849394" cy="400110"/>
          </a:xfrm>
          <a:prstGeom prst="rect">
            <a:avLst/>
          </a:prstGeom>
        </p:spPr>
        <p:txBody>
          <a:bodyPr wrap="square">
            <a:spAutoFit/>
          </a:bodyPr>
          <a:lstStyle/>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pic>
        <p:nvPicPr>
          <p:cNvPr id="2" name="Image 1">
            <a:extLst>
              <a:ext uri="{FF2B5EF4-FFF2-40B4-BE49-F238E27FC236}">
                <a16:creationId xmlns:a16="http://schemas.microsoft.com/office/drawing/2014/main" id="{54D0562D-A8EF-424B-B765-23DDE0082BD6}"/>
              </a:ext>
            </a:extLst>
          </p:cNvPr>
          <p:cNvPicPr>
            <a:picLocks noChangeAspect="1"/>
          </p:cNvPicPr>
          <p:nvPr/>
        </p:nvPicPr>
        <p:blipFill>
          <a:blip r:embed="rId2"/>
          <a:stretch>
            <a:fillRect/>
          </a:stretch>
        </p:blipFill>
        <p:spPr>
          <a:xfrm>
            <a:off x="2432168" y="2687587"/>
            <a:ext cx="4086475" cy="2578310"/>
          </a:xfrm>
          <a:prstGeom prst="rect">
            <a:avLst/>
          </a:prstGeom>
        </p:spPr>
      </p:pic>
      <p:sp>
        <p:nvSpPr>
          <p:cNvPr id="15" name="ZoneTexte 14">
            <a:extLst>
              <a:ext uri="{FF2B5EF4-FFF2-40B4-BE49-F238E27FC236}">
                <a16:creationId xmlns:a16="http://schemas.microsoft.com/office/drawing/2014/main" id="{50F841B2-EF53-4BF7-A148-1FECD665D244}"/>
              </a:ext>
            </a:extLst>
          </p:cNvPr>
          <p:cNvSpPr txBox="1"/>
          <p:nvPr/>
        </p:nvSpPr>
        <p:spPr>
          <a:xfrm>
            <a:off x="2937082" y="2011668"/>
            <a:ext cx="3452655" cy="523220"/>
          </a:xfrm>
          <a:custGeom>
            <a:avLst/>
            <a:gdLst>
              <a:gd name="connsiteX0" fmla="*/ 0 w 3452655"/>
              <a:gd name="connsiteY0" fmla="*/ 0 h 523220"/>
              <a:gd name="connsiteX1" fmla="*/ 644496 w 3452655"/>
              <a:gd name="connsiteY1" fmla="*/ 0 h 523220"/>
              <a:gd name="connsiteX2" fmla="*/ 1254465 w 3452655"/>
              <a:gd name="connsiteY2" fmla="*/ 0 h 523220"/>
              <a:gd name="connsiteX3" fmla="*/ 1864434 w 3452655"/>
              <a:gd name="connsiteY3" fmla="*/ 0 h 523220"/>
              <a:gd name="connsiteX4" fmla="*/ 2336297 w 3452655"/>
              <a:gd name="connsiteY4" fmla="*/ 0 h 523220"/>
              <a:gd name="connsiteX5" fmla="*/ 2842686 w 3452655"/>
              <a:gd name="connsiteY5" fmla="*/ 0 h 523220"/>
              <a:gd name="connsiteX6" fmla="*/ 3452655 w 3452655"/>
              <a:gd name="connsiteY6" fmla="*/ 0 h 523220"/>
              <a:gd name="connsiteX7" fmla="*/ 3452655 w 3452655"/>
              <a:gd name="connsiteY7" fmla="*/ 523220 h 523220"/>
              <a:gd name="connsiteX8" fmla="*/ 2877213 w 3452655"/>
              <a:gd name="connsiteY8" fmla="*/ 523220 h 523220"/>
              <a:gd name="connsiteX9" fmla="*/ 2405350 w 3452655"/>
              <a:gd name="connsiteY9" fmla="*/ 523220 h 523220"/>
              <a:gd name="connsiteX10" fmla="*/ 1933487 w 3452655"/>
              <a:gd name="connsiteY10" fmla="*/ 523220 h 523220"/>
              <a:gd name="connsiteX11" fmla="*/ 1323518 w 3452655"/>
              <a:gd name="connsiteY11" fmla="*/ 523220 h 523220"/>
              <a:gd name="connsiteX12" fmla="*/ 817128 w 3452655"/>
              <a:gd name="connsiteY12" fmla="*/ 523220 h 523220"/>
              <a:gd name="connsiteX13" fmla="*/ 0 w 3452655"/>
              <a:gd name="connsiteY13" fmla="*/ 523220 h 523220"/>
              <a:gd name="connsiteX14" fmla="*/ 0 w 3452655"/>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52655" h="523220" fill="none" extrusionOk="0">
                <a:moveTo>
                  <a:pt x="0" y="0"/>
                </a:moveTo>
                <a:cubicBezTo>
                  <a:pt x="166421" y="-26885"/>
                  <a:pt x="345330" y="52298"/>
                  <a:pt x="644496" y="0"/>
                </a:cubicBezTo>
                <a:cubicBezTo>
                  <a:pt x="943662" y="-52298"/>
                  <a:pt x="1000260" y="16791"/>
                  <a:pt x="1254465" y="0"/>
                </a:cubicBezTo>
                <a:cubicBezTo>
                  <a:pt x="1508670" y="-16791"/>
                  <a:pt x="1729529" y="23074"/>
                  <a:pt x="1864434" y="0"/>
                </a:cubicBezTo>
                <a:cubicBezTo>
                  <a:pt x="1999339" y="-23074"/>
                  <a:pt x="2143494" y="483"/>
                  <a:pt x="2336297" y="0"/>
                </a:cubicBezTo>
                <a:cubicBezTo>
                  <a:pt x="2529100" y="-483"/>
                  <a:pt x="2598185" y="14650"/>
                  <a:pt x="2842686" y="0"/>
                </a:cubicBezTo>
                <a:cubicBezTo>
                  <a:pt x="3087187" y="-14650"/>
                  <a:pt x="3148433" y="50534"/>
                  <a:pt x="3452655" y="0"/>
                </a:cubicBezTo>
                <a:cubicBezTo>
                  <a:pt x="3475718" y="133064"/>
                  <a:pt x="3416363" y="399972"/>
                  <a:pt x="3452655" y="523220"/>
                </a:cubicBezTo>
                <a:cubicBezTo>
                  <a:pt x="3245524" y="542644"/>
                  <a:pt x="3074836" y="482748"/>
                  <a:pt x="2877213" y="523220"/>
                </a:cubicBezTo>
                <a:cubicBezTo>
                  <a:pt x="2679590" y="563692"/>
                  <a:pt x="2518884" y="513747"/>
                  <a:pt x="2405350" y="523220"/>
                </a:cubicBezTo>
                <a:cubicBezTo>
                  <a:pt x="2291816" y="532693"/>
                  <a:pt x="2104653" y="492299"/>
                  <a:pt x="1933487" y="523220"/>
                </a:cubicBezTo>
                <a:cubicBezTo>
                  <a:pt x="1762321" y="554141"/>
                  <a:pt x="1483898" y="512767"/>
                  <a:pt x="1323518" y="523220"/>
                </a:cubicBezTo>
                <a:cubicBezTo>
                  <a:pt x="1163138" y="533673"/>
                  <a:pt x="1040609" y="479116"/>
                  <a:pt x="817128" y="523220"/>
                </a:cubicBezTo>
                <a:cubicBezTo>
                  <a:pt x="593647" y="567324"/>
                  <a:pt x="184464" y="434826"/>
                  <a:pt x="0" y="523220"/>
                </a:cubicBezTo>
                <a:cubicBezTo>
                  <a:pt x="-27092" y="416903"/>
                  <a:pt x="28004" y="186168"/>
                  <a:pt x="0" y="0"/>
                </a:cubicBezTo>
                <a:close/>
              </a:path>
              <a:path w="3452655" h="523220" stroke="0" extrusionOk="0">
                <a:moveTo>
                  <a:pt x="0" y="0"/>
                </a:moveTo>
                <a:cubicBezTo>
                  <a:pt x="118202" y="-38430"/>
                  <a:pt x="402192" y="49444"/>
                  <a:pt x="540916" y="0"/>
                </a:cubicBezTo>
                <a:cubicBezTo>
                  <a:pt x="679640" y="-49444"/>
                  <a:pt x="829492" y="30703"/>
                  <a:pt x="1012779" y="0"/>
                </a:cubicBezTo>
                <a:cubicBezTo>
                  <a:pt x="1196066" y="-30703"/>
                  <a:pt x="1495785" y="70119"/>
                  <a:pt x="1657274" y="0"/>
                </a:cubicBezTo>
                <a:cubicBezTo>
                  <a:pt x="1818764" y="-70119"/>
                  <a:pt x="1956730" y="44586"/>
                  <a:pt x="2198190" y="0"/>
                </a:cubicBezTo>
                <a:cubicBezTo>
                  <a:pt x="2439650" y="-44586"/>
                  <a:pt x="2482283" y="9869"/>
                  <a:pt x="2739106" y="0"/>
                </a:cubicBezTo>
                <a:cubicBezTo>
                  <a:pt x="2995929" y="-9869"/>
                  <a:pt x="3195852" y="6354"/>
                  <a:pt x="3452655" y="0"/>
                </a:cubicBezTo>
                <a:cubicBezTo>
                  <a:pt x="3480962" y="213097"/>
                  <a:pt x="3443541" y="279283"/>
                  <a:pt x="3452655" y="523220"/>
                </a:cubicBezTo>
                <a:cubicBezTo>
                  <a:pt x="3193700" y="576193"/>
                  <a:pt x="3136359" y="459158"/>
                  <a:pt x="2877213" y="523220"/>
                </a:cubicBezTo>
                <a:cubicBezTo>
                  <a:pt x="2618067" y="587282"/>
                  <a:pt x="2566822" y="496796"/>
                  <a:pt x="2405350" y="523220"/>
                </a:cubicBezTo>
                <a:cubicBezTo>
                  <a:pt x="2243878" y="549644"/>
                  <a:pt x="1985058" y="471394"/>
                  <a:pt x="1829907" y="523220"/>
                </a:cubicBezTo>
                <a:cubicBezTo>
                  <a:pt x="1674756" y="575046"/>
                  <a:pt x="1509936" y="521995"/>
                  <a:pt x="1254465" y="523220"/>
                </a:cubicBezTo>
                <a:cubicBezTo>
                  <a:pt x="998994" y="524445"/>
                  <a:pt x="886278" y="484491"/>
                  <a:pt x="713549" y="523220"/>
                </a:cubicBezTo>
                <a:cubicBezTo>
                  <a:pt x="540820" y="561949"/>
                  <a:pt x="235107" y="446103"/>
                  <a:pt x="0" y="523220"/>
                </a:cubicBezTo>
                <a:cubicBezTo>
                  <a:pt x="-48283" y="282564"/>
                  <a:pt x="3191" y="249525"/>
                  <a:pt x="0" y="0"/>
                </a:cubicBezTo>
                <a:close/>
              </a:path>
            </a:pathLst>
          </a:custGeom>
          <a:solidFill>
            <a:srgbClr val="4BACC6"/>
          </a:solidFill>
          <a:ln w="22225">
            <a:solidFill>
              <a:srgbClr val="4BACC6"/>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a:solidFill>
                  <a:schemeClr val="bg1"/>
                </a:solidFill>
                <a:latin typeface="Calibri" panose="020F0502020204030204" pitchFamily="34" charset="0"/>
                <a:cs typeface="Calibri" panose="020F0502020204030204" pitchFamily="34" charset="0"/>
              </a:rPr>
              <a:t>En moyenne, 17% des personnes ont obtenu au moins une aide</a:t>
            </a:r>
          </a:p>
        </p:txBody>
      </p:sp>
      <p:sp>
        <p:nvSpPr>
          <p:cNvPr id="10" name="ZoneTexte 9">
            <a:extLst>
              <a:ext uri="{FF2B5EF4-FFF2-40B4-BE49-F238E27FC236}">
                <a16:creationId xmlns:a16="http://schemas.microsoft.com/office/drawing/2014/main" id="{51F92A48-5FFB-4CA2-B4B4-026A746E7C3D}"/>
              </a:ext>
            </a:extLst>
          </p:cNvPr>
          <p:cNvSpPr txBox="1"/>
          <p:nvPr/>
        </p:nvSpPr>
        <p:spPr>
          <a:xfrm>
            <a:off x="107041" y="2136338"/>
            <a:ext cx="2360926" cy="2585323"/>
          </a:xfrm>
          <a:custGeom>
            <a:avLst/>
            <a:gdLst>
              <a:gd name="connsiteX0" fmla="*/ 0 w 2360926"/>
              <a:gd name="connsiteY0" fmla="*/ 0 h 2585323"/>
              <a:gd name="connsiteX1" fmla="*/ 519404 w 2360926"/>
              <a:gd name="connsiteY1" fmla="*/ 0 h 2585323"/>
              <a:gd name="connsiteX2" fmla="*/ 1062417 w 2360926"/>
              <a:gd name="connsiteY2" fmla="*/ 0 h 2585323"/>
              <a:gd name="connsiteX3" fmla="*/ 1676257 w 2360926"/>
              <a:gd name="connsiteY3" fmla="*/ 0 h 2585323"/>
              <a:gd name="connsiteX4" fmla="*/ 2360926 w 2360926"/>
              <a:gd name="connsiteY4" fmla="*/ 0 h 2585323"/>
              <a:gd name="connsiteX5" fmla="*/ 2360926 w 2360926"/>
              <a:gd name="connsiteY5" fmla="*/ 465358 h 2585323"/>
              <a:gd name="connsiteX6" fmla="*/ 2360926 w 2360926"/>
              <a:gd name="connsiteY6" fmla="*/ 904863 h 2585323"/>
              <a:gd name="connsiteX7" fmla="*/ 2360926 w 2360926"/>
              <a:gd name="connsiteY7" fmla="*/ 1344368 h 2585323"/>
              <a:gd name="connsiteX8" fmla="*/ 2360926 w 2360926"/>
              <a:gd name="connsiteY8" fmla="*/ 1861433 h 2585323"/>
              <a:gd name="connsiteX9" fmla="*/ 2360926 w 2360926"/>
              <a:gd name="connsiteY9" fmla="*/ 2585323 h 2585323"/>
              <a:gd name="connsiteX10" fmla="*/ 1747085 w 2360926"/>
              <a:gd name="connsiteY10" fmla="*/ 2585323 h 2585323"/>
              <a:gd name="connsiteX11" fmla="*/ 1180463 w 2360926"/>
              <a:gd name="connsiteY11" fmla="*/ 2585323 h 2585323"/>
              <a:gd name="connsiteX12" fmla="*/ 661059 w 2360926"/>
              <a:gd name="connsiteY12" fmla="*/ 2585323 h 2585323"/>
              <a:gd name="connsiteX13" fmla="*/ 0 w 2360926"/>
              <a:gd name="connsiteY13" fmla="*/ 2585323 h 2585323"/>
              <a:gd name="connsiteX14" fmla="*/ 0 w 2360926"/>
              <a:gd name="connsiteY14" fmla="*/ 2119965 h 2585323"/>
              <a:gd name="connsiteX15" fmla="*/ 0 w 2360926"/>
              <a:gd name="connsiteY15" fmla="*/ 1602900 h 2585323"/>
              <a:gd name="connsiteX16" fmla="*/ 0 w 2360926"/>
              <a:gd name="connsiteY16" fmla="*/ 1034129 h 2585323"/>
              <a:gd name="connsiteX17" fmla="*/ 0 w 2360926"/>
              <a:gd name="connsiteY17" fmla="*/ 568771 h 2585323"/>
              <a:gd name="connsiteX18" fmla="*/ 0 w 2360926"/>
              <a:gd name="connsiteY18" fmla="*/ 0 h 25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0926" h="2585323" fill="none" extrusionOk="0">
                <a:moveTo>
                  <a:pt x="0" y="0"/>
                </a:moveTo>
                <a:cubicBezTo>
                  <a:pt x="145128" y="-5010"/>
                  <a:pt x="376785" y="12784"/>
                  <a:pt x="519404" y="0"/>
                </a:cubicBezTo>
                <a:cubicBezTo>
                  <a:pt x="662023" y="-12784"/>
                  <a:pt x="947300" y="7848"/>
                  <a:pt x="1062417" y="0"/>
                </a:cubicBezTo>
                <a:cubicBezTo>
                  <a:pt x="1177534" y="-7848"/>
                  <a:pt x="1447093" y="66344"/>
                  <a:pt x="1676257" y="0"/>
                </a:cubicBezTo>
                <a:cubicBezTo>
                  <a:pt x="1905421" y="-66344"/>
                  <a:pt x="2096228" y="49336"/>
                  <a:pt x="2360926" y="0"/>
                </a:cubicBezTo>
                <a:cubicBezTo>
                  <a:pt x="2394315" y="189053"/>
                  <a:pt x="2355204" y="301698"/>
                  <a:pt x="2360926" y="465358"/>
                </a:cubicBezTo>
                <a:cubicBezTo>
                  <a:pt x="2366648" y="629018"/>
                  <a:pt x="2308820" y="800783"/>
                  <a:pt x="2360926" y="904863"/>
                </a:cubicBezTo>
                <a:cubicBezTo>
                  <a:pt x="2413032" y="1008944"/>
                  <a:pt x="2354227" y="1239862"/>
                  <a:pt x="2360926" y="1344368"/>
                </a:cubicBezTo>
                <a:cubicBezTo>
                  <a:pt x="2367625" y="1448874"/>
                  <a:pt x="2304919" y="1756569"/>
                  <a:pt x="2360926" y="1861433"/>
                </a:cubicBezTo>
                <a:cubicBezTo>
                  <a:pt x="2416933" y="1966297"/>
                  <a:pt x="2298593" y="2254846"/>
                  <a:pt x="2360926" y="2585323"/>
                </a:cubicBezTo>
                <a:cubicBezTo>
                  <a:pt x="2226598" y="2638267"/>
                  <a:pt x="1958153" y="2513152"/>
                  <a:pt x="1747085" y="2585323"/>
                </a:cubicBezTo>
                <a:cubicBezTo>
                  <a:pt x="1536017" y="2657494"/>
                  <a:pt x="1393666" y="2568022"/>
                  <a:pt x="1180463" y="2585323"/>
                </a:cubicBezTo>
                <a:cubicBezTo>
                  <a:pt x="967260" y="2602624"/>
                  <a:pt x="777425" y="2531952"/>
                  <a:pt x="661059" y="2585323"/>
                </a:cubicBezTo>
                <a:cubicBezTo>
                  <a:pt x="544693" y="2638694"/>
                  <a:pt x="149195" y="2575810"/>
                  <a:pt x="0" y="2585323"/>
                </a:cubicBezTo>
                <a:cubicBezTo>
                  <a:pt x="-14991" y="2448928"/>
                  <a:pt x="12452" y="2273099"/>
                  <a:pt x="0" y="2119965"/>
                </a:cubicBezTo>
                <a:cubicBezTo>
                  <a:pt x="-12452" y="1966831"/>
                  <a:pt x="38766" y="1821311"/>
                  <a:pt x="0" y="1602900"/>
                </a:cubicBezTo>
                <a:cubicBezTo>
                  <a:pt x="-38766" y="1384490"/>
                  <a:pt x="29462" y="1157286"/>
                  <a:pt x="0" y="1034129"/>
                </a:cubicBezTo>
                <a:cubicBezTo>
                  <a:pt x="-29462" y="910972"/>
                  <a:pt x="31608" y="768041"/>
                  <a:pt x="0" y="568771"/>
                </a:cubicBezTo>
                <a:cubicBezTo>
                  <a:pt x="-31608" y="369501"/>
                  <a:pt x="41995" y="212247"/>
                  <a:pt x="0" y="0"/>
                </a:cubicBezTo>
                <a:close/>
              </a:path>
              <a:path w="2360926" h="2585323" stroke="0" extrusionOk="0">
                <a:moveTo>
                  <a:pt x="0" y="0"/>
                </a:moveTo>
                <a:cubicBezTo>
                  <a:pt x="152985" y="-14233"/>
                  <a:pt x="347371" y="55732"/>
                  <a:pt x="566622" y="0"/>
                </a:cubicBezTo>
                <a:cubicBezTo>
                  <a:pt x="785873" y="-55732"/>
                  <a:pt x="946057" y="61997"/>
                  <a:pt x="1086026" y="0"/>
                </a:cubicBezTo>
                <a:cubicBezTo>
                  <a:pt x="1225995" y="-61997"/>
                  <a:pt x="1467207" y="3713"/>
                  <a:pt x="1723476" y="0"/>
                </a:cubicBezTo>
                <a:cubicBezTo>
                  <a:pt x="1979745" y="-3713"/>
                  <a:pt x="2116550" y="57147"/>
                  <a:pt x="2360926" y="0"/>
                </a:cubicBezTo>
                <a:cubicBezTo>
                  <a:pt x="2384466" y="241163"/>
                  <a:pt x="2302626" y="328316"/>
                  <a:pt x="2360926" y="491211"/>
                </a:cubicBezTo>
                <a:cubicBezTo>
                  <a:pt x="2419226" y="654106"/>
                  <a:pt x="2356779" y="812339"/>
                  <a:pt x="2360926" y="956570"/>
                </a:cubicBezTo>
                <a:cubicBezTo>
                  <a:pt x="2365073" y="1100801"/>
                  <a:pt x="2323379" y="1238933"/>
                  <a:pt x="2360926" y="1473634"/>
                </a:cubicBezTo>
                <a:cubicBezTo>
                  <a:pt x="2398473" y="1708335"/>
                  <a:pt x="2352837" y="1778002"/>
                  <a:pt x="2360926" y="1990699"/>
                </a:cubicBezTo>
                <a:cubicBezTo>
                  <a:pt x="2369015" y="2203397"/>
                  <a:pt x="2318206" y="2333043"/>
                  <a:pt x="2360926" y="2585323"/>
                </a:cubicBezTo>
                <a:cubicBezTo>
                  <a:pt x="2151544" y="2625569"/>
                  <a:pt x="2066347" y="2584248"/>
                  <a:pt x="1817913" y="2585323"/>
                </a:cubicBezTo>
                <a:cubicBezTo>
                  <a:pt x="1569479" y="2586398"/>
                  <a:pt x="1456608" y="2578331"/>
                  <a:pt x="1227682" y="2585323"/>
                </a:cubicBezTo>
                <a:cubicBezTo>
                  <a:pt x="998756" y="2592315"/>
                  <a:pt x="842938" y="2558134"/>
                  <a:pt x="661059" y="2585323"/>
                </a:cubicBezTo>
                <a:cubicBezTo>
                  <a:pt x="479180" y="2612512"/>
                  <a:pt x="201406" y="2522181"/>
                  <a:pt x="0" y="2585323"/>
                </a:cubicBezTo>
                <a:cubicBezTo>
                  <a:pt x="-21036" y="2355858"/>
                  <a:pt x="39118" y="2237075"/>
                  <a:pt x="0" y="2016552"/>
                </a:cubicBezTo>
                <a:cubicBezTo>
                  <a:pt x="-39118" y="1796029"/>
                  <a:pt x="48617" y="1570881"/>
                  <a:pt x="0" y="1447781"/>
                </a:cubicBezTo>
                <a:cubicBezTo>
                  <a:pt x="-48617" y="1324681"/>
                  <a:pt x="37688" y="1050532"/>
                  <a:pt x="0" y="930716"/>
                </a:cubicBezTo>
                <a:cubicBezTo>
                  <a:pt x="-37688" y="810901"/>
                  <a:pt x="29412" y="281805"/>
                  <a:pt x="0" y="0"/>
                </a:cubicBezTo>
                <a:close/>
              </a:path>
            </a:pathLst>
          </a:custGeom>
          <a:solidFill>
            <a:srgbClr val="4BACC6"/>
          </a:solidFill>
          <a:ln w="22225">
            <a:solidFill>
              <a:srgbClr val="4BACC6"/>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800" b="1" dirty="0">
                <a:latin typeface="Verdana" panose="020B0604030504040204" pitchFamily="34" charset="0"/>
                <a:ea typeface="Verdana" panose="020B0604030504040204" pitchFamily="34" charset="0"/>
              </a:rPr>
              <a:t>Deux fois plus d’aides reçues</a:t>
            </a:r>
          </a:p>
          <a:p>
            <a:pPr algn="ctr"/>
            <a:endParaRPr lang="fr-FR" b="1" dirty="0">
              <a:solidFill>
                <a:schemeClr val="bg1"/>
              </a:solidFill>
              <a:latin typeface="Calibri" panose="020F0502020204030204" pitchFamily="34" charset="0"/>
              <a:cs typeface="Calibri" panose="020F0502020204030204" pitchFamily="34" charset="0"/>
            </a:endParaRPr>
          </a:p>
          <a:p>
            <a:pPr algn="ctr"/>
            <a:endParaRPr lang="fr-FR" b="1" dirty="0">
              <a:solidFill>
                <a:schemeClr val="bg1"/>
              </a:solidFill>
              <a:latin typeface="Calibri" panose="020F0502020204030204" pitchFamily="34" charset="0"/>
              <a:cs typeface="Calibri" panose="020F0502020204030204" pitchFamily="34" charset="0"/>
            </a:endParaRPr>
          </a:p>
          <a:p>
            <a:pPr algn="ctr"/>
            <a:r>
              <a:rPr lang="fr-FR" b="1" dirty="0">
                <a:solidFill>
                  <a:schemeClr val="bg1"/>
                </a:solidFill>
                <a:latin typeface="Calibri" panose="020F0502020204030204" pitchFamily="34" charset="0"/>
                <a:cs typeface="Calibri" panose="020F0502020204030204" pitchFamily="34" charset="0"/>
              </a:rPr>
              <a:t>Au sein des « nouveaux » vulnérables,</a:t>
            </a:r>
          </a:p>
          <a:p>
            <a:pPr algn="ctr"/>
            <a:r>
              <a:rPr lang="fr-FR" b="1" dirty="0">
                <a:solidFill>
                  <a:schemeClr val="bg1"/>
                </a:solidFill>
                <a:latin typeface="Calibri" panose="020F0502020204030204" pitchFamily="34" charset="0"/>
                <a:cs typeface="Calibri" panose="020F0502020204030204" pitchFamily="34" charset="0"/>
              </a:rPr>
              <a:t>2 personnes sur 3 restent donc sans aide</a:t>
            </a:r>
          </a:p>
        </p:txBody>
      </p:sp>
      <p:pic>
        <p:nvPicPr>
          <p:cNvPr id="9" name="Image 8" descr="Une image contenant texte&#10;&#10;Description générée automatiquement">
            <a:extLst>
              <a:ext uri="{FF2B5EF4-FFF2-40B4-BE49-F238E27FC236}">
                <a16:creationId xmlns:a16="http://schemas.microsoft.com/office/drawing/2014/main" id="{9523D28D-A773-4D91-9BE3-789EB5C4C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7758" y="2011668"/>
            <a:ext cx="5009220" cy="3088308"/>
          </a:xfrm>
          <a:prstGeom prst="rect">
            <a:avLst/>
          </a:prstGeom>
        </p:spPr>
      </p:pic>
    </p:spTree>
    <p:extLst>
      <p:ext uri="{BB962C8B-B14F-4D97-AF65-F5344CB8AC3E}">
        <p14:creationId xmlns:p14="http://schemas.microsoft.com/office/powerpoint/2010/main" val="1378033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55D3A4-A136-47A1-8CF4-FB494440F444}"/>
              </a:ext>
            </a:extLst>
          </p:cNvPr>
          <p:cNvSpPr>
            <a:spLocks noGrp="1"/>
          </p:cNvSpPr>
          <p:nvPr>
            <p:ph type="title"/>
          </p:nvPr>
        </p:nvSpPr>
        <p:spPr>
          <a:xfrm>
            <a:off x="1302323" y="368738"/>
            <a:ext cx="10000260" cy="1421928"/>
          </a:xfrm>
        </p:spPr>
        <p:txBody>
          <a:bodyPr/>
          <a:lstStyle/>
          <a:p>
            <a:r>
              <a:rPr lang="fr-FR" dirty="0"/>
              <a:t>En sociologie : le constat de l’individualisation, de la montée des incertitudes (Castel) dans une société du risque (Beck)</a:t>
            </a:r>
          </a:p>
        </p:txBody>
      </p:sp>
      <p:sp>
        <p:nvSpPr>
          <p:cNvPr id="4" name="Espace réservé du texte 3">
            <a:extLst>
              <a:ext uri="{FF2B5EF4-FFF2-40B4-BE49-F238E27FC236}">
                <a16:creationId xmlns:a16="http://schemas.microsoft.com/office/drawing/2014/main" id="{29C5E9DF-E2FB-4EC2-9D29-ECAC5C6624C5}"/>
              </a:ext>
            </a:extLst>
          </p:cNvPr>
          <p:cNvSpPr>
            <a:spLocks noGrp="1"/>
          </p:cNvSpPr>
          <p:nvPr>
            <p:ph type="body" sz="quarter" idx="13"/>
          </p:nvPr>
        </p:nvSpPr>
        <p:spPr>
          <a:xfrm>
            <a:off x="182881" y="1947854"/>
            <a:ext cx="8922208" cy="3665849"/>
          </a:xfrm>
        </p:spPr>
        <p:txBody>
          <a:bodyPr>
            <a:normAutofit fontScale="92500" lnSpcReduction="10000"/>
          </a:bodyPr>
          <a:lstStyle/>
          <a:p>
            <a:pPr>
              <a:lnSpc>
                <a:spcPct val="170000"/>
              </a:lnSpc>
            </a:pPr>
            <a:r>
              <a:rPr lang="fr-FR" sz="1500" dirty="0">
                <a:solidFill>
                  <a:schemeClr val="tx2"/>
                </a:solidFill>
                <a:latin typeface="Verdana" panose="020B0604030504040204" pitchFamily="34" charset="0"/>
                <a:ea typeface="Verdana" panose="020B0604030504040204" pitchFamily="34" charset="0"/>
              </a:rPr>
              <a:t>Ulrich Beck La société du risque » (1986) </a:t>
            </a:r>
            <a:r>
              <a:rPr lang="fr-FR" sz="1000" dirty="0">
                <a:solidFill>
                  <a:schemeClr val="tx2"/>
                </a:solidFill>
                <a:latin typeface="Verdana" panose="020B0604030504040204" pitchFamily="34" charset="0"/>
                <a:ea typeface="Verdana" panose="020B0604030504040204" pitchFamily="34" charset="0"/>
              </a:rPr>
              <a:t>: avec </a:t>
            </a:r>
            <a:r>
              <a:rPr lang="fr-FR" sz="1000" dirty="0">
                <a:solidFill>
                  <a:schemeClr val="tx2"/>
                </a:solidFill>
                <a:effectLst/>
                <a:latin typeface="Verdana" panose="020B0604030504040204" pitchFamily="34" charset="0"/>
                <a:ea typeface="Verdana" panose="020B0604030504040204" pitchFamily="34" charset="0"/>
                <a:cs typeface="Times New Roman" panose="02020603050405020304" pitchFamily="18" charset="0"/>
              </a:rPr>
              <a:t>la </a:t>
            </a:r>
            <a:r>
              <a:rPr lang="fr-FR" sz="1000" dirty="0">
                <a:effectLst/>
                <a:latin typeface="Verdana" panose="020B0604030504040204" pitchFamily="34" charset="0"/>
                <a:ea typeface="Verdana" panose="020B0604030504040204" pitchFamily="34" charset="0"/>
                <a:cs typeface="Times New Roman" panose="02020603050405020304" pitchFamily="18" charset="0"/>
              </a:rPr>
              <a:t>fin de la société industrielle </a:t>
            </a:r>
            <a:r>
              <a:rPr lang="fr-FR" sz="1000" dirty="0">
                <a:solidFill>
                  <a:schemeClr val="tx2"/>
                </a:solidFill>
                <a:effectLst/>
                <a:latin typeface="Verdana" panose="020B0604030504040204" pitchFamily="34" charset="0"/>
                <a:ea typeface="Verdana" panose="020B0604030504040204" pitchFamily="34" charset="0"/>
                <a:cs typeface="Times New Roman" panose="02020603050405020304" pitchFamily="18" charset="0"/>
              </a:rPr>
              <a:t>qui avait une organisation sociale fondée sur l’interconnexion entre les classes, les sexes et la famille nucléaire, apparait </a:t>
            </a:r>
            <a:r>
              <a:rPr lang="fr-FR" sz="1000" dirty="0">
                <a:effectLst/>
                <a:latin typeface="Verdana" panose="020B0604030504040204" pitchFamily="34" charset="0"/>
                <a:ea typeface="Verdana" panose="020B0604030504040204" pitchFamily="34" charset="0"/>
                <a:cs typeface="Times New Roman" panose="02020603050405020304" pitchFamily="18" charset="0"/>
              </a:rPr>
              <a:t>une </a:t>
            </a:r>
            <a:r>
              <a:rPr lang="fr-FR" sz="1000" b="1" dirty="0">
                <a:effectLst/>
                <a:latin typeface="Verdana" panose="020B0604030504040204" pitchFamily="34" charset="0"/>
                <a:ea typeface="Verdana" panose="020B0604030504040204" pitchFamily="34" charset="0"/>
                <a:cs typeface="Times New Roman" panose="02020603050405020304" pitchFamily="18" charset="0"/>
              </a:rPr>
              <a:t>société du risque</a:t>
            </a:r>
            <a:r>
              <a:rPr lang="fr-FR" sz="1000" dirty="0">
                <a:effectLst/>
                <a:latin typeface="Verdana" panose="020B0604030504040204" pitchFamily="34" charset="0"/>
                <a:ea typeface="Verdana" panose="020B0604030504040204" pitchFamily="34" charset="0"/>
                <a:cs typeface="Times New Roman" panose="02020603050405020304" pitchFamily="18" charset="0"/>
              </a:rPr>
              <a:t> </a:t>
            </a:r>
            <a:r>
              <a:rPr lang="fr-FR" sz="1000" dirty="0">
                <a:solidFill>
                  <a:schemeClr val="tx2"/>
                </a:solidFill>
                <a:effectLst/>
                <a:latin typeface="Verdana" panose="020B0604030504040204" pitchFamily="34" charset="0"/>
                <a:ea typeface="Verdana" panose="020B0604030504040204" pitchFamily="34" charset="0"/>
                <a:cs typeface="Times New Roman" panose="02020603050405020304" pitchFamily="18" charset="0"/>
              </a:rPr>
              <a:t>; marquée par de nouveaux réseaux de relations, de nouvelles formes de sociabilité et un processus </a:t>
            </a:r>
            <a:r>
              <a:rPr lang="fr-FR" sz="1000" dirty="0">
                <a:effectLst/>
                <a:latin typeface="Verdana" panose="020B0604030504040204" pitchFamily="34" charset="0"/>
                <a:ea typeface="Verdana" panose="020B0604030504040204" pitchFamily="34" charset="0"/>
                <a:cs typeface="Times New Roman" panose="02020603050405020304" pitchFamily="18" charset="0"/>
              </a:rPr>
              <a:t>d’individualisation</a:t>
            </a:r>
            <a:r>
              <a:rPr lang="fr-FR" sz="1000" dirty="0">
                <a:solidFill>
                  <a:schemeClr val="tx2"/>
                </a:solidFill>
                <a:effectLst/>
                <a:latin typeface="Verdana" panose="020B0604030504040204" pitchFamily="34" charset="0"/>
                <a:ea typeface="Verdana" panose="020B0604030504040204" pitchFamily="34" charset="0"/>
                <a:cs typeface="Times New Roman" panose="02020603050405020304" pitchFamily="18" charset="0"/>
              </a:rPr>
              <a:t> sans précédent</a:t>
            </a:r>
            <a:r>
              <a:rPr lang="fr-FR" sz="1000" dirty="0">
                <a:effectLst/>
                <a:latin typeface="Verdana" panose="020B0604030504040204" pitchFamily="34" charset="0"/>
                <a:ea typeface="Verdana" panose="020B0604030504040204" pitchFamily="34" charset="0"/>
                <a:cs typeface="Times New Roman" panose="02020603050405020304" pitchFamily="18" charset="0"/>
              </a:rPr>
              <a:t>. </a:t>
            </a:r>
          </a:p>
          <a:p>
            <a:pPr>
              <a:lnSpc>
                <a:spcPct val="170000"/>
              </a:lnSpc>
            </a:pPr>
            <a:r>
              <a:rPr lang="fr-FR" sz="1000" dirty="0">
                <a:effectLst/>
                <a:latin typeface="Verdana" panose="020B0604030504040204" pitchFamily="34" charset="0"/>
                <a:ea typeface="Verdana" panose="020B0604030504040204" pitchFamily="34" charset="0"/>
                <a:cs typeface="Times New Roman" panose="02020603050405020304" pitchFamily="18" charset="0"/>
              </a:rPr>
              <a:t>Le risque n’est plus extérieur à la société (catastrophes naturelles, épidémies, etc.) mais </a:t>
            </a:r>
            <a:r>
              <a:rPr lang="fr-FR" sz="1000" b="1" dirty="0">
                <a:effectLst/>
                <a:latin typeface="Verdana" panose="020B0604030504040204" pitchFamily="34" charset="0"/>
                <a:ea typeface="Verdana" panose="020B0604030504040204" pitchFamily="34" charset="0"/>
                <a:cs typeface="Times New Roman" panose="02020603050405020304" pitchFamily="18" charset="0"/>
              </a:rPr>
              <a:t>crée par la société</a:t>
            </a:r>
            <a:r>
              <a:rPr lang="fr-FR" sz="1000" dirty="0">
                <a:effectLst/>
                <a:latin typeface="Verdana" panose="020B0604030504040204" pitchFamily="34" charset="0"/>
                <a:ea typeface="Verdana" panose="020B0604030504040204" pitchFamily="34" charset="0"/>
                <a:cs typeface="Times New Roman" panose="02020603050405020304" pitchFamily="18" charset="0"/>
              </a:rPr>
              <a:t> elle-même (manipulation du vivant, plantes transgéniques, etc.)</a:t>
            </a:r>
            <a:r>
              <a:rPr lang="fr-FR" sz="1000" dirty="0">
                <a:solidFill>
                  <a:schemeClr val="accent1"/>
                </a:solidFill>
                <a:effectLst/>
                <a:latin typeface="Verdana" panose="020B0604030504040204" pitchFamily="34" charset="0"/>
                <a:ea typeface="Verdana" panose="020B0604030504040204" pitchFamily="34" charset="0"/>
                <a:cs typeface="Times New Roman" panose="02020603050405020304" pitchFamily="18" charset="0"/>
              </a:rPr>
              <a:t>. </a:t>
            </a:r>
            <a:r>
              <a:rPr lang="fr-FR" sz="1000" dirty="0">
                <a:solidFill>
                  <a:schemeClr val="tx2"/>
                </a:solidFill>
                <a:effectLst/>
                <a:latin typeface="Verdana" panose="020B0604030504040204" pitchFamily="34" charset="0"/>
                <a:ea typeface="Verdana" panose="020B0604030504040204" pitchFamily="34" charset="0"/>
                <a:cs typeface="Times New Roman" panose="02020603050405020304" pitchFamily="18" charset="0"/>
              </a:rPr>
              <a:t>La production de richesse s’accompagne désormais de risques, avec une </a:t>
            </a:r>
            <a:r>
              <a:rPr lang="fr-FR" sz="1000" dirty="0">
                <a:effectLst/>
                <a:latin typeface="Verdana" panose="020B0604030504040204" pitchFamily="34" charset="0"/>
                <a:ea typeface="Verdana" panose="020B0604030504040204" pitchFamily="34" charset="0"/>
                <a:cs typeface="Times New Roman" panose="02020603050405020304" pitchFamily="18" charset="0"/>
              </a:rPr>
              <a:t>inégalité des individus </a:t>
            </a:r>
            <a:r>
              <a:rPr lang="fr-FR" sz="1000" dirty="0">
                <a:solidFill>
                  <a:schemeClr val="tx2"/>
                </a:solidFill>
                <a:effectLst/>
                <a:latin typeface="Verdana" panose="020B0604030504040204" pitchFamily="34" charset="0"/>
                <a:ea typeface="Verdana" panose="020B0604030504040204" pitchFamily="34" charset="0"/>
                <a:cs typeface="Times New Roman" panose="02020603050405020304" pitchFamily="18" charset="0"/>
              </a:rPr>
              <a:t>vis à vis de ceux-ci.</a:t>
            </a:r>
            <a:r>
              <a:rPr lang="fr-FR" sz="1000" dirty="0">
                <a:solidFill>
                  <a:schemeClr val="tx2"/>
                </a:solidFill>
                <a:latin typeface="Verdana" panose="020B0604030504040204" pitchFamily="34" charset="0"/>
                <a:ea typeface="Verdana" panose="020B0604030504040204" pitchFamily="34" charset="0"/>
                <a:cs typeface="Times New Roman" panose="02020603050405020304" pitchFamily="18" charset="0"/>
              </a:rPr>
              <a:t> </a:t>
            </a:r>
            <a:r>
              <a:rPr lang="fr-FR" sz="1000" dirty="0">
                <a:effectLst/>
                <a:latin typeface="Verdana" panose="020B0604030504040204" pitchFamily="34" charset="0"/>
                <a:ea typeface="Verdana" panose="020B0604030504040204" pitchFamily="34" charset="0"/>
                <a:cs typeface="Times New Roman" panose="02020603050405020304" pitchFamily="18" charset="0"/>
              </a:rPr>
              <a:t>C</a:t>
            </a:r>
            <a:r>
              <a:rPr lang="fr-FR" sz="1000" b="1" dirty="0">
                <a:effectLst/>
                <a:latin typeface="Verdana" panose="020B0604030504040204" pitchFamily="34" charset="0"/>
                <a:ea typeface="Verdana" panose="020B0604030504040204" pitchFamily="34" charset="0"/>
                <a:cs typeface="Times New Roman" panose="02020603050405020304" pitchFamily="18" charset="0"/>
              </a:rPr>
              <a:t>eux qui subissent les risques ne sont souvent pas ceux qui les prennent</a:t>
            </a:r>
            <a:r>
              <a:rPr lang="fr-FR" sz="1000" dirty="0">
                <a:effectLst/>
                <a:latin typeface="Verdana" panose="020B0604030504040204" pitchFamily="34" charset="0"/>
                <a:ea typeface="Verdana" panose="020B0604030504040204" pitchFamily="34" charset="0"/>
                <a:cs typeface="Times New Roman" panose="02020603050405020304" pitchFamily="18" charset="0"/>
              </a:rPr>
              <a:t>. </a:t>
            </a:r>
            <a:r>
              <a:rPr lang="fr-FR" sz="1000" dirty="0">
                <a:solidFill>
                  <a:schemeClr val="tx2"/>
                </a:solidFill>
                <a:latin typeface="Verdana" panose="020B0604030504040204" pitchFamily="34" charset="0"/>
                <a:ea typeface="Verdana" panose="020B0604030504040204" pitchFamily="34" charset="0"/>
                <a:cs typeface="Times New Roman" panose="02020603050405020304" pitchFamily="18" charset="0"/>
              </a:rPr>
              <a:t>Soulevant un enjeu de </a:t>
            </a:r>
            <a:r>
              <a:rPr lang="fr-FR" sz="1000" dirty="0">
                <a:latin typeface="Verdana" panose="020B0604030504040204" pitchFamily="34" charset="0"/>
                <a:ea typeface="Verdana" panose="020B0604030504040204" pitchFamily="34" charset="0"/>
                <a:cs typeface="Times New Roman" panose="02020603050405020304" pitchFamily="18" charset="0"/>
              </a:rPr>
              <a:t>régulation</a:t>
            </a:r>
            <a:r>
              <a:rPr lang="fr-FR" sz="1000" dirty="0">
                <a:solidFill>
                  <a:schemeClr val="tx2"/>
                </a:solidFill>
                <a:latin typeface="Verdana" panose="020B0604030504040204" pitchFamily="34" charset="0"/>
                <a:ea typeface="Verdana" panose="020B0604030504040204" pitchFamily="34" charset="0"/>
                <a:cs typeface="Times New Roman" panose="02020603050405020304" pitchFamily="18" charset="0"/>
              </a:rPr>
              <a:t> de ces risques et d’inégalités.</a:t>
            </a:r>
          </a:p>
          <a:p>
            <a:pPr>
              <a:lnSpc>
                <a:spcPct val="170000"/>
              </a:lnSpc>
            </a:pPr>
            <a:endParaRPr lang="fr-FR" sz="1000" dirty="0">
              <a:solidFill>
                <a:schemeClr val="accent1"/>
              </a:solidFill>
              <a:effectLst/>
              <a:latin typeface="Verdana" panose="020B0604030504040204" pitchFamily="34" charset="0"/>
              <a:ea typeface="Verdana" panose="020B0604030504040204" pitchFamily="34" charset="0"/>
              <a:cs typeface="Times New Roman" panose="02020603050405020304" pitchFamily="18" charset="0"/>
            </a:endParaRPr>
          </a:p>
          <a:p>
            <a:pPr>
              <a:lnSpc>
                <a:spcPct val="170000"/>
              </a:lnSpc>
            </a:pPr>
            <a:r>
              <a:rPr lang="fr-FR" sz="1400" dirty="0">
                <a:solidFill>
                  <a:schemeClr val="tx2"/>
                </a:solidFill>
                <a:effectLst/>
                <a:latin typeface="Verdana" panose="020B0604030504040204" pitchFamily="34" charset="0"/>
                <a:ea typeface="Verdana" panose="020B0604030504040204" pitchFamily="34" charset="0"/>
                <a:cs typeface="Times New Roman" panose="02020603050405020304" pitchFamily="18" charset="0"/>
              </a:rPr>
              <a:t>Dans </a:t>
            </a:r>
            <a:r>
              <a:rPr lang="fr-FR" sz="1400" b="1" i="1" dirty="0">
                <a:solidFill>
                  <a:schemeClr val="tx2"/>
                </a:solidFill>
                <a:effectLst/>
                <a:latin typeface="Verdana" panose="020B0604030504040204" pitchFamily="34" charset="0"/>
                <a:ea typeface="Verdana" panose="020B0604030504040204" pitchFamily="34" charset="0"/>
                <a:cs typeface="Times New Roman" panose="02020603050405020304" pitchFamily="18" charset="0"/>
              </a:rPr>
              <a:t>La montée des incertitudes</a:t>
            </a:r>
            <a:r>
              <a:rPr lang="fr-FR" sz="1400" dirty="0">
                <a:solidFill>
                  <a:schemeClr val="tx2"/>
                </a:solidFill>
                <a:effectLst/>
                <a:latin typeface="Verdana" panose="020B0604030504040204" pitchFamily="34" charset="0"/>
                <a:ea typeface="Verdana" panose="020B0604030504040204" pitchFamily="34" charset="0"/>
                <a:cs typeface="Times New Roman" panose="02020603050405020304" pitchFamily="18" charset="0"/>
              </a:rPr>
              <a:t>, Castel 2013 </a:t>
            </a:r>
            <a:r>
              <a:rPr lang="fr-FR" sz="1000" dirty="0">
                <a:solidFill>
                  <a:schemeClr val="tx2"/>
                </a:solidFill>
                <a:effectLst/>
                <a:latin typeface="Verdana" panose="020B0604030504040204" pitchFamily="34" charset="0"/>
                <a:ea typeface="Verdana" panose="020B0604030504040204" pitchFamily="34" charset="0"/>
                <a:cs typeface="Times New Roman" panose="02020603050405020304" pitchFamily="18" charset="0"/>
              </a:rPr>
              <a:t>décrit un capitalisme post-industriel qui introduit une dynamique de </a:t>
            </a:r>
            <a:r>
              <a:rPr lang="fr-FR" sz="1000" dirty="0">
                <a:effectLst/>
                <a:latin typeface="Verdana" panose="020B0604030504040204" pitchFamily="34" charset="0"/>
                <a:ea typeface="Verdana" panose="020B0604030504040204" pitchFamily="34" charset="0"/>
                <a:cs typeface="Times New Roman" panose="02020603050405020304" pitchFamily="18" charset="0"/>
              </a:rPr>
              <a:t>ré-individualisation, de </a:t>
            </a:r>
            <a:r>
              <a:rPr lang="fr-FR" sz="1000" dirty="0" err="1">
                <a:effectLst/>
                <a:latin typeface="Verdana" panose="020B0604030504040204" pitchFamily="34" charset="0"/>
                <a:ea typeface="Verdana" panose="020B0604030504040204" pitchFamily="34" charset="0"/>
                <a:cs typeface="Times New Roman" panose="02020603050405020304" pitchFamily="18" charset="0"/>
              </a:rPr>
              <a:t>dé-collectivisation</a:t>
            </a:r>
            <a:r>
              <a:rPr lang="fr-FR" sz="1000" dirty="0">
                <a:effectLst/>
                <a:latin typeface="Verdana" panose="020B0604030504040204" pitchFamily="34" charset="0"/>
                <a:ea typeface="Verdana" panose="020B0604030504040204" pitchFamily="34" charset="0"/>
                <a:cs typeface="Times New Roman" panose="02020603050405020304" pitchFamily="18" charset="0"/>
              </a:rPr>
              <a:t> et </a:t>
            </a:r>
            <a:r>
              <a:rPr lang="fr-FR" sz="1000" dirty="0">
                <a:latin typeface="Verdana" panose="020B0604030504040204" pitchFamily="34" charset="0"/>
                <a:ea typeface="Verdana" panose="020B0604030504040204" pitchFamily="34" charset="0"/>
                <a:cs typeface="Times New Roman" panose="02020603050405020304" pitchFamily="18" charset="0"/>
              </a:rPr>
              <a:t>une fragilisation des individus</a:t>
            </a:r>
            <a:r>
              <a:rPr lang="fr-FR" sz="1000" dirty="0">
                <a:solidFill>
                  <a:schemeClr val="tx2"/>
                </a:solidFill>
                <a:latin typeface="Verdana" panose="020B0604030504040204" pitchFamily="34" charset="0"/>
                <a:ea typeface="Verdana" panose="020B0604030504040204" pitchFamily="34" charset="0"/>
                <a:cs typeface="Times New Roman" panose="02020603050405020304" pitchFamily="18" charset="0"/>
              </a:rPr>
              <a:t>. la remise en cause de la société salariale et du modèle de cohésion construit après la seconde Guerre mondiale, la </a:t>
            </a:r>
            <a:r>
              <a:rPr lang="fr-FR" sz="1000" dirty="0">
                <a:latin typeface="Verdana" panose="020B0604030504040204" pitchFamily="34" charset="0"/>
                <a:ea typeface="Verdana" panose="020B0604030504040204" pitchFamily="34" charset="0"/>
                <a:cs typeface="Times New Roman" panose="02020603050405020304" pitchFamily="18" charset="0"/>
              </a:rPr>
              <a:t>distance grandissante aux institutions </a:t>
            </a:r>
            <a:r>
              <a:rPr lang="fr-FR" sz="1000" dirty="0">
                <a:solidFill>
                  <a:schemeClr val="tx2"/>
                </a:solidFill>
                <a:latin typeface="Verdana" panose="020B0604030504040204" pitchFamily="34" charset="0"/>
                <a:ea typeface="Verdana" panose="020B0604030504040204" pitchFamily="34" charset="0"/>
                <a:cs typeface="Times New Roman" panose="02020603050405020304" pitchFamily="18" charset="0"/>
              </a:rPr>
              <a:t>et aux corps intermédiaires (syndicats, partis politiques, institutions religieuses, médias), la </a:t>
            </a:r>
            <a:r>
              <a:rPr lang="fr-FR" sz="1000" dirty="0">
                <a:latin typeface="Verdana" panose="020B0604030504040204" pitchFamily="34" charset="0"/>
                <a:ea typeface="Verdana" panose="020B0604030504040204" pitchFamily="34" charset="0"/>
                <a:cs typeface="Times New Roman" panose="02020603050405020304" pitchFamily="18" charset="0"/>
              </a:rPr>
              <a:t>remise en cause de différents espaces de socialisation </a:t>
            </a:r>
            <a:r>
              <a:rPr lang="fr-FR" sz="1000" dirty="0">
                <a:solidFill>
                  <a:schemeClr val="tx2"/>
                </a:solidFill>
                <a:latin typeface="Verdana" panose="020B0604030504040204" pitchFamily="34" charset="0"/>
                <a:ea typeface="Verdana" panose="020B0604030504040204" pitchFamily="34" charset="0"/>
                <a:cs typeface="Times New Roman" panose="02020603050405020304" pitchFamily="18" charset="0"/>
              </a:rPr>
              <a:t>: entreprise, famille, école, syndicats, associations et la recherche d'une différenciation accrue "qui peut comme aujourd'hui mener à des formes exacerbées d'individualisme". </a:t>
            </a:r>
            <a:endParaRPr lang="fr-FR" sz="1000" dirty="0">
              <a:solidFill>
                <a:schemeClr val="tx2"/>
              </a:solidFill>
              <a:latin typeface="Verdana" panose="020B0604030504040204" pitchFamily="34" charset="0"/>
              <a:ea typeface="Verdana" panose="020B0604030504040204" pitchFamily="34" charset="0"/>
            </a:endParaRPr>
          </a:p>
        </p:txBody>
      </p:sp>
      <p:pic>
        <p:nvPicPr>
          <p:cNvPr id="10" name="Image 9">
            <a:extLst>
              <a:ext uri="{FF2B5EF4-FFF2-40B4-BE49-F238E27FC236}">
                <a16:creationId xmlns:a16="http://schemas.microsoft.com/office/drawing/2014/main" id="{117087AE-4BA0-48DD-8F2C-3051DA9CB61E}"/>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520067" y="2911641"/>
            <a:ext cx="3489051" cy="2274955"/>
          </a:xfrm>
          <a:prstGeom prst="rect">
            <a:avLst/>
          </a:prstGeom>
        </p:spPr>
      </p:pic>
      <p:sp>
        <p:nvSpPr>
          <p:cNvPr id="12" name="ZoneTexte 11">
            <a:extLst>
              <a:ext uri="{FF2B5EF4-FFF2-40B4-BE49-F238E27FC236}">
                <a16:creationId xmlns:a16="http://schemas.microsoft.com/office/drawing/2014/main" id="{1E9C5418-688E-4A7D-AED1-2063A2A18720}"/>
              </a:ext>
            </a:extLst>
          </p:cNvPr>
          <p:cNvSpPr txBox="1"/>
          <p:nvPr/>
        </p:nvSpPr>
        <p:spPr>
          <a:xfrm>
            <a:off x="8928721" y="5305926"/>
            <a:ext cx="3080398" cy="307777"/>
          </a:xfrm>
          <a:prstGeom prst="rect">
            <a:avLst/>
          </a:prstGeom>
          <a:noFill/>
        </p:spPr>
        <p:txBody>
          <a:bodyPr wrap="square">
            <a:spAutoFit/>
          </a:bodyPr>
          <a:lstStyle/>
          <a:p>
            <a:r>
              <a:rPr lang="fr-FR" sz="1400" dirty="0"/>
              <a:t> aléa – réponse - conséquences</a:t>
            </a:r>
          </a:p>
        </p:txBody>
      </p:sp>
    </p:spTree>
    <p:extLst>
      <p:ext uri="{BB962C8B-B14F-4D97-AF65-F5344CB8AC3E}">
        <p14:creationId xmlns:p14="http://schemas.microsoft.com/office/powerpoint/2010/main" val="20568791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FEE629-499A-4ACE-B804-76EE58DF962D}"/>
              </a:ext>
            </a:extLst>
          </p:cNvPr>
          <p:cNvSpPr>
            <a:spLocks noGrp="1"/>
          </p:cNvSpPr>
          <p:nvPr>
            <p:ph type="title"/>
          </p:nvPr>
        </p:nvSpPr>
        <p:spPr>
          <a:xfrm>
            <a:off x="1617116" y="1126000"/>
            <a:ext cx="8957767" cy="535531"/>
          </a:xfrm>
        </p:spPr>
        <p:txBody>
          <a:bodyPr/>
          <a:lstStyle/>
          <a:p>
            <a:r>
              <a:rPr lang="fr-FR"/>
              <a:t>L’importance d’agir au bon moment</a:t>
            </a:r>
          </a:p>
        </p:txBody>
      </p:sp>
      <p:sp>
        <p:nvSpPr>
          <p:cNvPr id="3" name="Espace réservé du numéro de diapositive 2">
            <a:extLst>
              <a:ext uri="{FF2B5EF4-FFF2-40B4-BE49-F238E27FC236}">
                <a16:creationId xmlns:a16="http://schemas.microsoft.com/office/drawing/2014/main" id="{A94777D9-70A5-46E4-9F2F-189D2843D077}"/>
              </a:ext>
            </a:extLst>
          </p:cNvPr>
          <p:cNvSpPr>
            <a:spLocks noGrp="1"/>
          </p:cNvSpPr>
          <p:nvPr>
            <p:ph type="sldNum" sz="quarter" idx="12"/>
          </p:nvPr>
        </p:nvSpPr>
        <p:spPr/>
        <p:txBody>
          <a:bodyPr/>
          <a:lstStyle/>
          <a:p>
            <a:fld id="{1B657BA9-EC5E-40D7-BBDA-32C61981E3FD}" type="slidenum">
              <a:rPr lang="fr-FR" smtClean="0"/>
              <a:t>90</a:t>
            </a:fld>
            <a:endParaRPr lang="fr-FR"/>
          </a:p>
        </p:txBody>
      </p:sp>
      <p:grpSp>
        <p:nvGrpSpPr>
          <p:cNvPr id="6" name="Group 4">
            <a:extLst>
              <a:ext uri="{FF2B5EF4-FFF2-40B4-BE49-F238E27FC236}">
                <a16:creationId xmlns:a16="http://schemas.microsoft.com/office/drawing/2014/main" id="{D0365AE0-CB61-40C4-A549-EBCD6738459C}"/>
              </a:ext>
            </a:extLst>
          </p:cNvPr>
          <p:cNvGrpSpPr>
            <a:grpSpLocks noChangeAspect="1"/>
          </p:cNvGrpSpPr>
          <p:nvPr/>
        </p:nvGrpSpPr>
        <p:grpSpPr bwMode="auto">
          <a:xfrm>
            <a:off x="1803400" y="1881868"/>
            <a:ext cx="9137650" cy="3903663"/>
            <a:chOff x="1136" y="1062"/>
            <a:chExt cx="5756" cy="2459"/>
          </a:xfrm>
        </p:grpSpPr>
        <p:sp>
          <p:nvSpPr>
            <p:cNvPr id="7" name="Oval 7">
              <a:extLst>
                <a:ext uri="{FF2B5EF4-FFF2-40B4-BE49-F238E27FC236}">
                  <a16:creationId xmlns:a16="http://schemas.microsoft.com/office/drawing/2014/main" id="{F7AD74ED-42A8-4594-AA23-CDD4A6F5B39D}"/>
                </a:ext>
              </a:extLst>
            </p:cNvPr>
            <p:cNvSpPr>
              <a:spLocks noChangeArrowheads="1"/>
            </p:cNvSpPr>
            <p:nvPr/>
          </p:nvSpPr>
          <p:spPr bwMode="auto">
            <a:xfrm>
              <a:off x="1364" y="2172"/>
              <a:ext cx="1050" cy="1056"/>
            </a:xfrm>
            <a:prstGeom prst="ellipse">
              <a:avLst/>
            </a:prstGeom>
            <a:solidFill>
              <a:srgbClr val="F2F2F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8" name="Oval 8">
              <a:extLst>
                <a:ext uri="{FF2B5EF4-FFF2-40B4-BE49-F238E27FC236}">
                  <a16:creationId xmlns:a16="http://schemas.microsoft.com/office/drawing/2014/main" id="{D6FBFF52-171F-4D9F-8114-B8593896B83F}"/>
                </a:ext>
              </a:extLst>
            </p:cNvPr>
            <p:cNvSpPr>
              <a:spLocks noChangeArrowheads="1"/>
            </p:cNvSpPr>
            <p:nvPr/>
          </p:nvSpPr>
          <p:spPr bwMode="auto">
            <a:xfrm>
              <a:off x="1364" y="2172"/>
              <a:ext cx="1050" cy="1056"/>
            </a:xfrm>
            <a:prstGeom prst="ellipse">
              <a:avLst/>
            </a:prstGeom>
            <a:noFill/>
            <a:ln w="11113" cap="flat">
              <a:solidFill>
                <a:srgbClr val="2F528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Rectangle 8">
              <a:extLst>
                <a:ext uri="{FF2B5EF4-FFF2-40B4-BE49-F238E27FC236}">
                  <a16:creationId xmlns:a16="http://schemas.microsoft.com/office/drawing/2014/main" id="{9A930D6C-E896-435E-B6E9-9090FD384259}"/>
                </a:ext>
              </a:extLst>
            </p:cNvPr>
            <p:cNvSpPr>
              <a:spLocks noChangeArrowheads="1"/>
            </p:cNvSpPr>
            <p:nvPr/>
          </p:nvSpPr>
          <p:spPr bwMode="auto">
            <a:xfrm>
              <a:off x="1687" y="2246"/>
              <a:ext cx="521"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4472C4"/>
                  </a:solidFill>
                  <a:effectLst/>
                  <a:latin typeface="Calibri" panose="020F0502020204030204" pitchFamily="34" charset="0"/>
                </a:rPr>
                <a:t>Fragilité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FB263FD6-399E-4BB9-AAE9-800710997F3B}"/>
                </a:ext>
              </a:extLst>
            </p:cNvPr>
            <p:cNvSpPr>
              <a:spLocks noChangeArrowheads="1"/>
            </p:cNvSpPr>
            <p:nvPr/>
          </p:nvSpPr>
          <p:spPr bwMode="auto">
            <a:xfrm>
              <a:off x="1596" y="2363"/>
              <a:ext cx="690"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4472C4"/>
                  </a:solidFill>
                  <a:effectLst/>
                  <a:latin typeface="Calibri" panose="020F0502020204030204" pitchFamily="34" charset="0"/>
                </a:rPr>
                <a:t>personnelle</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D53476B0-B7C3-48B4-A4D5-28AC83DF1FE6}"/>
                </a:ext>
              </a:extLst>
            </p:cNvPr>
            <p:cNvSpPr>
              <a:spLocks noChangeArrowheads="1"/>
            </p:cNvSpPr>
            <p:nvPr/>
          </p:nvSpPr>
          <p:spPr bwMode="auto">
            <a:xfrm>
              <a:off x="4107" y="2172"/>
              <a:ext cx="730"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4472C4"/>
                  </a:solidFill>
                  <a:effectLst/>
                  <a:latin typeface="Calibri" panose="020F0502020204030204" pitchFamily="34" charset="0"/>
                </a:rPr>
                <a:t>Interactions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CA863578-1330-4CDB-A030-037C8CCBFAAD}"/>
                </a:ext>
              </a:extLst>
            </p:cNvPr>
            <p:cNvSpPr>
              <a:spLocks noChangeArrowheads="1"/>
            </p:cNvSpPr>
            <p:nvPr/>
          </p:nvSpPr>
          <p:spPr bwMode="auto">
            <a:xfrm>
              <a:off x="4140" y="2289"/>
              <a:ext cx="652"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4472C4"/>
                  </a:solidFill>
                  <a:effectLst/>
                  <a:latin typeface="Calibri" panose="020F0502020204030204" pitchFamily="34" charset="0"/>
                </a:rPr>
                <a:t>avec autrui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3" name="Rectangle 12">
              <a:extLst>
                <a:ext uri="{FF2B5EF4-FFF2-40B4-BE49-F238E27FC236}">
                  <a16:creationId xmlns:a16="http://schemas.microsoft.com/office/drawing/2014/main" id="{ACCB04BE-0EE1-4503-B47F-D1DAE25F8F3D}"/>
                </a:ext>
              </a:extLst>
            </p:cNvPr>
            <p:cNvSpPr>
              <a:spLocks noChangeArrowheads="1"/>
            </p:cNvSpPr>
            <p:nvPr/>
          </p:nvSpPr>
          <p:spPr bwMode="auto">
            <a:xfrm>
              <a:off x="1688" y="2737"/>
              <a:ext cx="60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4472C4"/>
                  </a:solidFill>
                  <a:effectLst/>
                  <a:latin typeface="Calibri" panose="020F0502020204030204" pitchFamily="34" charset="0"/>
                </a:rPr>
                <a:t>Parcours/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4" name="Rectangle 13">
              <a:extLst>
                <a:ext uri="{FF2B5EF4-FFF2-40B4-BE49-F238E27FC236}">
                  <a16:creationId xmlns:a16="http://schemas.microsoft.com/office/drawing/2014/main" id="{482DAA0E-B011-4AC2-A81E-F323BFD9A9F6}"/>
                </a:ext>
              </a:extLst>
            </p:cNvPr>
            <p:cNvSpPr>
              <a:spLocks noChangeArrowheads="1"/>
            </p:cNvSpPr>
            <p:nvPr/>
          </p:nvSpPr>
          <p:spPr bwMode="auto">
            <a:xfrm>
              <a:off x="1714" y="2852"/>
              <a:ext cx="561"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4472C4"/>
                  </a:solidFill>
                  <a:effectLst/>
                  <a:latin typeface="Calibri" panose="020F0502020204030204" pitchFamily="34" charset="0"/>
                </a:rPr>
                <a:t>contexte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5" name="Rectangle 14">
              <a:extLst>
                <a:ext uri="{FF2B5EF4-FFF2-40B4-BE49-F238E27FC236}">
                  <a16:creationId xmlns:a16="http://schemas.microsoft.com/office/drawing/2014/main" id="{C5A5A512-BAC0-4C18-8DD1-ED23333CBDA5}"/>
                </a:ext>
              </a:extLst>
            </p:cNvPr>
            <p:cNvSpPr>
              <a:spLocks noChangeArrowheads="1"/>
            </p:cNvSpPr>
            <p:nvPr/>
          </p:nvSpPr>
          <p:spPr bwMode="auto">
            <a:xfrm>
              <a:off x="1682" y="2970"/>
              <a:ext cx="626"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4472C4"/>
                  </a:solidFill>
                  <a:effectLst/>
                  <a:latin typeface="Calibri" panose="020F0502020204030204" pitchFamily="34" charset="0"/>
                </a:rPr>
                <a:t>personnel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5886C8DF-E897-44E9-BABB-1FB2FDFE91AE}"/>
                </a:ext>
              </a:extLst>
            </p:cNvPr>
            <p:cNvSpPr>
              <a:spLocks noChangeArrowheads="1"/>
            </p:cNvSpPr>
            <p:nvPr/>
          </p:nvSpPr>
          <p:spPr bwMode="auto">
            <a:xfrm>
              <a:off x="4125" y="2665"/>
              <a:ext cx="703"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4472C4"/>
                  </a:solidFill>
                  <a:effectLst/>
                  <a:latin typeface="Calibri" panose="020F0502020204030204" pitchFamily="34" charset="0"/>
                </a:rPr>
                <a:t>Système de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2D0FAD56-187F-4AD8-8277-2285A3C24F3E}"/>
                </a:ext>
              </a:extLst>
            </p:cNvPr>
            <p:cNvSpPr>
              <a:spLocks noChangeArrowheads="1"/>
            </p:cNvSpPr>
            <p:nvPr/>
          </p:nvSpPr>
          <p:spPr bwMode="auto">
            <a:xfrm>
              <a:off x="3968" y="2796"/>
              <a:ext cx="1010"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4472C4"/>
                  </a:solidFill>
                  <a:effectLst/>
                  <a:latin typeface="Calibri" panose="020F0502020204030204" pitchFamily="34" charset="0"/>
                </a:rPr>
                <a:t>protection sociale</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2D066092-8CFE-4B27-BD98-2D11CBC82A4E}"/>
                </a:ext>
              </a:extLst>
            </p:cNvPr>
            <p:cNvSpPr>
              <a:spLocks noChangeArrowheads="1"/>
            </p:cNvSpPr>
            <p:nvPr/>
          </p:nvSpPr>
          <p:spPr bwMode="auto">
            <a:xfrm>
              <a:off x="2697" y="1412"/>
              <a:ext cx="593"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a:ln>
                    <a:noFill/>
                  </a:ln>
                  <a:solidFill>
                    <a:srgbClr val="7030A0"/>
                  </a:solidFill>
                  <a:effectLst/>
                  <a:latin typeface="Calibri" panose="020F0502020204030204" pitchFamily="34" charset="0"/>
                </a:rPr>
                <a:t>Contexte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A0FC3951-BE88-4099-A038-0F2E3198EB24}"/>
                </a:ext>
              </a:extLst>
            </p:cNvPr>
            <p:cNvSpPr>
              <a:spLocks noChangeArrowheads="1"/>
            </p:cNvSpPr>
            <p:nvPr/>
          </p:nvSpPr>
          <p:spPr bwMode="auto">
            <a:xfrm>
              <a:off x="2573" y="1543"/>
              <a:ext cx="111"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a:ln>
                    <a:noFill/>
                  </a:ln>
                  <a:solidFill>
                    <a:srgbClr val="7030A0"/>
                  </a:solidFill>
                  <a:effectLst/>
                  <a:latin typeface="Calibri" panose="020F0502020204030204" pitchFamily="34" charset="0"/>
                </a:rPr>
                <a:t>(</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0" name="Rectangle 19">
              <a:extLst>
                <a:ext uri="{FF2B5EF4-FFF2-40B4-BE49-F238E27FC236}">
                  <a16:creationId xmlns:a16="http://schemas.microsoft.com/office/drawing/2014/main" id="{E3E8268B-5511-4110-BD88-5E0CE09F3433}"/>
                </a:ext>
              </a:extLst>
            </p:cNvPr>
            <p:cNvSpPr>
              <a:spLocks noChangeArrowheads="1"/>
            </p:cNvSpPr>
            <p:nvPr/>
          </p:nvSpPr>
          <p:spPr bwMode="auto">
            <a:xfrm>
              <a:off x="2612" y="1543"/>
              <a:ext cx="808"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a:ln>
                    <a:noFill/>
                  </a:ln>
                  <a:solidFill>
                    <a:srgbClr val="7030A0"/>
                  </a:solidFill>
                  <a:effectLst/>
                  <a:latin typeface="Calibri" panose="020F0502020204030204" pitchFamily="34" charset="0"/>
                </a:rPr>
                <a:t>économique,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1" name="Rectangle 20">
              <a:extLst>
                <a:ext uri="{FF2B5EF4-FFF2-40B4-BE49-F238E27FC236}">
                  <a16:creationId xmlns:a16="http://schemas.microsoft.com/office/drawing/2014/main" id="{675C4779-FC84-4C00-9BC1-6CC0EEECCB3E}"/>
                </a:ext>
              </a:extLst>
            </p:cNvPr>
            <p:cNvSpPr>
              <a:spLocks noChangeArrowheads="1"/>
            </p:cNvSpPr>
            <p:nvPr/>
          </p:nvSpPr>
          <p:spPr bwMode="auto">
            <a:xfrm>
              <a:off x="2364" y="1679"/>
              <a:ext cx="1069"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a:ln>
                    <a:noFill/>
                  </a:ln>
                  <a:solidFill>
                    <a:srgbClr val="7030A0"/>
                  </a:solidFill>
                  <a:effectLst/>
                  <a:latin typeface="Calibri" panose="020F0502020204030204" pitchFamily="34" charset="0"/>
                </a:rPr>
                <a:t>environnemental,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2" name="Rectangle 21">
              <a:extLst>
                <a:ext uri="{FF2B5EF4-FFF2-40B4-BE49-F238E27FC236}">
                  <a16:creationId xmlns:a16="http://schemas.microsoft.com/office/drawing/2014/main" id="{FB1C5510-918E-4091-B4FA-4ACF0B551000}"/>
                </a:ext>
              </a:extLst>
            </p:cNvPr>
            <p:cNvSpPr>
              <a:spLocks noChangeArrowheads="1"/>
            </p:cNvSpPr>
            <p:nvPr/>
          </p:nvSpPr>
          <p:spPr bwMode="auto">
            <a:xfrm>
              <a:off x="3303" y="1679"/>
              <a:ext cx="23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err="1">
                  <a:ln>
                    <a:noFill/>
                  </a:ln>
                  <a:solidFill>
                    <a:srgbClr val="7030A0"/>
                  </a:solidFill>
                  <a:effectLst/>
                  <a:latin typeface="Calibri" panose="020F0502020204030204" pitchFamily="34" charset="0"/>
                </a:rPr>
                <a:t>etc</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3" name="Rectangle 22">
              <a:extLst>
                <a:ext uri="{FF2B5EF4-FFF2-40B4-BE49-F238E27FC236}">
                  <a16:creationId xmlns:a16="http://schemas.microsoft.com/office/drawing/2014/main" id="{498BF06C-0D75-4FB9-8C45-E855F5A59861}"/>
                </a:ext>
              </a:extLst>
            </p:cNvPr>
            <p:cNvSpPr>
              <a:spLocks noChangeArrowheads="1"/>
            </p:cNvSpPr>
            <p:nvPr/>
          </p:nvSpPr>
          <p:spPr bwMode="auto">
            <a:xfrm>
              <a:off x="3459" y="1679"/>
              <a:ext cx="111"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a:ln>
                    <a:noFill/>
                  </a:ln>
                  <a:solidFill>
                    <a:srgbClr val="7030A0"/>
                  </a:solidFill>
                  <a:effectLst/>
                  <a:latin typeface="Calibri" panose="020F0502020204030204" pitchFamily="34" charset="0"/>
                </a:rPr>
                <a:t>)</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4" name="Rectangle 23">
              <a:extLst>
                <a:ext uri="{FF2B5EF4-FFF2-40B4-BE49-F238E27FC236}">
                  <a16:creationId xmlns:a16="http://schemas.microsoft.com/office/drawing/2014/main" id="{3637AD38-5650-4756-84AE-CE6203DAF651}"/>
                </a:ext>
              </a:extLst>
            </p:cNvPr>
            <p:cNvSpPr>
              <a:spLocks noChangeArrowheads="1"/>
            </p:cNvSpPr>
            <p:nvPr/>
          </p:nvSpPr>
          <p:spPr bwMode="auto">
            <a:xfrm>
              <a:off x="3913" y="1520"/>
              <a:ext cx="1238"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a:ln>
                    <a:noFill/>
                  </a:ln>
                  <a:solidFill>
                    <a:srgbClr val="7030A0"/>
                  </a:solidFill>
                  <a:effectLst/>
                  <a:latin typeface="Calibri" panose="020F0502020204030204" pitchFamily="34" charset="0"/>
                </a:rPr>
                <a:t>Facteurs qui peuvent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5" name="Rectangle 24">
              <a:extLst>
                <a:ext uri="{FF2B5EF4-FFF2-40B4-BE49-F238E27FC236}">
                  <a16:creationId xmlns:a16="http://schemas.microsoft.com/office/drawing/2014/main" id="{FD3C931A-2D67-49F4-9A05-159AADD4FCA5}"/>
                </a:ext>
              </a:extLst>
            </p:cNvPr>
            <p:cNvSpPr>
              <a:spLocks noChangeArrowheads="1"/>
            </p:cNvSpPr>
            <p:nvPr/>
          </p:nvSpPr>
          <p:spPr bwMode="auto">
            <a:xfrm>
              <a:off x="3946" y="1648"/>
              <a:ext cx="1179"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a:ln>
                    <a:noFill/>
                  </a:ln>
                  <a:solidFill>
                    <a:srgbClr val="7030A0"/>
                  </a:solidFill>
                  <a:effectLst/>
                  <a:latin typeface="Calibri" panose="020F0502020204030204" pitchFamily="34" charset="0"/>
                </a:rPr>
                <a:t>être  protecteurs ou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6" name="Rectangle 25">
              <a:extLst>
                <a:ext uri="{FF2B5EF4-FFF2-40B4-BE49-F238E27FC236}">
                  <a16:creationId xmlns:a16="http://schemas.microsoft.com/office/drawing/2014/main" id="{9AF30918-2BDA-494B-AF11-E5A37FCB32A7}"/>
                </a:ext>
              </a:extLst>
            </p:cNvPr>
            <p:cNvSpPr>
              <a:spLocks noChangeArrowheads="1"/>
            </p:cNvSpPr>
            <p:nvPr/>
          </p:nvSpPr>
          <p:spPr bwMode="auto">
            <a:xfrm>
              <a:off x="4037" y="1786"/>
              <a:ext cx="93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a:ln>
                    <a:noFill/>
                  </a:ln>
                  <a:solidFill>
                    <a:srgbClr val="7030A0"/>
                  </a:solidFill>
                  <a:effectLst/>
                  <a:latin typeface="Calibri" panose="020F0502020204030204" pitchFamily="34" charset="0"/>
                </a:rPr>
                <a:t>vulnérabilisants</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7" name="Rectangle 26">
              <a:extLst>
                <a:ext uri="{FF2B5EF4-FFF2-40B4-BE49-F238E27FC236}">
                  <a16:creationId xmlns:a16="http://schemas.microsoft.com/office/drawing/2014/main" id="{7EB6B9C5-B91D-4561-AF7E-1AEE316D8C26}"/>
                </a:ext>
              </a:extLst>
            </p:cNvPr>
            <p:cNvSpPr>
              <a:spLocks noChangeArrowheads="1"/>
            </p:cNvSpPr>
            <p:nvPr/>
          </p:nvSpPr>
          <p:spPr bwMode="auto">
            <a:xfrm>
              <a:off x="5396" y="1550"/>
              <a:ext cx="991"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a:ln>
                    <a:noFill/>
                  </a:ln>
                  <a:solidFill>
                    <a:srgbClr val="7F7F7F"/>
                  </a:solidFill>
                  <a:effectLst/>
                  <a:latin typeface="Calibri" panose="020F0502020204030204" pitchFamily="34" charset="0"/>
                </a:rPr>
                <a:t>Dans une société</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5DDAF36B-89B4-4CF2-8348-BC6018A8FF7B}"/>
                </a:ext>
              </a:extLst>
            </p:cNvPr>
            <p:cNvSpPr>
              <a:spLocks noChangeArrowheads="1"/>
            </p:cNvSpPr>
            <p:nvPr/>
          </p:nvSpPr>
          <p:spPr bwMode="auto">
            <a:xfrm>
              <a:off x="5376" y="2149"/>
              <a:ext cx="1369"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7F7F7F"/>
                  </a:solidFill>
                  <a:effectLst/>
                  <a:latin typeface="Calibri" panose="020F0502020204030204" pitchFamily="34" charset="0"/>
                </a:rPr>
                <a:t>qui valorise l’autonomie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9" name="Rectangle 28">
              <a:extLst>
                <a:ext uri="{FF2B5EF4-FFF2-40B4-BE49-F238E27FC236}">
                  <a16:creationId xmlns:a16="http://schemas.microsoft.com/office/drawing/2014/main" id="{52E6998D-5C77-4782-9700-9C3E3F28BB01}"/>
                </a:ext>
              </a:extLst>
            </p:cNvPr>
            <p:cNvSpPr>
              <a:spLocks noChangeArrowheads="1"/>
            </p:cNvSpPr>
            <p:nvPr/>
          </p:nvSpPr>
          <p:spPr bwMode="auto">
            <a:xfrm>
              <a:off x="5376" y="2298"/>
              <a:ext cx="678"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7F7F7F"/>
                  </a:solidFill>
                  <a:effectLst/>
                  <a:latin typeface="Calibri" panose="020F0502020204030204" pitchFamily="34" charset="0"/>
                </a:rPr>
                <a:t>individuelle</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0" name="Rectangle 29">
              <a:extLst>
                <a:ext uri="{FF2B5EF4-FFF2-40B4-BE49-F238E27FC236}">
                  <a16:creationId xmlns:a16="http://schemas.microsoft.com/office/drawing/2014/main" id="{6B735891-4360-4A7F-ADAD-51822CBC6621}"/>
                </a:ext>
              </a:extLst>
            </p:cNvPr>
            <p:cNvSpPr>
              <a:spLocks noChangeArrowheads="1"/>
            </p:cNvSpPr>
            <p:nvPr/>
          </p:nvSpPr>
          <p:spPr bwMode="auto">
            <a:xfrm>
              <a:off x="5367" y="2634"/>
              <a:ext cx="1277"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7F7F7F"/>
                  </a:solidFill>
                  <a:effectLst/>
                  <a:latin typeface="Calibri" panose="020F0502020204030204" pitchFamily="34" charset="0"/>
                </a:rPr>
                <a:t>qui est marquée par la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1" name="Rectangle 30">
              <a:extLst>
                <a:ext uri="{FF2B5EF4-FFF2-40B4-BE49-F238E27FC236}">
                  <a16:creationId xmlns:a16="http://schemas.microsoft.com/office/drawing/2014/main" id="{1609C38C-354E-4505-BABE-B2CBBBAD167F}"/>
                </a:ext>
              </a:extLst>
            </p:cNvPr>
            <p:cNvSpPr>
              <a:spLocks noChangeArrowheads="1"/>
            </p:cNvSpPr>
            <p:nvPr/>
          </p:nvSpPr>
          <p:spPr bwMode="auto">
            <a:xfrm>
              <a:off x="5367" y="2783"/>
              <a:ext cx="152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7F7F7F"/>
                  </a:solidFill>
                  <a:effectLst/>
                  <a:latin typeface="Calibri" panose="020F0502020204030204" pitchFamily="34" charset="0"/>
                </a:rPr>
                <a:t>montée des incertitudes et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2" name="Rectangle 31">
              <a:extLst>
                <a:ext uri="{FF2B5EF4-FFF2-40B4-BE49-F238E27FC236}">
                  <a16:creationId xmlns:a16="http://schemas.microsoft.com/office/drawing/2014/main" id="{0BAB3C7E-AFF6-4F70-B534-E88C0890BA45}"/>
                </a:ext>
              </a:extLst>
            </p:cNvPr>
            <p:cNvSpPr>
              <a:spLocks noChangeArrowheads="1"/>
            </p:cNvSpPr>
            <p:nvPr/>
          </p:nvSpPr>
          <p:spPr bwMode="auto">
            <a:xfrm>
              <a:off x="5367" y="2927"/>
              <a:ext cx="65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7F7F7F"/>
                  </a:solidFill>
                  <a:effectLst/>
                  <a:latin typeface="Calibri" panose="020F0502020204030204" pitchFamily="34" charset="0"/>
                </a:rPr>
                <a:t>l’accélération</a:t>
              </a:r>
              <a:endParaRPr kumimoji="0" lang="fr-FR" altLang="fr-FR" sz="1800" b="0" i="0" u="none" strike="noStrike" cap="none" normalizeH="0" baseline="0">
                <a:ln>
                  <a:noFill/>
                </a:ln>
                <a:solidFill>
                  <a:schemeClr val="tx1"/>
                </a:solidFill>
                <a:effectLst/>
                <a:highlight>
                  <a:srgbClr val="FFFF00"/>
                </a:highlight>
                <a:latin typeface="Arial" panose="020B0604020202020204" pitchFamily="34" charset="0"/>
              </a:endParaRPr>
            </a:p>
          </p:txBody>
        </p:sp>
        <p:sp>
          <p:nvSpPr>
            <p:cNvPr id="33" name="Rectangle 32">
              <a:extLst>
                <a:ext uri="{FF2B5EF4-FFF2-40B4-BE49-F238E27FC236}">
                  <a16:creationId xmlns:a16="http://schemas.microsoft.com/office/drawing/2014/main" id="{7D08BC81-0A93-4333-BCC0-4A1DB8E52F41}"/>
                </a:ext>
              </a:extLst>
            </p:cNvPr>
            <p:cNvSpPr>
              <a:spLocks noChangeArrowheads="1"/>
            </p:cNvSpPr>
            <p:nvPr/>
          </p:nvSpPr>
          <p:spPr bwMode="auto">
            <a:xfrm>
              <a:off x="1470" y="2556"/>
              <a:ext cx="51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a:ln>
                    <a:noFill/>
                  </a:ln>
                  <a:solidFill>
                    <a:srgbClr val="4472C4"/>
                  </a:solidFill>
                  <a:effectLst/>
                  <a:latin typeface="Calibri" panose="020F0502020204030204" pitchFamily="34" charset="0"/>
                </a:rPr>
                <a:t>Individu</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4" name="Rectangle 33">
              <a:extLst>
                <a:ext uri="{FF2B5EF4-FFF2-40B4-BE49-F238E27FC236}">
                  <a16:creationId xmlns:a16="http://schemas.microsoft.com/office/drawing/2014/main" id="{BB143F90-6BBD-423C-A448-45868AB54DCC}"/>
                </a:ext>
              </a:extLst>
            </p:cNvPr>
            <p:cNvSpPr>
              <a:spLocks noChangeArrowheads="1"/>
            </p:cNvSpPr>
            <p:nvPr/>
          </p:nvSpPr>
          <p:spPr bwMode="auto">
            <a:xfrm>
              <a:off x="2890" y="2111"/>
              <a:ext cx="1238"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4472C4"/>
                  </a:solidFill>
                  <a:effectLst/>
                  <a:latin typeface="Calibri" panose="020F0502020204030204" pitchFamily="34" charset="0"/>
                </a:rPr>
                <a:t>+ capacité à mobiliser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5" name="Rectangle 34">
              <a:extLst>
                <a:ext uri="{FF2B5EF4-FFF2-40B4-BE49-F238E27FC236}">
                  <a16:creationId xmlns:a16="http://schemas.microsoft.com/office/drawing/2014/main" id="{209D6D02-D49A-4D80-B94D-833B254D4E3A}"/>
                </a:ext>
              </a:extLst>
            </p:cNvPr>
            <p:cNvSpPr>
              <a:spLocks noChangeArrowheads="1"/>
            </p:cNvSpPr>
            <p:nvPr/>
          </p:nvSpPr>
          <p:spPr bwMode="auto">
            <a:xfrm>
              <a:off x="3059" y="2226"/>
              <a:ext cx="900"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4472C4"/>
                  </a:solidFill>
                  <a:effectLst/>
                  <a:latin typeface="Calibri" panose="020F0502020204030204" pitchFamily="34" charset="0"/>
                </a:rPr>
                <a:t>des ressources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6" name="Rectangle 35">
              <a:extLst>
                <a:ext uri="{FF2B5EF4-FFF2-40B4-BE49-F238E27FC236}">
                  <a16:creationId xmlns:a16="http://schemas.microsoft.com/office/drawing/2014/main" id="{221DDDE2-92D0-405D-8FDF-0CDC45F77D2D}"/>
                </a:ext>
              </a:extLst>
            </p:cNvPr>
            <p:cNvSpPr>
              <a:spLocks noChangeArrowheads="1"/>
            </p:cNvSpPr>
            <p:nvPr/>
          </p:nvSpPr>
          <p:spPr bwMode="auto">
            <a:xfrm>
              <a:off x="1723" y="1062"/>
              <a:ext cx="743"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a:ln>
                    <a:noFill/>
                  </a:ln>
                  <a:solidFill>
                    <a:srgbClr val="4472C4"/>
                  </a:solidFill>
                  <a:effectLst/>
                  <a:latin typeface="Calibri" panose="020F0502020204030204" pitchFamily="34" charset="0"/>
                </a:rPr>
                <a:t>Vulnérabilité</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7" name="Line 37">
              <a:extLst>
                <a:ext uri="{FF2B5EF4-FFF2-40B4-BE49-F238E27FC236}">
                  <a16:creationId xmlns:a16="http://schemas.microsoft.com/office/drawing/2014/main" id="{8C1723B6-7B3C-49A8-9C44-17148E434451}"/>
                </a:ext>
              </a:extLst>
            </p:cNvPr>
            <p:cNvSpPr>
              <a:spLocks noChangeShapeType="1"/>
            </p:cNvSpPr>
            <p:nvPr/>
          </p:nvSpPr>
          <p:spPr bwMode="auto">
            <a:xfrm flipV="1">
              <a:off x="3300" y="2288"/>
              <a:ext cx="718" cy="404"/>
            </a:xfrm>
            <a:prstGeom prst="line">
              <a:avLst/>
            </a:prstGeom>
            <a:noFill/>
            <a:ln w="11113" cap="flat">
              <a:solidFill>
                <a:srgbClr val="4472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 name="Line 38">
              <a:extLst>
                <a:ext uri="{FF2B5EF4-FFF2-40B4-BE49-F238E27FC236}">
                  <a16:creationId xmlns:a16="http://schemas.microsoft.com/office/drawing/2014/main" id="{2ADED4D4-90F8-4A74-9EC0-102D26CFD6C8}"/>
                </a:ext>
              </a:extLst>
            </p:cNvPr>
            <p:cNvSpPr>
              <a:spLocks noChangeShapeType="1"/>
            </p:cNvSpPr>
            <p:nvPr/>
          </p:nvSpPr>
          <p:spPr bwMode="auto">
            <a:xfrm>
              <a:off x="3300" y="2690"/>
              <a:ext cx="580" cy="180"/>
            </a:xfrm>
            <a:prstGeom prst="line">
              <a:avLst/>
            </a:prstGeom>
            <a:noFill/>
            <a:ln w="11113" cap="flat">
              <a:solidFill>
                <a:srgbClr val="4472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9" name="Rectangle 38">
              <a:extLst>
                <a:ext uri="{FF2B5EF4-FFF2-40B4-BE49-F238E27FC236}">
                  <a16:creationId xmlns:a16="http://schemas.microsoft.com/office/drawing/2014/main" id="{2C8A4C76-0959-45BE-935A-807EBE216F40}"/>
                </a:ext>
              </a:extLst>
            </p:cNvPr>
            <p:cNvSpPr>
              <a:spLocks noChangeArrowheads="1"/>
            </p:cNvSpPr>
            <p:nvPr/>
          </p:nvSpPr>
          <p:spPr bwMode="auto">
            <a:xfrm>
              <a:off x="2446" y="2515"/>
              <a:ext cx="854" cy="357"/>
            </a:xfrm>
            <a:prstGeom prst="rect">
              <a:avLst/>
            </a:prstGeom>
            <a:noFill/>
            <a:ln w="11113" cap="flat">
              <a:solidFill>
                <a:srgbClr val="A6A6A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0" name="Rectangle 39">
              <a:extLst>
                <a:ext uri="{FF2B5EF4-FFF2-40B4-BE49-F238E27FC236}">
                  <a16:creationId xmlns:a16="http://schemas.microsoft.com/office/drawing/2014/main" id="{26BD972F-EA42-480F-935F-7867B460904D}"/>
                </a:ext>
              </a:extLst>
            </p:cNvPr>
            <p:cNvSpPr>
              <a:spLocks noChangeArrowheads="1"/>
            </p:cNvSpPr>
            <p:nvPr/>
          </p:nvSpPr>
          <p:spPr bwMode="auto">
            <a:xfrm>
              <a:off x="2511" y="2523"/>
              <a:ext cx="834"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a:ln>
                    <a:noFill/>
                  </a:ln>
                  <a:solidFill>
                    <a:srgbClr val="7030A0"/>
                  </a:solidFill>
                  <a:effectLst/>
                  <a:latin typeface="Calibri" panose="020F0502020204030204" pitchFamily="34" charset="0"/>
                </a:rPr>
                <a:t>Chocs/risques</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1" name="Rectangle 40">
              <a:extLst>
                <a:ext uri="{FF2B5EF4-FFF2-40B4-BE49-F238E27FC236}">
                  <a16:creationId xmlns:a16="http://schemas.microsoft.com/office/drawing/2014/main" id="{8A923823-BD5E-4F54-A72E-85878BE30893}"/>
                </a:ext>
              </a:extLst>
            </p:cNvPr>
            <p:cNvSpPr>
              <a:spLocks noChangeArrowheads="1"/>
            </p:cNvSpPr>
            <p:nvPr/>
          </p:nvSpPr>
          <p:spPr bwMode="auto">
            <a:xfrm>
              <a:off x="2530" y="2653"/>
              <a:ext cx="79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a:ln>
                    <a:noFill/>
                  </a:ln>
                  <a:solidFill>
                    <a:srgbClr val="7030A0"/>
                  </a:solidFill>
                  <a:effectLst/>
                  <a:latin typeface="Calibri" panose="020F0502020204030204" pitchFamily="34" charset="0"/>
                </a:rPr>
                <a:t>/événements</a:t>
              </a:r>
              <a:endParaRPr kumimoji="0" lang="fr-FR" altLang="fr-FR" sz="1800" b="0" i="0" u="none" strike="noStrike" cap="none" normalizeH="0" baseline="0">
                <a:ln>
                  <a:noFill/>
                </a:ln>
                <a:solidFill>
                  <a:schemeClr val="tx1"/>
                </a:solidFill>
                <a:effectLst/>
                <a:latin typeface="Arial" panose="020B0604020202020204" pitchFamily="34" charset="0"/>
              </a:endParaRPr>
            </a:p>
          </p:txBody>
        </p:sp>
        <p:grpSp>
          <p:nvGrpSpPr>
            <p:cNvPr id="42" name="Group 45">
              <a:extLst>
                <a:ext uri="{FF2B5EF4-FFF2-40B4-BE49-F238E27FC236}">
                  <a16:creationId xmlns:a16="http://schemas.microsoft.com/office/drawing/2014/main" id="{FCC79F44-3F29-4ED6-957B-C512A84C0EFE}"/>
                </a:ext>
              </a:extLst>
            </p:cNvPr>
            <p:cNvGrpSpPr>
              <a:grpSpLocks/>
            </p:cNvGrpSpPr>
            <p:nvPr/>
          </p:nvGrpSpPr>
          <p:grpSpPr bwMode="auto">
            <a:xfrm>
              <a:off x="1211" y="1988"/>
              <a:ext cx="259" cy="332"/>
              <a:chOff x="1211" y="1988"/>
              <a:chExt cx="259" cy="332"/>
            </a:xfrm>
          </p:grpSpPr>
          <p:sp>
            <p:nvSpPr>
              <p:cNvPr id="61" name="Oval 42">
                <a:extLst>
                  <a:ext uri="{FF2B5EF4-FFF2-40B4-BE49-F238E27FC236}">
                    <a16:creationId xmlns:a16="http://schemas.microsoft.com/office/drawing/2014/main" id="{9A3870CB-BB68-4447-8D3E-3F0285E0BB82}"/>
                  </a:ext>
                </a:extLst>
              </p:cNvPr>
              <p:cNvSpPr>
                <a:spLocks noChangeArrowheads="1"/>
              </p:cNvSpPr>
              <p:nvPr/>
            </p:nvSpPr>
            <p:spPr bwMode="auto">
              <a:xfrm>
                <a:off x="1401" y="1988"/>
                <a:ext cx="64" cy="65"/>
              </a:xfrm>
              <a:prstGeom prst="ellipse">
                <a:avLst/>
              </a:pr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62" name="Freeform 43">
                <a:extLst>
                  <a:ext uri="{FF2B5EF4-FFF2-40B4-BE49-F238E27FC236}">
                    <a16:creationId xmlns:a16="http://schemas.microsoft.com/office/drawing/2014/main" id="{F3186920-BA54-48E4-B116-CE69C44CADBD}"/>
                  </a:ext>
                </a:extLst>
              </p:cNvPr>
              <p:cNvSpPr>
                <a:spLocks/>
              </p:cNvSpPr>
              <p:nvPr/>
            </p:nvSpPr>
            <p:spPr bwMode="auto">
              <a:xfrm>
                <a:off x="1211" y="2157"/>
                <a:ext cx="170" cy="163"/>
              </a:xfrm>
              <a:custGeom>
                <a:avLst/>
                <a:gdLst>
                  <a:gd name="T0" fmla="*/ 626 w 672"/>
                  <a:gd name="T1" fmla="*/ 494 h 650"/>
                  <a:gd name="T2" fmla="*/ 178 w 672"/>
                  <a:gd name="T3" fmla="*/ 430 h 650"/>
                  <a:gd name="T4" fmla="*/ 178 w 672"/>
                  <a:gd name="T5" fmla="*/ 46 h 650"/>
                  <a:gd name="T6" fmla="*/ 132 w 672"/>
                  <a:gd name="T7" fmla="*/ 0 h 650"/>
                  <a:gd name="T8" fmla="*/ 195 w 672"/>
                  <a:gd name="T9" fmla="*/ 539 h 650"/>
                  <a:gd name="T10" fmla="*/ 672 w 672"/>
                  <a:gd name="T11" fmla="*/ 540 h 650"/>
                  <a:gd name="T12" fmla="*/ 626 w 672"/>
                  <a:gd name="T13" fmla="*/ 494 h 650"/>
                </a:gdLst>
                <a:ahLst/>
                <a:cxnLst>
                  <a:cxn ang="0">
                    <a:pos x="T0" y="T1"/>
                  </a:cxn>
                  <a:cxn ang="0">
                    <a:pos x="T2" y="T3"/>
                  </a:cxn>
                  <a:cxn ang="0">
                    <a:pos x="T4" y="T5"/>
                  </a:cxn>
                  <a:cxn ang="0">
                    <a:pos x="T6" y="T7"/>
                  </a:cxn>
                  <a:cxn ang="0">
                    <a:pos x="T8" y="T9"/>
                  </a:cxn>
                  <a:cxn ang="0">
                    <a:pos x="T10" y="T11"/>
                  </a:cxn>
                  <a:cxn ang="0">
                    <a:pos x="T12" y="T13"/>
                  </a:cxn>
                </a:cxnLst>
                <a:rect l="0" t="0" r="r" b="b"/>
                <a:pathLst>
                  <a:path w="672" h="650">
                    <a:moveTo>
                      <a:pt x="626" y="494"/>
                    </a:moveTo>
                    <a:cubicBezTo>
                      <a:pt x="484" y="600"/>
                      <a:pt x="284" y="571"/>
                      <a:pt x="178" y="430"/>
                    </a:cubicBezTo>
                    <a:cubicBezTo>
                      <a:pt x="92" y="316"/>
                      <a:pt x="92" y="159"/>
                      <a:pt x="178" y="46"/>
                    </a:cubicBezTo>
                    <a:lnTo>
                      <a:pt x="132" y="0"/>
                    </a:lnTo>
                    <a:cubicBezTo>
                      <a:pt x="0" y="166"/>
                      <a:pt x="28" y="408"/>
                      <a:pt x="195" y="539"/>
                    </a:cubicBezTo>
                    <a:cubicBezTo>
                      <a:pt x="334" y="650"/>
                      <a:pt x="532" y="650"/>
                      <a:pt x="672" y="540"/>
                    </a:cubicBezTo>
                    <a:lnTo>
                      <a:pt x="626" y="494"/>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63" name="Freeform 44">
                <a:extLst>
                  <a:ext uri="{FF2B5EF4-FFF2-40B4-BE49-F238E27FC236}">
                    <a16:creationId xmlns:a16="http://schemas.microsoft.com/office/drawing/2014/main" id="{7F2B7050-0B72-4674-9490-3C41C04EB24A}"/>
                  </a:ext>
                </a:extLst>
              </p:cNvPr>
              <p:cNvSpPr>
                <a:spLocks/>
              </p:cNvSpPr>
              <p:nvPr/>
            </p:nvSpPr>
            <p:spPr bwMode="auto">
              <a:xfrm>
                <a:off x="1256" y="2004"/>
                <a:ext cx="214" cy="277"/>
              </a:xfrm>
              <a:custGeom>
                <a:avLst/>
                <a:gdLst>
                  <a:gd name="T0" fmla="*/ 829 w 848"/>
                  <a:gd name="T1" fmla="*/ 533 h 1103"/>
                  <a:gd name="T2" fmla="*/ 781 w 848"/>
                  <a:gd name="T3" fmla="*/ 513 h 1103"/>
                  <a:gd name="T4" fmla="*/ 503 w 848"/>
                  <a:gd name="T5" fmla="*/ 522 h 1103"/>
                  <a:gd name="T6" fmla="*/ 661 w 848"/>
                  <a:gd name="T7" fmla="*/ 319 h 1103"/>
                  <a:gd name="T8" fmla="*/ 650 w 848"/>
                  <a:gd name="T9" fmla="*/ 230 h 1103"/>
                  <a:gd name="T10" fmla="*/ 644 w 848"/>
                  <a:gd name="T11" fmla="*/ 225 h 1103"/>
                  <a:gd name="T12" fmla="*/ 300 w 848"/>
                  <a:gd name="T13" fmla="*/ 15 h 1103"/>
                  <a:gd name="T14" fmla="*/ 222 w 848"/>
                  <a:gd name="T15" fmla="*/ 23 h 1103"/>
                  <a:gd name="T16" fmla="*/ 46 w 848"/>
                  <a:gd name="T17" fmla="*/ 190 h 1103"/>
                  <a:gd name="T18" fmla="*/ 44 w 848"/>
                  <a:gd name="T19" fmla="*/ 280 h 1103"/>
                  <a:gd name="T20" fmla="*/ 135 w 848"/>
                  <a:gd name="T21" fmla="*/ 283 h 1103"/>
                  <a:gd name="T22" fmla="*/ 275 w 848"/>
                  <a:gd name="T23" fmla="*/ 149 h 1103"/>
                  <a:gd name="T24" fmla="*/ 394 w 848"/>
                  <a:gd name="T25" fmla="*/ 223 h 1103"/>
                  <a:gd name="T26" fmla="*/ 190 w 848"/>
                  <a:gd name="T27" fmla="*/ 471 h 1103"/>
                  <a:gd name="T28" fmla="*/ 0 w 848"/>
                  <a:gd name="T29" fmla="*/ 561 h 1103"/>
                  <a:gd name="T30" fmla="*/ 45 w 848"/>
                  <a:gd name="T31" fmla="*/ 607 h 1103"/>
                  <a:gd name="T32" fmla="*/ 496 w 848"/>
                  <a:gd name="T33" fmla="*/ 649 h 1103"/>
                  <a:gd name="T34" fmla="*/ 496 w 848"/>
                  <a:gd name="T35" fmla="*/ 1057 h 1103"/>
                  <a:gd name="T36" fmla="*/ 541 w 848"/>
                  <a:gd name="T37" fmla="*/ 1103 h 1103"/>
                  <a:gd name="T38" fmla="*/ 580 w 848"/>
                  <a:gd name="T39" fmla="*/ 648 h 1103"/>
                  <a:gd name="T40" fmla="*/ 713 w 848"/>
                  <a:gd name="T41" fmla="*/ 644 h 1103"/>
                  <a:gd name="T42" fmla="*/ 685 w 848"/>
                  <a:gd name="T43" fmla="*/ 998 h 1103"/>
                  <a:gd name="T44" fmla="*/ 744 w 848"/>
                  <a:gd name="T45" fmla="*/ 1067 h 1103"/>
                  <a:gd name="T46" fmla="*/ 744 w 848"/>
                  <a:gd name="T47" fmla="*/ 1067 h 1103"/>
                  <a:gd name="T48" fmla="*/ 749 w 848"/>
                  <a:gd name="T49" fmla="*/ 1067 h 1103"/>
                  <a:gd name="T50" fmla="*/ 813 w 848"/>
                  <a:gd name="T51" fmla="*/ 1008 h 1103"/>
                  <a:gd name="T52" fmla="*/ 847 w 848"/>
                  <a:gd name="T53" fmla="*/ 583 h 1103"/>
                  <a:gd name="T54" fmla="*/ 829 w 848"/>
                  <a:gd name="T55" fmla="*/ 533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8" h="1103">
                    <a:moveTo>
                      <a:pt x="829" y="533"/>
                    </a:moveTo>
                    <a:cubicBezTo>
                      <a:pt x="817" y="520"/>
                      <a:pt x="800" y="513"/>
                      <a:pt x="781" y="513"/>
                    </a:cubicBezTo>
                    <a:lnTo>
                      <a:pt x="503" y="522"/>
                    </a:lnTo>
                    <a:lnTo>
                      <a:pt x="661" y="319"/>
                    </a:lnTo>
                    <a:cubicBezTo>
                      <a:pt x="683" y="291"/>
                      <a:pt x="677" y="251"/>
                      <a:pt x="650" y="230"/>
                    </a:cubicBezTo>
                    <a:cubicBezTo>
                      <a:pt x="648" y="228"/>
                      <a:pt x="646" y="227"/>
                      <a:pt x="644" y="225"/>
                    </a:cubicBezTo>
                    <a:lnTo>
                      <a:pt x="300" y="15"/>
                    </a:lnTo>
                    <a:cubicBezTo>
                      <a:pt x="275" y="0"/>
                      <a:pt x="243" y="3"/>
                      <a:pt x="222" y="23"/>
                    </a:cubicBezTo>
                    <a:lnTo>
                      <a:pt x="46" y="190"/>
                    </a:lnTo>
                    <a:cubicBezTo>
                      <a:pt x="21" y="214"/>
                      <a:pt x="20" y="255"/>
                      <a:pt x="44" y="280"/>
                    </a:cubicBezTo>
                    <a:cubicBezTo>
                      <a:pt x="68" y="306"/>
                      <a:pt x="109" y="307"/>
                      <a:pt x="135" y="283"/>
                    </a:cubicBezTo>
                    <a:lnTo>
                      <a:pt x="275" y="149"/>
                    </a:lnTo>
                    <a:lnTo>
                      <a:pt x="394" y="223"/>
                    </a:lnTo>
                    <a:lnTo>
                      <a:pt x="190" y="471"/>
                    </a:lnTo>
                    <a:cubicBezTo>
                      <a:pt x="120" y="483"/>
                      <a:pt x="54" y="514"/>
                      <a:pt x="0" y="561"/>
                    </a:cubicBezTo>
                    <a:lnTo>
                      <a:pt x="45" y="607"/>
                    </a:lnTo>
                    <a:cubicBezTo>
                      <a:pt x="182" y="494"/>
                      <a:pt x="383" y="513"/>
                      <a:pt x="496" y="649"/>
                    </a:cubicBezTo>
                    <a:cubicBezTo>
                      <a:pt x="594" y="768"/>
                      <a:pt x="594" y="939"/>
                      <a:pt x="496" y="1057"/>
                    </a:cubicBezTo>
                    <a:lnTo>
                      <a:pt x="541" y="1103"/>
                    </a:lnTo>
                    <a:cubicBezTo>
                      <a:pt x="653" y="976"/>
                      <a:pt x="669" y="792"/>
                      <a:pt x="580" y="648"/>
                    </a:cubicBezTo>
                    <a:lnTo>
                      <a:pt x="713" y="644"/>
                    </a:lnTo>
                    <a:lnTo>
                      <a:pt x="685" y="998"/>
                    </a:lnTo>
                    <a:cubicBezTo>
                      <a:pt x="683" y="1033"/>
                      <a:pt x="709" y="1064"/>
                      <a:pt x="744" y="1067"/>
                    </a:cubicBezTo>
                    <a:cubicBezTo>
                      <a:pt x="744" y="1067"/>
                      <a:pt x="744" y="1067"/>
                      <a:pt x="744" y="1067"/>
                    </a:cubicBezTo>
                    <a:lnTo>
                      <a:pt x="749" y="1067"/>
                    </a:lnTo>
                    <a:cubicBezTo>
                      <a:pt x="783" y="1067"/>
                      <a:pt x="811" y="1041"/>
                      <a:pt x="813" y="1008"/>
                    </a:cubicBezTo>
                    <a:lnTo>
                      <a:pt x="847" y="583"/>
                    </a:lnTo>
                    <a:cubicBezTo>
                      <a:pt x="848" y="564"/>
                      <a:pt x="842" y="546"/>
                      <a:pt x="829" y="533"/>
                    </a:cubicBez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3" name="Group 51">
              <a:extLst>
                <a:ext uri="{FF2B5EF4-FFF2-40B4-BE49-F238E27FC236}">
                  <a16:creationId xmlns:a16="http://schemas.microsoft.com/office/drawing/2014/main" id="{ADF3F586-0FEB-444E-AC5C-F6595A1D20F5}"/>
                </a:ext>
              </a:extLst>
            </p:cNvPr>
            <p:cNvGrpSpPr>
              <a:grpSpLocks/>
            </p:cNvGrpSpPr>
            <p:nvPr/>
          </p:nvGrpSpPr>
          <p:grpSpPr bwMode="auto">
            <a:xfrm>
              <a:off x="1136" y="2584"/>
              <a:ext cx="241" cy="327"/>
              <a:chOff x="1136" y="2584"/>
              <a:chExt cx="241" cy="327"/>
            </a:xfrm>
          </p:grpSpPr>
          <p:sp>
            <p:nvSpPr>
              <p:cNvPr id="56" name="Freeform 46">
                <a:extLst>
                  <a:ext uri="{FF2B5EF4-FFF2-40B4-BE49-F238E27FC236}">
                    <a16:creationId xmlns:a16="http://schemas.microsoft.com/office/drawing/2014/main" id="{5160F823-2915-431A-9B57-CCBFB24A7738}"/>
                  </a:ext>
                </a:extLst>
              </p:cNvPr>
              <p:cNvSpPr>
                <a:spLocks/>
              </p:cNvSpPr>
              <p:nvPr/>
            </p:nvSpPr>
            <p:spPr bwMode="auto">
              <a:xfrm>
                <a:off x="1197" y="2676"/>
                <a:ext cx="120" cy="65"/>
              </a:xfrm>
              <a:custGeom>
                <a:avLst/>
                <a:gdLst>
                  <a:gd name="T0" fmla="*/ 0 w 512"/>
                  <a:gd name="T1" fmla="*/ 0 h 272"/>
                  <a:gd name="T2" fmla="*/ 0 w 512"/>
                  <a:gd name="T3" fmla="*/ 16 h 272"/>
                  <a:gd name="T4" fmla="*/ 256 w 512"/>
                  <a:gd name="T5" fmla="*/ 272 h 272"/>
                  <a:gd name="T6" fmla="*/ 512 w 512"/>
                  <a:gd name="T7" fmla="*/ 16 h 272"/>
                  <a:gd name="T8" fmla="*/ 512 w 512"/>
                  <a:gd name="T9" fmla="*/ 0 h 272"/>
                </a:gdLst>
                <a:ahLst/>
                <a:cxnLst>
                  <a:cxn ang="0">
                    <a:pos x="T0" y="T1"/>
                  </a:cxn>
                  <a:cxn ang="0">
                    <a:pos x="T2" y="T3"/>
                  </a:cxn>
                  <a:cxn ang="0">
                    <a:pos x="T4" y="T5"/>
                  </a:cxn>
                  <a:cxn ang="0">
                    <a:pos x="T6" y="T7"/>
                  </a:cxn>
                  <a:cxn ang="0">
                    <a:pos x="T8" y="T9"/>
                  </a:cxn>
                </a:cxnLst>
                <a:rect l="0" t="0" r="r" b="b"/>
                <a:pathLst>
                  <a:path w="512" h="272">
                    <a:moveTo>
                      <a:pt x="0" y="0"/>
                    </a:moveTo>
                    <a:cubicBezTo>
                      <a:pt x="0" y="6"/>
                      <a:pt x="0" y="11"/>
                      <a:pt x="0" y="16"/>
                    </a:cubicBezTo>
                    <a:cubicBezTo>
                      <a:pt x="0" y="158"/>
                      <a:pt x="115" y="272"/>
                      <a:pt x="256" y="272"/>
                    </a:cubicBezTo>
                    <a:cubicBezTo>
                      <a:pt x="398" y="272"/>
                      <a:pt x="512" y="158"/>
                      <a:pt x="512" y="16"/>
                    </a:cubicBezTo>
                    <a:cubicBezTo>
                      <a:pt x="512" y="11"/>
                      <a:pt x="512" y="6"/>
                      <a:pt x="512" y="0"/>
                    </a:cubicBezTo>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7" name="Freeform 47">
                <a:extLst>
                  <a:ext uri="{FF2B5EF4-FFF2-40B4-BE49-F238E27FC236}">
                    <a16:creationId xmlns:a16="http://schemas.microsoft.com/office/drawing/2014/main" id="{C8ED6991-4D11-4266-A084-3DEEC69EBCC0}"/>
                  </a:ext>
                </a:extLst>
              </p:cNvPr>
              <p:cNvSpPr>
                <a:spLocks noEditPoints="1"/>
              </p:cNvSpPr>
              <p:nvPr/>
            </p:nvSpPr>
            <p:spPr bwMode="auto">
              <a:xfrm>
                <a:off x="1185" y="2584"/>
                <a:ext cx="143" cy="80"/>
              </a:xfrm>
              <a:custGeom>
                <a:avLst/>
                <a:gdLst>
                  <a:gd name="T0" fmla="*/ 576 w 608"/>
                  <a:gd name="T1" fmla="*/ 272 h 336"/>
                  <a:gd name="T2" fmla="*/ 560 w 608"/>
                  <a:gd name="T3" fmla="*/ 272 h 336"/>
                  <a:gd name="T4" fmla="*/ 426 w 608"/>
                  <a:gd name="T5" fmla="*/ 63 h 336"/>
                  <a:gd name="T6" fmla="*/ 400 w 608"/>
                  <a:gd name="T7" fmla="*/ 164 h 336"/>
                  <a:gd name="T8" fmla="*/ 384 w 608"/>
                  <a:gd name="T9" fmla="*/ 176 h 336"/>
                  <a:gd name="T10" fmla="*/ 381 w 608"/>
                  <a:gd name="T11" fmla="*/ 176 h 336"/>
                  <a:gd name="T12" fmla="*/ 368 w 608"/>
                  <a:gd name="T13" fmla="*/ 158 h 336"/>
                  <a:gd name="T14" fmla="*/ 368 w 608"/>
                  <a:gd name="T15" fmla="*/ 157 h 336"/>
                  <a:gd name="T16" fmla="*/ 399 w 608"/>
                  <a:gd name="T17" fmla="*/ 37 h 336"/>
                  <a:gd name="T18" fmla="*/ 352 w 608"/>
                  <a:gd name="T19" fmla="*/ 0 h 336"/>
                  <a:gd name="T20" fmla="*/ 256 w 608"/>
                  <a:gd name="T21" fmla="*/ 0 h 336"/>
                  <a:gd name="T22" fmla="*/ 210 w 608"/>
                  <a:gd name="T23" fmla="*/ 37 h 336"/>
                  <a:gd name="T24" fmla="*/ 240 w 608"/>
                  <a:gd name="T25" fmla="*/ 157 h 336"/>
                  <a:gd name="T26" fmla="*/ 229 w 608"/>
                  <a:gd name="T27" fmla="*/ 176 h 336"/>
                  <a:gd name="T28" fmla="*/ 228 w 608"/>
                  <a:gd name="T29" fmla="*/ 176 h 336"/>
                  <a:gd name="T30" fmla="*/ 224 w 608"/>
                  <a:gd name="T31" fmla="*/ 176 h 336"/>
                  <a:gd name="T32" fmla="*/ 208 w 608"/>
                  <a:gd name="T33" fmla="*/ 164 h 336"/>
                  <a:gd name="T34" fmla="*/ 184 w 608"/>
                  <a:gd name="T35" fmla="*/ 63 h 336"/>
                  <a:gd name="T36" fmla="*/ 49 w 608"/>
                  <a:gd name="T37" fmla="*/ 272 h 336"/>
                  <a:gd name="T38" fmla="*/ 32 w 608"/>
                  <a:gd name="T39" fmla="*/ 272 h 336"/>
                  <a:gd name="T40" fmla="*/ 0 w 608"/>
                  <a:gd name="T41" fmla="*/ 304 h 336"/>
                  <a:gd name="T42" fmla="*/ 32 w 608"/>
                  <a:gd name="T43" fmla="*/ 336 h 336"/>
                  <a:gd name="T44" fmla="*/ 576 w 608"/>
                  <a:gd name="T45" fmla="*/ 336 h 336"/>
                  <a:gd name="T46" fmla="*/ 608 w 608"/>
                  <a:gd name="T47" fmla="*/ 304 h 336"/>
                  <a:gd name="T48" fmla="*/ 576 w 608"/>
                  <a:gd name="T49" fmla="*/ 272 h 336"/>
                  <a:gd name="T50" fmla="*/ 286 w 608"/>
                  <a:gd name="T51" fmla="*/ 256 h 336"/>
                  <a:gd name="T52" fmla="*/ 304 w 608"/>
                  <a:gd name="T53" fmla="*/ 181 h 336"/>
                  <a:gd name="T54" fmla="*/ 278 w 608"/>
                  <a:gd name="T55" fmla="*/ 181 h 336"/>
                  <a:gd name="T56" fmla="*/ 291 w 608"/>
                  <a:gd name="T57" fmla="*/ 101 h 336"/>
                  <a:gd name="T58" fmla="*/ 329 w 608"/>
                  <a:gd name="T59" fmla="*/ 101 h 336"/>
                  <a:gd name="T60" fmla="*/ 312 w 608"/>
                  <a:gd name="T61" fmla="*/ 162 h 336"/>
                  <a:gd name="T62" fmla="*/ 339 w 608"/>
                  <a:gd name="T63" fmla="*/ 162 h 336"/>
                  <a:gd name="T64" fmla="*/ 286 w 608"/>
                  <a:gd name="T65" fmla="*/ 25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8" h="336">
                    <a:moveTo>
                      <a:pt x="576" y="272"/>
                    </a:moveTo>
                    <a:lnTo>
                      <a:pt x="560" y="272"/>
                    </a:lnTo>
                    <a:cubicBezTo>
                      <a:pt x="555" y="184"/>
                      <a:pt x="504" y="105"/>
                      <a:pt x="426" y="63"/>
                    </a:cubicBezTo>
                    <a:lnTo>
                      <a:pt x="400" y="164"/>
                    </a:lnTo>
                    <a:cubicBezTo>
                      <a:pt x="399" y="172"/>
                      <a:pt x="392" y="177"/>
                      <a:pt x="384" y="176"/>
                    </a:cubicBezTo>
                    <a:lnTo>
                      <a:pt x="381" y="176"/>
                    </a:lnTo>
                    <a:cubicBezTo>
                      <a:pt x="372" y="175"/>
                      <a:pt x="366" y="166"/>
                      <a:pt x="368" y="158"/>
                    </a:cubicBezTo>
                    <a:cubicBezTo>
                      <a:pt x="368" y="157"/>
                      <a:pt x="368" y="157"/>
                      <a:pt x="368" y="157"/>
                    </a:cubicBezTo>
                    <a:lnTo>
                      <a:pt x="399" y="37"/>
                    </a:lnTo>
                    <a:cubicBezTo>
                      <a:pt x="394" y="15"/>
                      <a:pt x="374" y="1"/>
                      <a:pt x="352" y="0"/>
                    </a:cubicBezTo>
                    <a:lnTo>
                      <a:pt x="256" y="0"/>
                    </a:lnTo>
                    <a:cubicBezTo>
                      <a:pt x="235" y="1"/>
                      <a:pt x="215" y="15"/>
                      <a:pt x="210" y="37"/>
                    </a:cubicBezTo>
                    <a:lnTo>
                      <a:pt x="240" y="157"/>
                    </a:lnTo>
                    <a:cubicBezTo>
                      <a:pt x="243" y="165"/>
                      <a:pt x="238" y="174"/>
                      <a:pt x="229" y="176"/>
                    </a:cubicBezTo>
                    <a:cubicBezTo>
                      <a:pt x="229" y="176"/>
                      <a:pt x="229" y="176"/>
                      <a:pt x="228" y="176"/>
                    </a:cubicBezTo>
                    <a:lnTo>
                      <a:pt x="224" y="176"/>
                    </a:lnTo>
                    <a:cubicBezTo>
                      <a:pt x="217" y="177"/>
                      <a:pt x="210" y="172"/>
                      <a:pt x="208" y="164"/>
                    </a:cubicBezTo>
                    <a:lnTo>
                      <a:pt x="184" y="63"/>
                    </a:lnTo>
                    <a:cubicBezTo>
                      <a:pt x="106" y="105"/>
                      <a:pt x="55" y="184"/>
                      <a:pt x="49" y="272"/>
                    </a:cubicBezTo>
                    <a:lnTo>
                      <a:pt x="32" y="272"/>
                    </a:lnTo>
                    <a:cubicBezTo>
                      <a:pt x="15" y="272"/>
                      <a:pt x="0" y="287"/>
                      <a:pt x="0" y="304"/>
                    </a:cubicBezTo>
                    <a:cubicBezTo>
                      <a:pt x="0" y="322"/>
                      <a:pt x="15" y="336"/>
                      <a:pt x="32" y="336"/>
                    </a:cubicBezTo>
                    <a:lnTo>
                      <a:pt x="576" y="336"/>
                    </a:lnTo>
                    <a:cubicBezTo>
                      <a:pt x="594" y="336"/>
                      <a:pt x="608" y="322"/>
                      <a:pt x="608" y="304"/>
                    </a:cubicBezTo>
                    <a:cubicBezTo>
                      <a:pt x="608" y="287"/>
                      <a:pt x="594" y="272"/>
                      <a:pt x="576" y="272"/>
                    </a:cubicBezTo>
                    <a:close/>
                    <a:moveTo>
                      <a:pt x="286" y="256"/>
                    </a:moveTo>
                    <a:lnTo>
                      <a:pt x="304" y="181"/>
                    </a:lnTo>
                    <a:lnTo>
                      <a:pt x="278" y="181"/>
                    </a:lnTo>
                    <a:lnTo>
                      <a:pt x="291" y="101"/>
                    </a:lnTo>
                    <a:lnTo>
                      <a:pt x="329" y="101"/>
                    </a:lnTo>
                    <a:lnTo>
                      <a:pt x="312" y="162"/>
                    </a:lnTo>
                    <a:lnTo>
                      <a:pt x="339" y="162"/>
                    </a:lnTo>
                    <a:lnTo>
                      <a:pt x="286" y="256"/>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8" name="Freeform 48">
                <a:extLst>
                  <a:ext uri="{FF2B5EF4-FFF2-40B4-BE49-F238E27FC236}">
                    <a16:creationId xmlns:a16="http://schemas.microsoft.com/office/drawing/2014/main" id="{3959A381-8F4A-47D0-82CE-848B58E84865}"/>
                  </a:ext>
                </a:extLst>
              </p:cNvPr>
              <p:cNvSpPr>
                <a:spLocks/>
              </p:cNvSpPr>
              <p:nvPr/>
            </p:nvSpPr>
            <p:spPr bwMode="auto">
              <a:xfrm>
                <a:off x="1136" y="2697"/>
                <a:ext cx="90" cy="214"/>
              </a:xfrm>
              <a:custGeom>
                <a:avLst/>
                <a:gdLst>
                  <a:gd name="T0" fmla="*/ 80 w 384"/>
                  <a:gd name="T1" fmla="*/ 497 h 899"/>
                  <a:gd name="T2" fmla="*/ 80 w 384"/>
                  <a:gd name="T3" fmla="*/ 276 h 899"/>
                  <a:gd name="T4" fmla="*/ 0 w 384"/>
                  <a:gd name="T5" fmla="*/ 168 h 899"/>
                  <a:gd name="T6" fmla="*/ 0 w 384"/>
                  <a:gd name="T7" fmla="*/ 104 h 899"/>
                  <a:gd name="T8" fmla="*/ 32 w 384"/>
                  <a:gd name="T9" fmla="*/ 104 h 899"/>
                  <a:gd name="T10" fmla="*/ 32 w 384"/>
                  <a:gd name="T11" fmla="*/ 24 h 899"/>
                  <a:gd name="T12" fmla="*/ 56 w 384"/>
                  <a:gd name="T13" fmla="*/ 0 h 899"/>
                  <a:gd name="T14" fmla="*/ 80 w 384"/>
                  <a:gd name="T15" fmla="*/ 24 h 899"/>
                  <a:gd name="T16" fmla="*/ 80 w 384"/>
                  <a:gd name="T17" fmla="*/ 104 h 899"/>
                  <a:gd name="T18" fmla="*/ 144 w 384"/>
                  <a:gd name="T19" fmla="*/ 104 h 899"/>
                  <a:gd name="T20" fmla="*/ 144 w 384"/>
                  <a:gd name="T21" fmla="*/ 24 h 899"/>
                  <a:gd name="T22" fmla="*/ 168 w 384"/>
                  <a:gd name="T23" fmla="*/ 0 h 899"/>
                  <a:gd name="T24" fmla="*/ 192 w 384"/>
                  <a:gd name="T25" fmla="*/ 24 h 899"/>
                  <a:gd name="T26" fmla="*/ 192 w 384"/>
                  <a:gd name="T27" fmla="*/ 104 h 899"/>
                  <a:gd name="T28" fmla="*/ 224 w 384"/>
                  <a:gd name="T29" fmla="*/ 104 h 899"/>
                  <a:gd name="T30" fmla="*/ 224 w 384"/>
                  <a:gd name="T31" fmla="*/ 168 h 899"/>
                  <a:gd name="T32" fmla="*/ 144 w 384"/>
                  <a:gd name="T33" fmla="*/ 276 h 899"/>
                  <a:gd name="T34" fmla="*/ 144 w 384"/>
                  <a:gd name="T35" fmla="*/ 480 h 899"/>
                  <a:gd name="T36" fmla="*/ 176 w 384"/>
                  <a:gd name="T37" fmla="*/ 512 h 899"/>
                  <a:gd name="T38" fmla="*/ 304 w 384"/>
                  <a:gd name="T39" fmla="*/ 512 h 899"/>
                  <a:gd name="T40" fmla="*/ 384 w 384"/>
                  <a:gd name="T41" fmla="*/ 592 h 899"/>
                  <a:gd name="T42" fmla="*/ 384 w 384"/>
                  <a:gd name="T43" fmla="*/ 899 h 899"/>
                  <a:gd name="T44" fmla="*/ 320 w 384"/>
                  <a:gd name="T45" fmla="*/ 899 h 899"/>
                  <a:gd name="T46" fmla="*/ 320 w 384"/>
                  <a:gd name="T47" fmla="*/ 608 h 899"/>
                  <a:gd name="T48" fmla="*/ 288 w 384"/>
                  <a:gd name="T49" fmla="*/ 576 h 899"/>
                  <a:gd name="T50" fmla="*/ 160 w 384"/>
                  <a:gd name="T51" fmla="*/ 576 h 899"/>
                  <a:gd name="T52" fmla="*/ 80 w 384"/>
                  <a:gd name="T53" fmla="*/ 497 h 899"/>
                  <a:gd name="T54" fmla="*/ 80 w 384"/>
                  <a:gd name="T55" fmla="*/ 497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899">
                    <a:moveTo>
                      <a:pt x="80" y="497"/>
                    </a:moveTo>
                    <a:lnTo>
                      <a:pt x="80" y="276"/>
                    </a:lnTo>
                    <a:cubicBezTo>
                      <a:pt x="32" y="261"/>
                      <a:pt x="0" y="218"/>
                      <a:pt x="0" y="168"/>
                    </a:cubicBezTo>
                    <a:lnTo>
                      <a:pt x="0" y="104"/>
                    </a:lnTo>
                    <a:lnTo>
                      <a:pt x="32" y="104"/>
                    </a:lnTo>
                    <a:lnTo>
                      <a:pt x="32" y="24"/>
                    </a:lnTo>
                    <a:cubicBezTo>
                      <a:pt x="32" y="11"/>
                      <a:pt x="42" y="0"/>
                      <a:pt x="56" y="0"/>
                    </a:cubicBezTo>
                    <a:cubicBezTo>
                      <a:pt x="69" y="0"/>
                      <a:pt x="80" y="11"/>
                      <a:pt x="80" y="24"/>
                    </a:cubicBezTo>
                    <a:lnTo>
                      <a:pt x="80" y="104"/>
                    </a:lnTo>
                    <a:lnTo>
                      <a:pt x="144" y="104"/>
                    </a:lnTo>
                    <a:lnTo>
                      <a:pt x="144" y="24"/>
                    </a:lnTo>
                    <a:cubicBezTo>
                      <a:pt x="144" y="11"/>
                      <a:pt x="155" y="0"/>
                      <a:pt x="168" y="0"/>
                    </a:cubicBezTo>
                    <a:cubicBezTo>
                      <a:pt x="182" y="0"/>
                      <a:pt x="192" y="11"/>
                      <a:pt x="192" y="24"/>
                    </a:cubicBezTo>
                    <a:lnTo>
                      <a:pt x="192" y="104"/>
                    </a:lnTo>
                    <a:lnTo>
                      <a:pt x="224" y="104"/>
                    </a:lnTo>
                    <a:lnTo>
                      <a:pt x="224" y="168"/>
                    </a:lnTo>
                    <a:cubicBezTo>
                      <a:pt x="224" y="218"/>
                      <a:pt x="191" y="262"/>
                      <a:pt x="144" y="276"/>
                    </a:cubicBezTo>
                    <a:lnTo>
                      <a:pt x="144" y="480"/>
                    </a:lnTo>
                    <a:cubicBezTo>
                      <a:pt x="144" y="498"/>
                      <a:pt x="158" y="512"/>
                      <a:pt x="176" y="512"/>
                    </a:cubicBezTo>
                    <a:lnTo>
                      <a:pt x="304" y="512"/>
                    </a:lnTo>
                    <a:cubicBezTo>
                      <a:pt x="349" y="512"/>
                      <a:pt x="384" y="548"/>
                      <a:pt x="384" y="592"/>
                    </a:cubicBezTo>
                    <a:lnTo>
                      <a:pt x="384" y="899"/>
                    </a:lnTo>
                    <a:lnTo>
                      <a:pt x="320" y="899"/>
                    </a:lnTo>
                    <a:lnTo>
                      <a:pt x="320" y="608"/>
                    </a:lnTo>
                    <a:cubicBezTo>
                      <a:pt x="320" y="591"/>
                      <a:pt x="306" y="576"/>
                      <a:pt x="288" y="576"/>
                    </a:cubicBezTo>
                    <a:lnTo>
                      <a:pt x="160" y="576"/>
                    </a:lnTo>
                    <a:cubicBezTo>
                      <a:pt x="116" y="577"/>
                      <a:pt x="80" y="542"/>
                      <a:pt x="80" y="497"/>
                    </a:cubicBezTo>
                    <a:cubicBezTo>
                      <a:pt x="80" y="497"/>
                      <a:pt x="80" y="497"/>
                      <a:pt x="80" y="497"/>
                    </a:cubicBez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9" name="Freeform 49">
                <a:extLst>
                  <a:ext uri="{FF2B5EF4-FFF2-40B4-BE49-F238E27FC236}">
                    <a16:creationId xmlns:a16="http://schemas.microsoft.com/office/drawing/2014/main" id="{6E087D8A-2F26-4E73-A33B-4AE352ABD867}"/>
                  </a:ext>
                </a:extLst>
              </p:cNvPr>
              <p:cNvSpPr>
                <a:spLocks/>
              </p:cNvSpPr>
              <p:nvPr/>
            </p:nvSpPr>
            <p:spPr bwMode="auto">
              <a:xfrm>
                <a:off x="1136" y="2794"/>
                <a:ext cx="68" cy="84"/>
              </a:xfrm>
              <a:custGeom>
                <a:avLst/>
                <a:gdLst>
                  <a:gd name="T0" fmla="*/ 288 w 288"/>
                  <a:gd name="T1" fmla="*/ 203 h 355"/>
                  <a:gd name="T2" fmla="*/ 160 w 288"/>
                  <a:gd name="T3" fmla="*/ 203 h 355"/>
                  <a:gd name="T4" fmla="*/ 48 w 288"/>
                  <a:gd name="T5" fmla="*/ 91 h 355"/>
                  <a:gd name="T6" fmla="*/ 48 w 288"/>
                  <a:gd name="T7" fmla="*/ 0 h 355"/>
                  <a:gd name="T8" fmla="*/ 0 w 288"/>
                  <a:gd name="T9" fmla="*/ 99 h 355"/>
                  <a:gd name="T10" fmla="*/ 0 w 288"/>
                  <a:gd name="T11" fmla="*/ 355 h 355"/>
                  <a:gd name="T12" fmla="*/ 288 w 288"/>
                  <a:gd name="T13" fmla="*/ 355 h 355"/>
                  <a:gd name="T14" fmla="*/ 288 w 288"/>
                  <a:gd name="T15" fmla="*/ 203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355">
                    <a:moveTo>
                      <a:pt x="288" y="203"/>
                    </a:moveTo>
                    <a:lnTo>
                      <a:pt x="160" y="203"/>
                    </a:lnTo>
                    <a:cubicBezTo>
                      <a:pt x="99" y="203"/>
                      <a:pt x="48" y="153"/>
                      <a:pt x="48" y="91"/>
                    </a:cubicBezTo>
                    <a:lnTo>
                      <a:pt x="48" y="0"/>
                    </a:lnTo>
                    <a:cubicBezTo>
                      <a:pt x="19" y="25"/>
                      <a:pt x="1" y="61"/>
                      <a:pt x="0" y="99"/>
                    </a:cubicBezTo>
                    <a:lnTo>
                      <a:pt x="0" y="355"/>
                    </a:lnTo>
                    <a:lnTo>
                      <a:pt x="288" y="355"/>
                    </a:lnTo>
                    <a:lnTo>
                      <a:pt x="288" y="203"/>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60" name="Freeform 50">
                <a:extLst>
                  <a:ext uri="{FF2B5EF4-FFF2-40B4-BE49-F238E27FC236}">
                    <a16:creationId xmlns:a16="http://schemas.microsoft.com/office/drawing/2014/main" id="{7618479C-74B2-48E5-B86A-F8E9B084E0E5}"/>
                  </a:ext>
                </a:extLst>
              </p:cNvPr>
              <p:cNvSpPr>
                <a:spLocks/>
              </p:cNvSpPr>
              <p:nvPr/>
            </p:nvSpPr>
            <p:spPr bwMode="auto">
              <a:xfrm>
                <a:off x="1177" y="2756"/>
                <a:ext cx="200" cy="122"/>
              </a:xfrm>
              <a:custGeom>
                <a:avLst/>
                <a:gdLst>
                  <a:gd name="T0" fmla="*/ 797 w 848"/>
                  <a:gd name="T1" fmla="*/ 154 h 512"/>
                  <a:gd name="T2" fmla="*/ 548 w 848"/>
                  <a:gd name="T3" fmla="*/ 32 h 512"/>
                  <a:gd name="T4" fmla="*/ 336 w 848"/>
                  <a:gd name="T5" fmla="*/ 0 h 512"/>
                  <a:gd name="T6" fmla="*/ 125 w 848"/>
                  <a:gd name="T7" fmla="*/ 32 h 512"/>
                  <a:gd name="T8" fmla="*/ 0 w 848"/>
                  <a:gd name="T9" fmla="*/ 80 h 512"/>
                  <a:gd name="T10" fmla="*/ 0 w 848"/>
                  <a:gd name="T11" fmla="*/ 232 h 512"/>
                  <a:gd name="T12" fmla="*/ 128 w 848"/>
                  <a:gd name="T13" fmla="*/ 232 h 512"/>
                  <a:gd name="T14" fmla="*/ 240 w 848"/>
                  <a:gd name="T15" fmla="*/ 344 h 512"/>
                  <a:gd name="T16" fmla="*/ 240 w 848"/>
                  <a:gd name="T17" fmla="*/ 512 h 512"/>
                  <a:gd name="T18" fmla="*/ 848 w 848"/>
                  <a:gd name="T19" fmla="*/ 512 h 512"/>
                  <a:gd name="T20" fmla="*/ 848 w 848"/>
                  <a:gd name="T21" fmla="*/ 256 h 512"/>
                  <a:gd name="T22" fmla="*/ 797 w 848"/>
                  <a:gd name="T23" fmla="*/ 15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8" h="512">
                    <a:moveTo>
                      <a:pt x="797" y="154"/>
                    </a:moveTo>
                    <a:cubicBezTo>
                      <a:pt x="727" y="96"/>
                      <a:pt x="637" y="58"/>
                      <a:pt x="548" y="32"/>
                    </a:cubicBezTo>
                    <a:cubicBezTo>
                      <a:pt x="479" y="12"/>
                      <a:pt x="408" y="1"/>
                      <a:pt x="336" y="0"/>
                    </a:cubicBezTo>
                    <a:cubicBezTo>
                      <a:pt x="265" y="2"/>
                      <a:pt x="194" y="12"/>
                      <a:pt x="125" y="32"/>
                    </a:cubicBezTo>
                    <a:cubicBezTo>
                      <a:pt x="82" y="45"/>
                      <a:pt x="40" y="61"/>
                      <a:pt x="0" y="80"/>
                    </a:cubicBezTo>
                    <a:lnTo>
                      <a:pt x="0" y="232"/>
                    </a:lnTo>
                    <a:lnTo>
                      <a:pt x="128" y="232"/>
                    </a:lnTo>
                    <a:cubicBezTo>
                      <a:pt x="190" y="232"/>
                      <a:pt x="240" y="283"/>
                      <a:pt x="240" y="344"/>
                    </a:cubicBezTo>
                    <a:lnTo>
                      <a:pt x="240" y="512"/>
                    </a:lnTo>
                    <a:lnTo>
                      <a:pt x="848" y="512"/>
                    </a:lnTo>
                    <a:lnTo>
                      <a:pt x="848" y="256"/>
                    </a:lnTo>
                    <a:cubicBezTo>
                      <a:pt x="848" y="216"/>
                      <a:pt x="829" y="179"/>
                      <a:pt x="797" y="154"/>
                    </a:cubicBez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44" name="Freeform 52">
              <a:extLst>
                <a:ext uri="{FF2B5EF4-FFF2-40B4-BE49-F238E27FC236}">
                  <a16:creationId xmlns:a16="http://schemas.microsoft.com/office/drawing/2014/main" id="{62EB222E-85D7-4369-8F7C-94586151E24F}"/>
                </a:ext>
              </a:extLst>
            </p:cNvPr>
            <p:cNvSpPr>
              <a:spLocks noEditPoints="1"/>
            </p:cNvSpPr>
            <p:nvPr/>
          </p:nvSpPr>
          <p:spPr bwMode="auto">
            <a:xfrm>
              <a:off x="1345" y="3178"/>
              <a:ext cx="300" cy="255"/>
            </a:xfrm>
            <a:custGeom>
              <a:avLst/>
              <a:gdLst>
                <a:gd name="T0" fmla="*/ 1185 w 1345"/>
                <a:gd name="T1" fmla="*/ 957 h 1152"/>
                <a:gd name="T2" fmla="*/ 1121 w 1345"/>
                <a:gd name="T3" fmla="*/ 855 h 1152"/>
                <a:gd name="T4" fmla="*/ 1185 w 1345"/>
                <a:gd name="T5" fmla="*/ 800 h 1152"/>
                <a:gd name="T6" fmla="*/ 1057 w 1345"/>
                <a:gd name="T7" fmla="*/ 1045 h 1152"/>
                <a:gd name="T8" fmla="*/ 1121 w 1345"/>
                <a:gd name="T9" fmla="*/ 1034 h 1152"/>
                <a:gd name="T10" fmla="*/ 1057 w 1345"/>
                <a:gd name="T11" fmla="*/ 874 h 1152"/>
                <a:gd name="T12" fmla="*/ 993 w 1345"/>
                <a:gd name="T13" fmla="*/ 1053 h 1152"/>
                <a:gd name="T14" fmla="*/ 993 w 1345"/>
                <a:gd name="T15" fmla="*/ 989 h 1152"/>
                <a:gd name="T16" fmla="*/ 865 w 1345"/>
                <a:gd name="T17" fmla="*/ 832 h 1152"/>
                <a:gd name="T18" fmla="*/ 865 w 1345"/>
                <a:gd name="T19" fmla="*/ 896 h 1152"/>
                <a:gd name="T20" fmla="*/ 801 w 1345"/>
                <a:gd name="T21" fmla="*/ 992 h 1152"/>
                <a:gd name="T22" fmla="*/ 865 w 1345"/>
                <a:gd name="T23" fmla="*/ 1056 h 1152"/>
                <a:gd name="T24" fmla="*/ 801 w 1345"/>
                <a:gd name="T25" fmla="*/ 896 h 1152"/>
                <a:gd name="T26" fmla="*/ 737 w 1345"/>
                <a:gd name="T27" fmla="*/ 1045 h 1152"/>
                <a:gd name="T28" fmla="*/ 737 w 1345"/>
                <a:gd name="T29" fmla="*/ 989 h 1152"/>
                <a:gd name="T30" fmla="*/ 609 w 1345"/>
                <a:gd name="T31" fmla="*/ 812 h 1152"/>
                <a:gd name="T32" fmla="*/ 609 w 1345"/>
                <a:gd name="T33" fmla="*/ 874 h 1152"/>
                <a:gd name="T34" fmla="*/ 545 w 1345"/>
                <a:gd name="T35" fmla="*/ 957 h 1152"/>
                <a:gd name="T36" fmla="*/ 609 w 1345"/>
                <a:gd name="T37" fmla="*/ 972 h 1152"/>
                <a:gd name="T38" fmla="*/ 385 w 1345"/>
                <a:gd name="T39" fmla="*/ 799 h 1152"/>
                <a:gd name="T40" fmla="*/ 353 w 1345"/>
                <a:gd name="T41" fmla="*/ 860 h 1152"/>
                <a:gd name="T42" fmla="*/ 353 w 1345"/>
                <a:gd name="T43" fmla="*/ 615 h 1152"/>
                <a:gd name="T44" fmla="*/ 289 w 1345"/>
                <a:gd name="T45" fmla="*/ 605 h 1152"/>
                <a:gd name="T46" fmla="*/ 225 w 1345"/>
                <a:gd name="T47" fmla="*/ 780 h 1152"/>
                <a:gd name="T48" fmla="*/ 161 w 1345"/>
                <a:gd name="T49" fmla="*/ 592 h 1152"/>
                <a:gd name="T50" fmla="*/ 225 w 1345"/>
                <a:gd name="T51" fmla="*/ 647 h 1152"/>
                <a:gd name="T52" fmla="*/ 97 w 1345"/>
                <a:gd name="T53" fmla="*/ 768 h 1152"/>
                <a:gd name="T54" fmla="*/ 161 w 1345"/>
                <a:gd name="T55" fmla="*/ 823 h 1152"/>
                <a:gd name="T56" fmla="*/ 161 w 1345"/>
                <a:gd name="T57" fmla="*/ 407 h 1152"/>
                <a:gd name="T58" fmla="*/ 289 w 1345"/>
                <a:gd name="T59" fmla="*/ 375 h 1152"/>
                <a:gd name="T60" fmla="*/ 225 w 1345"/>
                <a:gd name="T61" fmla="*/ 365 h 1152"/>
                <a:gd name="T62" fmla="*/ 801 w 1345"/>
                <a:gd name="T63" fmla="*/ 192 h 1152"/>
                <a:gd name="T64" fmla="*/ 449 w 1345"/>
                <a:gd name="T65" fmla="*/ 96 h 1152"/>
                <a:gd name="T66" fmla="*/ 481 w 1345"/>
                <a:gd name="T67" fmla="*/ 772 h 1152"/>
                <a:gd name="T68" fmla="*/ 737 w 1345"/>
                <a:gd name="T69" fmla="*/ 407 h 1152"/>
                <a:gd name="T70" fmla="*/ 801 w 1345"/>
                <a:gd name="T71" fmla="*/ 352 h 1152"/>
                <a:gd name="T72" fmla="*/ 609 w 1345"/>
                <a:gd name="T73" fmla="*/ 375 h 1152"/>
                <a:gd name="T74" fmla="*/ 609 w 1345"/>
                <a:gd name="T75" fmla="*/ 437 h 1152"/>
                <a:gd name="T76" fmla="*/ 545 w 1345"/>
                <a:gd name="T77" fmla="*/ 381 h 1152"/>
                <a:gd name="T78" fmla="*/ 353 w 1345"/>
                <a:gd name="T79" fmla="*/ 445 h 1152"/>
                <a:gd name="T80" fmla="*/ 417 w 1345"/>
                <a:gd name="T81" fmla="*/ 448 h 1152"/>
                <a:gd name="T82" fmla="*/ 833 w 1345"/>
                <a:gd name="T83" fmla="*/ 736 h 1152"/>
                <a:gd name="T84" fmla="*/ 1185 w 1345"/>
                <a:gd name="T85" fmla="*/ 640 h 1152"/>
                <a:gd name="T86" fmla="*/ 1107 w 1345"/>
                <a:gd name="T87" fmla="*/ 480 h 1152"/>
                <a:gd name="T88" fmla="*/ 896 w 1345"/>
                <a:gd name="T89" fmla="*/ 320 h 1152"/>
                <a:gd name="T90" fmla="*/ 448 w 1345"/>
                <a:gd name="T91" fmla="*/ 0 h 1152"/>
                <a:gd name="T92" fmla="*/ 64 w 1345"/>
                <a:gd name="T93" fmla="*/ 464 h 1152"/>
                <a:gd name="T94" fmla="*/ 0 w 1345"/>
                <a:gd name="T95" fmla="*/ 768 h 1152"/>
                <a:gd name="T96" fmla="*/ 622 w 1345"/>
                <a:gd name="T97" fmla="*/ 1120 h 1152"/>
                <a:gd name="T98" fmla="*/ 1344 w 1345"/>
                <a:gd name="T99" fmla="*/ 80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5" h="1152">
                  <a:moveTo>
                    <a:pt x="1249" y="960"/>
                  </a:moveTo>
                  <a:cubicBezTo>
                    <a:pt x="1249" y="981"/>
                    <a:pt x="1225" y="1000"/>
                    <a:pt x="1185" y="1015"/>
                  </a:cubicBezTo>
                  <a:lnTo>
                    <a:pt x="1185" y="957"/>
                  </a:lnTo>
                  <a:cubicBezTo>
                    <a:pt x="1208" y="951"/>
                    <a:pt x="1230" y="941"/>
                    <a:pt x="1249" y="932"/>
                  </a:cubicBezTo>
                  <a:lnTo>
                    <a:pt x="1249" y="960"/>
                  </a:lnTo>
                  <a:close/>
                  <a:moveTo>
                    <a:pt x="1121" y="855"/>
                  </a:moveTo>
                  <a:lnTo>
                    <a:pt x="1121" y="797"/>
                  </a:lnTo>
                  <a:cubicBezTo>
                    <a:pt x="1144" y="791"/>
                    <a:pt x="1166" y="781"/>
                    <a:pt x="1185" y="772"/>
                  </a:cubicBezTo>
                  <a:lnTo>
                    <a:pt x="1185" y="800"/>
                  </a:lnTo>
                  <a:cubicBezTo>
                    <a:pt x="1185" y="821"/>
                    <a:pt x="1161" y="840"/>
                    <a:pt x="1121" y="855"/>
                  </a:cubicBezTo>
                  <a:close/>
                  <a:moveTo>
                    <a:pt x="1121" y="1034"/>
                  </a:moveTo>
                  <a:cubicBezTo>
                    <a:pt x="1102" y="1039"/>
                    <a:pt x="1080" y="1042"/>
                    <a:pt x="1057" y="1045"/>
                  </a:cubicBezTo>
                  <a:lnTo>
                    <a:pt x="1057" y="983"/>
                  </a:lnTo>
                  <a:cubicBezTo>
                    <a:pt x="1078" y="980"/>
                    <a:pt x="1101" y="976"/>
                    <a:pt x="1121" y="973"/>
                  </a:cubicBezTo>
                  <a:lnTo>
                    <a:pt x="1121" y="1034"/>
                  </a:lnTo>
                  <a:close/>
                  <a:moveTo>
                    <a:pt x="993" y="823"/>
                  </a:moveTo>
                  <a:cubicBezTo>
                    <a:pt x="1014" y="820"/>
                    <a:pt x="1037" y="816"/>
                    <a:pt x="1057" y="813"/>
                  </a:cubicBezTo>
                  <a:lnTo>
                    <a:pt x="1057" y="874"/>
                  </a:lnTo>
                  <a:cubicBezTo>
                    <a:pt x="1038" y="879"/>
                    <a:pt x="1016" y="882"/>
                    <a:pt x="993" y="885"/>
                  </a:cubicBezTo>
                  <a:lnTo>
                    <a:pt x="993" y="823"/>
                  </a:lnTo>
                  <a:close/>
                  <a:moveTo>
                    <a:pt x="993" y="1053"/>
                  </a:moveTo>
                  <a:cubicBezTo>
                    <a:pt x="973" y="1055"/>
                    <a:pt x="952" y="1056"/>
                    <a:pt x="929" y="1056"/>
                  </a:cubicBezTo>
                  <a:lnTo>
                    <a:pt x="929" y="992"/>
                  </a:lnTo>
                  <a:cubicBezTo>
                    <a:pt x="949" y="992"/>
                    <a:pt x="971" y="991"/>
                    <a:pt x="993" y="989"/>
                  </a:cubicBezTo>
                  <a:lnTo>
                    <a:pt x="993" y="1053"/>
                  </a:lnTo>
                  <a:close/>
                  <a:moveTo>
                    <a:pt x="865" y="896"/>
                  </a:moveTo>
                  <a:lnTo>
                    <a:pt x="865" y="832"/>
                  </a:lnTo>
                  <a:cubicBezTo>
                    <a:pt x="885" y="832"/>
                    <a:pt x="907" y="831"/>
                    <a:pt x="929" y="829"/>
                  </a:cubicBezTo>
                  <a:lnTo>
                    <a:pt x="929" y="893"/>
                  </a:lnTo>
                  <a:cubicBezTo>
                    <a:pt x="909" y="895"/>
                    <a:pt x="888" y="895"/>
                    <a:pt x="865" y="896"/>
                  </a:cubicBezTo>
                  <a:close/>
                  <a:moveTo>
                    <a:pt x="865" y="1056"/>
                  </a:moveTo>
                  <a:cubicBezTo>
                    <a:pt x="843" y="1056"/>
                    <a:pt x="822" y="1055"/>
                    <a:pt x="801" y="1053"/>
                  </a:cubicBezTo>
                  <a:lnTo>
                    <a:pt x="801" y="992"/>
                  </a:lnTo>
                  <a:cubicBezTo>
                    <a:pt x="813" y="992"/>
                    <a:pt x="822" y="992"/>
                    <a:pt x="833" y="992"/>
                  </a:cubicBezTo>
                  <a:cubicBezTo>
                    <a:pt x="843" y="992"/>
                    <a:pt x="854" y="992"/>
                    <a:pt x="865" y="992"/>
                  </a:cubicBezTo>
                  <a:lnTo>
                    <a:pt x="865" y="1056"/>
                  </a:lnTo>
                  <a:close/>
                  <a:moveTo>
                    <a:pt x="737" y="829"/>
                  </a:moveTo>
                  <a:cubicBezTo>
                    <a:pt x="758" y="831"/>
                    <a:pt x="779" y="832"/>
                    <a:pt x="801" y="832"/>
                  </a:cubicBezTo>
                  <a:lnTo>
                    <a:pt x="801" y="896"/>
                  </a:lnTo>
                  <a:cubicBezTo>
                    <a:pt x="779" y="896"/>
                    <a:pt x="758" y="895"/>
                    <a:pt x="737" y="893"/>
                  </a:cubicBezTo>
                  <a:lnTo>
                    <a:pt x="737" y="829"/>
                  </a:lnTo>
                  <a:close/>
                  <a:moveTo>
                    <a:pt x="737" y="1045"/>
                  </a:moveTo>
                  <a:cubicBezTo>
                    <a:pt x="715" y="1042"/>
                    <a:pt x="693" y="1039"/>
                    <a:pt x="673" y="1034"/>
                  </a:cubicBezTo>
                  <a:lnTo>
                    <a:pt x="673" y="983"/>
                  </a:lnTo>
                  <a:cubicBezTo>
                    <a:pt x="694" y="986"/>
                    <a:pt x="715" y="988"/>
                    <a:pt x="737" y="989"/>
                  </a:cubicBezTo>
                  <a:lnTo>
                    <a:pt x="737" y="1045"/>
                  </a:lnTo>
                  <a:close/>
                  <a:moveTo>
                    <a:pt x="609" y="874"/>
                  </a:moveTo>
                  <a:lnTo>
                    <a:pt x="609" y="812"/>
                  </a:lnTo>
                  <a:cubicBezTo>
                    <a:pt x="630" y="815"/>
                    <a:pt x="651" y="820"/>
                    <a:pt x="673" y="821"/>
                  </a:cubicBezTo>
                  <a:lnTo>
                    <a:pt x="673" y="885"/>
                  </a:lnTo>
                  <a:cubicBezTo>
                    <a:pt x="651" y="882"/>
                    <a:pt x="629" y="879"/>
                    <a:pt x="609" y="874"/>
                  </a:cubicBezTo>
                  <a:close/>
                  <a:moveTo>
                    <a:pt x="609" y="1015"/>
                  </a:moveTo>
                  <a:cubicBezTo>
                    <a:pt x="569" y="999"/>
                    <a:pt x="545" y="980"/>
                    <a:pt x="545" y="960"/>
                  </a:cubicBezTo>
                  <a:lnTo>
                    <a:pt x="545" y="957"/>
                  </a:lnTo>
                  <a:cubicBezTo>
                    <a:pt x="545" y="957"/>
                    <a:pt x="545" y="957"/>
                    <a:pt x="547" y="957"/>
                  </a:cubicBezTo>
                  <a:cubicBezTo>
                    <a:pt x="552" y="959"/>
                    <a:pt x="555" y="960"/>
                    <a:pt x="560" y="960"/>
                  </a:cubicBezTo>
                  <a:cubicBezTo>
                    <a:pt x="576" y="965"/>
                    <a:pt x="592" y="968"/>
                    <a:pt x="609" y="972"/>
                  </a:cubicBezTo>
                  <a:lnTo>
                    <a:pt x="609" y="1015"/>
                  </a:lnTo>
                  <a:close/>
                  <a:moveTo>
                    <a:pt x="353" y="797"/>
                  </a:moveTo>
                  <a:cubicBezTo>
                    <a:pt x="365" y="797"/>
                    <a:pt x="374" y="799"/>
                    <a:pt x="385" y="799"/>
                  </a:cubicBezTo>
                  <a:lnTo>
                    <a:pt x="385" y="800"/>
                  </a:lnTo>
                  <a:cubicBezTo>
                    <a:pt x="385" y="823"/>
                    <a:pt x="390" y="845"/>
                    <a:pt x="401" y="863"/>
                  </a:cubicBezTo>
                  <a:cubicBezTo>
                    <a:pt x="385" y="863"/>
                    <a:pt x="369" y="861"/>
                    <a:pt x="353" y="860"/>
                  </a:cubicBezTo>
                  <a:lnTo>
                    <a:pt x="353" y="797"/>
                  </a:lnTo>
                  <a:close/>
                  <a:moveTo>
                    <a:pt x="289" y="605"/>
                  </a:moveTo>
                  <a:cubicBezTo>
                    <a:pt x="310" y="608"/>
                    <a:pt x="331" y="613"/>
                    <a:pt x="353" y="615"/>
                  </a:cubicBezTo>
                  <a:lnTo>
                    <a:pt x="353" y="679"/>
                  </a:lnTo>
                  <a:cubicBezTo>
                    <a:pt x="331" y="676"/>
                    <a:pt x="309" y="672"/>
                    <a:pt x="289" y="668"/>
                  </a:cubicBezTo>
                  <a:lnTo>
                    <a:pt x="289" y="605"/>
                  </a:lnTo>
                  <a:close/>
                  <a:moveTo>
                    <a:pt x="289" y="853"/>
                  </a:moveTo>
                  <a:cubicBezTo>
                    <a:pt x="267" y="850"/>
                    <a:pt x="245" y="847"/>
                    <a:pt x="225" y="842"/>
                  </a:cubicBezTo>
                  <a:lnTo>
                    <a:pt x="225" y="780"/>
                  </a:lnTo>
                  <a:cubicBezTo>
                    <a:pt x="246" y="783"/>
                    <a:pt x="267" y="788"/>
                    <a:pt x="289" y="789"/>
                  </a:cubicBezTo>
                  <a:lnTo>
                    <a:pt x="289" y="853"/>
                  </a:lnTo>
                  <a:close/>
                  <a:moveTo>
                    <a:pt x="161" y="592"/>
                  </a:moveTo>
                  <a:lnTo>
                    <a:pt x="161" y="564"/>
                  </a:lnTo>
                  <a:cubicBezTo>
                    <a:pt x="181" y="573"/>
                    <a:pt x="201" y="581"/>
                    <a:pt x="225" y="588"/>
                  </a:cubicBezTo>
                  <a:lnTo>
                    <a:pt x="225" y="647"/>
                  </a:lnTo>
                  <a:cubicBezTo>
                    <a:pt x="185" y="632"/>
                    <a:pt x="161" y="613"/>
                    <a:pt x="161" y="592"/>
                  </a:cubicBezTo>
                  <a:close/>
                  <a:moveTo>
                    <a:pt x="161" y="823"/>
                  </a:moveTo>
                  <a:cubicBezTo>
                    <a:pt x="121" y="807"/>
                    <a:pt x="97" y="788"/>
                    <a:pt x="97" y="768"/>
                  </a:cubicBezTo>
                  <a:lnTo>
                    <a:pt x="97" y="740"/>
                  </a:lnTo>
                  <a:cubicBezTo>
                    <a:pt x="117" y="749"/>
                    <a:pt x="137" y="757"/>
                    <a:pt x="161" y="764"/>
                  </a:cubicBezTo>
                  <a:lnTo>
                    <a:pt x="161" y="823"/>
                  </a:lnTo>
                  <a:close/>
                  <a:moveTo>
                    <a:pt x="97" y="324"/>
                  </a:moveTo>
                  <a:cubicBezTo>
                    <a:pt x="117" y="333"/>
                    <a:pt x="137" y="341"/>
                    <a:pt x="161" y="348"/>
                  </a:cubicBezTo>
                  <a:lnTo>
                    <a:pt x="161" y="407"/>
                  </a:lnTo>
                  <a:cubicBezTo>
                    <a:pt x="121" y="391"/>
                    <a:pt x="97" y="372"/>
                    <a:pt x="97" y="352"/>
                  </a:cubicBezTo>
                  <a:lnTo>
                    <a:pt x="97" y="324"/>
                  </a:lnTo>
                  <a:close/>
                  <a:moveTo>
                    <a:pt x="289" y="375"/>
                  </a:moveTo>
                  <a:lnTo>
                    <a:pt x="289" y="439"/>
                  </a:lnTo>
                  <a:cubicBezTo>
                    <a:pt x="267" y="436"/>
                    <a:pt x="245" y="432"/>
                    <a:pt x="225" y="428"/>
                  </a:cubicBezTo>
                  <a:lnTo>
                    <a:pt x="225" y="365"/>
                  </a:lnTo>
                  <a:cubicBezTo>
                    <a:pt x="246" y="368"/>
                    <a:pt x="267" y="372"/>
                    <a:pt x="289" y="375"/>
                  </a:cubicBezTo>
                  <a:close/>
                  <a:moveTo>
                    <a:pt x="449" y="96"/>
                  </a:moveTo>
                  <a:cubicBezTo>
                    <a:pt x="645" y="96"/>
                    <a:pt x="801" y="140"/>
                    <a:pt x="801" y="192"/>
                  </a:cubicBezTo>
                  <a:cubicBezTo>
                    <a:pt x="801" y="245"/>
                    <a:pt x="645" y="288"/>
                    <a:pt x="449" y="288"/>
                  </a:cubicBezTo>
                  <a:cubicBezTo>
                    <a:pt x="254" y="288"/>
                    <a:pt x="97" y="245"/>
                    <a:pt x="97" y="192"/>
                  </a:cubicBezTo>
                  <a:cubicBezTo>
                    <a:pt x="97" y="140"/>
                    <a:pt x="254" y="96"/>
                    <a:pt x="449" y="96"/>
                  </a:cubicBezTo>
                  <a:close/>
                  <a:moveTo>
                    <a:pt x="545" y="855"/>
                  </a:moveTo>
                  <a:cubicBezTo>
                    <a:pt x="505" y="839"/>
                    <a:pt x="481" y="820"/>
                    <a:pt x="481" y="800"/>
                  </a:cubicBezTo>
                  <a:lnTo>
                    <a:pt x="481" y="772"/>
                  </a:lnTo>
                  <a:cubicBezTo>
                    <a:pt x="501" y="781"/>
                    <a:pt x="521" y="789"/>
                    <a:pt x="545" y="796"/>
                  </a:cubicBezTo>
                  <a:lnTo>
                    <a:pt x="545" y="855"/>
                  </a:lnTo>
                  <a:close/>
                  <a:moveTo>
                    <a:pt x="737" y="407"/>
                  </a:moveTo>
                  <a:lnTo>
                    <a:pt x="737" y="349"/>
                  </a:lnTo>
                  <a:cubicBezTo>
                    <a:pt x="760" y="343"/>
                    <a:pt x="782" y="333"/>
                    <a:pt x="801" y="324"/>
                  </a:cubicBezTo>
                  <a:lnTo>
                    <a:pt x="801" y="352"/>
                  </a:lnTo>
                  <a:cubicBezTo>
                    <a:pt x="801" y="373"/>
                    <a:pt x="777" y="392"/>
                    <a:pt x="737" y="407"/>
                  </a:cubicBezTo>
                  <a:close/>
                  <a:moveTo>
                    <a:pt x="609" y="437"/>
                  </a:moveTo>
                  <a:lnTo>
                    <a:pt x="609" y="375"/>
                  </a:lnTo>
                  <a:cubicBezTo>
                    <a:pt x="630" y="372"/>
                    <a:pt x="653" y="368"/>
                    <a:pt x="673" y="365"/>
                  </a:cubicBezTo>
                  <a:lnTo>
                    <a:pt x="673" y="426"/>
                  </a:lnTo>
                  <a:cubicBezTo>
                    <a:pt x="654" y="431"/>
                    <a:pt x="632" y="434"/>
                    <a:pt x="609" y="437"/>
                  </a:cubicBezTo>
                  <a:close/>
                  <a:moveTo>
                    <a:pt x="481" y="448"/>
                  </a:moveTo>
                  <a:lnTo>
                    <a:pt x="481" y="384"/>
                  </a:lnTo>
                  <a:cubicBezTo>
                    <a:pt x="501" y="384"/>
                    <a:pt x="523" y="383"/>
                    <a:pt x="545" y="381"/>
                  </a:cubicBezTo>
                  <a:lnTo>
                    <a:pt x="545" y="445"/>
                  </a:lnTo>
                  <a:cubicBezTo>
                    <a:pt x="525" y="447"/>
                    <a:pt x="504" y="447"/>
                    <a:pt x="481" y="448"/>
                  </a:cubicBezTo>
                  <a:close/>
                  <a:moveTo>
                    <a:pt x="353" y="445"/>
                  </a:moveTo>
                  <a:lnTo>
                    <a:pt x="353" y="381"/>
                  </a:lnTo>
                  <a:cubicBezTo>
                    <a:pt x="374" y="383"/>
                    <a:pt x="395" y="384"/>
                    <a:pt x="417" y="384"/>
                  </a:cubicBezTo>
                  <a:lnTo>
                    <a:pt x="417" y="448"/>
                  </a:lnTo>
                  <a:cubicBezTo>
                    <a:pt x="395" y="447"/>
                    <a:pt x="374" y="447"/>
                    <a:pt x="353" y="445"/>
                  </a:cubicBezTo>
                  <a:close/>
                  <a:moveTo>
                    <a:pt x="1185" y="640"/>
                  </a:moveTo>
                  <a:cubicBezTo>
                    <a:pt x="1185" y="693"/>
                    <a:pt x="1029" y="736"/>
                    <a:pt x="833" y="736"/>
                  </a:cubicBezTo>
                  <a:cubicBezTo>
                    <a:pt x="638" y="736"/>
                    <a:pt x="481" y="693"/>
                    <a:pt x="481" y="640"/>
                  </a:cubicBezTo>
                  <a:cubicBezTo>
                    <a:pt x="481" y="588"/>
                    <a:pt x="638" y="544"/>
                    <a:pt x="833" y="544"/>
                  </a:cubicBezTo>
                  <a:cubicBezTo>
                    <a:pt x="1029" y="544"/>
                    <a:pt x="1185" y="588"/>
                    <a:pt x="1185" y="640"/>
                  </a:cubicBezTo>
                  <a:close/>
                  <a:moveTo>
                    <a:pt x="1281" y="688"/>
                  </a:moveTo>
                  <a:lnTo>
                    <a:pt x="1281" y="640"/>
                  </a:lnTo>
                  <a:cubicBezTo>
                    <a:pt x="1281" y="565"/>
                    <a:pt x="1222" y="511"/>
                    <a:pt x="1107" y="480"/>
                  </a:cubicBezTo>
                  <a:cubicBezTo>
                    <a:pt x="1064" y="469"/>
                    <a:pt x="1014" y="460"/>
                    <a:pt x="958" y="455"/>
                  </a:cubicBezTo>
                  <a:cubicBezTo>
                    <a:pt x="960" y="448"/>
                    <a:pt x="960" y="440"/>
                    <a:pt x="960" y="432"/>
                  </a:cubicBezTo>
                  <a:cubicBezTo>
                    <a:pt x="960" y="388"/>
                    <a:pt x="939" y="349"/>
                    <a:pt x="896" y="320"/>
                  </a:cubicBezTo>
                  <a:lnTo>
                    <a:pt x="896" y="192"/>
                  </a:lnTo>
                  <a:cubicBezTo>
                    <a:pt x="896" y="117"/>
                    <a:pt x="837" y="63"/>
                    <a:pt x="721" y="32"/>
                  </a:cubicBezTo>
                  <a:cubicBezTo>
                    <a:pt x="646" y="12"/>
                    <a:pt x="550" y="0"/>
                    <a:pt x="448" y="0"/>
                  </a:cubicBezTo>
                  <a:cubicBezTo>
                    <a:pt x="313" y="0"/>
                    <a:pt x="0" y="20"/>
                    <a:pt x="0" y="192"/>
                  </a:cubicBezTo>
                  <a:lnTo>
                    <a:pt x="0" y="352"/>
                  </a:lnTo>
                  <a:cubicBezTo>
                    <a:pt x="0" y="397"/>
                    <a:pt x="21" y="436"/>
                    <a:pt x="64" y="464"/>
                  </a:cubicBezTo>
                  <a:lnTo>
                    <a:pt x="64" y="495"/>
                  </a:lnTo>
                  <a:cubicBezTo>
                    <a:pt x="25" y="522"/>
                    <a:pt x="0" y="559"/>
                    <a:pt x="0" y="608"/>
                  </a:cubicBezTo>
                  <a:lnTo>
                    <a:pt x="0" y="768"/>
                  </a:lnTo>
                  <a:cubicBezTo>
                    <a:pt x="0" y="844"/>
                    <a:pt x="59" y="898"/>
                    <a:pt x="174" y="928"/>
                  </a:cubicBezTo>
                  <a:cubicBezTo>
                    <a:pt x="249" y="949"/>
                    <a:pt x="345" y="960"/>
                    <a:pt x="448" y="960"/>
                  </a:cubicBezTo>
                  <a:cubicBezTo>
                    <a:pt x="448" y="1036"/>
                    <a:pt x="507" y="1090"/>
                    <a:pt x="622" y="1120"/>
                  </a:cubicBezTo>
                  <a:cubicBezTo>
                    <a:pt x="697" y="1141"/>
                    <a:pt x="793" y="1152"/>
                    <a:pt x="896" y="1152"/>
                  </a:cubicBezTo>
                  <a:cubicBezTo>
                    <a:pt x="1030" y="1152"/>
                    <a:pt x="1344" y="1133"/>
                    <a:pt x="1344" y="960"/>
                  </a:cubicBezTo>
                  <a:lnTo>
                    <a:pt x="1344" y="800"/>
                  </a:lnTo>
                  <a:cubicBezTo>
                    <a:pt x="1345" y="756"/>
                    <a:pt x="1325" y="717"/>
                    <a:pt x="1281" y="688"/>
                  </a:cubicBez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45" name="Group 57">
              <a:extLst>
                <a:ext uri="{FF2B5EF4-FFF2-40B4-BE49-F238E27FC236}">
                  <a16:creationId xmlns:a16="http://schemas.microsoft.com/office/drawing/2014/main" id="{23C08B38-CF17-4EFF-BB07-845F5CB53F5D}"/>
                </a:ext>
              </a:extLst>
            </p:cNvPr>
            <p:cNvGrpSpPr>
              <a:grpSpLocks/>
            </p:cNvGrpSpPr>
            <p:nvPr/>
          </p:nvGrpSpPr>
          <p:grpSpPr bwMode="auto">
            <a:xfrm>
              <a:off x="1931" y="3259"/>
              <a:ext cx="340" cy="262"/>
              <a:chOff x="1931" y="3259"/>
              <a:chExt cx="340" cy="262"/>
            </a:xfrm>
          </p:grpSpPr>
          <p:sp>
            <p:nvSpPr>
              <p:cNvPr id="52" name="Freeform 53">
                <a:extLst>
                  <a:ext uri="{FF2B5EF4-FFF2-40B4-BE49-F238E27FC236}">
                    <a16:creationId xmlns:a16="http://schemas.microsoft.com/office/drawing/2014/main" id="{029025C7-3EAB-4312-9B51-45C3E5E58F80}"/>
                  </a:ext>
                </a:extLst>
              </p:cNvPr>
              <p:cNvSpPr>
                <a:spLocks noEditPoints="1"/>
              </p:cNvSpPr>
              <p:nvPr/>
            </p:nvSpPr>
            <p:spPr bwMode="auto">
              <a:xfrm>
                <a:off x="1931" y="3369"/>
                <a:ext cx="102" cy="152"/>
              </a:xfrm>
              <a:custGeom>
                <a:avLst/>
                <a:gdLst>
                  <a:gd name="T0" fmla="*/ 25 w 102"/>
                  <a:gd name="T1" fmla="*/ 93 h 152"/>
                  <a:gd name="T2" fmla="*/ 42 w 102"/>
                  <a:gd name="T3" fmla="*/ 93 h 152"/>
                  <a:gd name="T4" fmla="*/ 42 w 102"/>
                  <a:gd name="T5" fmla="*/ 110 h 152"/>
                  <a:gd name="T6" fmla="*/ 25 w 102"/>
                  <a:gd name="T7" fmla="*/ 110 h 152"/>
                  <a:gd name="T8" fmla="*/ 25 w 102"/>
                  <a:gd name="T9" fmla="*/ 93 h 152"/>
                  <a:gd name="T10" fmla="*/ 25 w 102"/>
                  <a:gd name="T11" fmla="*/ 59 h 152"/>
                  <a:gd name="T12" fmla="*/ 42 w 102"/>
                  <a:gd name="T13" fmla="*/ 59 h 152"/>
                  <a:gd name="T14" fmla="*/ 42 w 102"/>
                  <a:gd name="T15" fmla="*/ 76 h 152"/>
                  <a:gd name="T16" fmla="*/ 25 w 102"/>
                  <a:gd name="T17" fmla="*/ 76 h 152"/>
                  <a:gd name="T18" fmla="*/ 25 w 102"/>
                  <a:gd name="T19" fmla="*/ 59 h 152"/>
                  <a:gd name="T20" fmla="*/ 25 w 102"/>
                  <a:gd name="T21" fmla="*/ 25 h 152"/>
                  <a:gd name="T22" fmla="*/ 42 w 102"/>
                  <a:gd name="T23" fmla="*/ 25 h 152"/>
                  <a:gd name="T24" fmla="*/ 42 w 102"/>
                  <a:gd name="T25" fmla="*/ 42 h 152"/>
                  <a:gd name="T26" fmla="*/ 25 w 102"/>
                  <a:gd name="T27" fmla="*/ 42 h 152"/>
                  <a:gd name="T28" fmla="*/ 25 w 102"/>
                  <a:gd name="T29" fmla="*/ 25 h 152"/>
                  <a:gd name="T30" fmla="*/ 59 w 102"/>
                  <a:gd name="T31" fmla="*/ 93 h 152"/>
                  <a:gd name="T32" fmla="*/ 76 w 102"/>
                  <a:gd name="T33" fmla="*/ 93 h 152"/>
                  <a:gd name="T34" fmla="*/ 76 w 102"/>
                  <a:gd name="T35" fmla="*/ 110 h 152"/>
                  <a:gd name="T36" fmla="*/ 59 w 102"/>
                  <a:gd name="T37" fmla="*/ 110 h 152"/>
                  <a:gd name="T38" fmla="*/ 59 w 102"/>
                  <a:gd name="T39" fmla="*/ 93 h 152"/>
                  <a:gd name="T40" fmla="*/ 59 w 102"/>
                  <a:gd name="T41" fmla="*/ 59 h 152"/>
                  <a:gd name="T42" fmla="*/ 76 w 102"/>
                  <a:gd name="T43" fmla="*/ 59 h 152"/>
                  <a:gd name="T44" fmla="*/ 76 w 102"/>
                  <a:gd name="T45" fmla="*/ 76 h 152"/>
                  <a:gd name="T46" fmla="*/ 59 w 102"/>
                  <a:gd name="T47" fmla="*/ 76 h 152"/>
                  <a:gd name="T48" fmla="*/ 59 w 102"/>
                  <a:gd name="T49" fmla="*/ 59 h 152"/>
                  <a:gd name="T50" fmla="*/ 59 w 102"/>
                  <a:gd name="T51" fmla="*/ 25 h 152"/>
                  <a:gd name="T52" fmla="*/ 76 w 102"/>
                  <a:gd name="T53" fmla="*/ 25 h 152"/>
                  <a:gd name="T54" fmla="*/ 76 w 102"/>
                  <a:gd name="T55" fmla="*/ 42 h 152"/>
                  <a:gd name="T56" fmla="*/ 59 w 102"/>
                  <a:gd name="T57" fmla="*/ 42 h 152"/>
                  <a:gd name="T58" fmla="*/ 59 w 102"/>
                  <a:gd name="T59" fmla="*/ 25 h 152"/>
                  <a:gd name="T60" fmla="*/ 0 w 102"/>
                  <a:gd name="T61" fmla="*/ 152 h 152"/>
                  <a:gd name="T62" fmla="*/ 42 w 102"/>
                  <a:gd name="T63" fmla="*/ 152 h 152"/>
                  <a:gd name="T64" fmla="*/ 42 w 102"/>
                  <a:gd name="T65" fmla="*/ 127 h 152"/>
                  <a:gd name="T66" fmla="*/ 59 w 102"/>
                  <a:gd name="T67" fmla="*/ 127 h 152"/>
                  <a:gd name="T68" fmla="*/ 59 w 102"/>
                  <a:gd name="T69" fmla="*/ 152 h 152"/>
                  <a:gd name="T70" fmla="*/ 102 w 102"/>
                  <a:gd name="T71" fmla="*/ 152 h 152"/>
                  <a:gd name="T72" fmla="*/ 102 w 102"/>
                  <a:gd name="T73" fmla="*/ 0 h 152"/>
                  <a:gd name="T74" fmla="*/ 0 w 102"/>
                  <a:gd name="T75" fmla="*/ 0 h 152"/>
                  <a:gd name="T76" fmla="*/ 0 w 102"/>
                  <a:gd name="T7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 h="152">
                    <a:moveTo>
                      <a:pt x="25" y="93"/>
                    </a:moveTo>
                    <a:lnTo>
                      <a:pt x="42" y="93"/>
                    </a:lnTo>
                    <a:lnTo>
                      <a:pt x="42" y="110"/>
                    </a:lnTo>
                    <a:lnTo>
                      <a:pt x="25" y="110"/>
                    </a:lnTo>
                    <a:lnTo>
                      <a:pt x="25" y="93"/>
                    </a:lnTo>
                    <a:close/>
                    <a:moveTo>
                      <a:pt x="25" y="59"/>
                    </a:moveTo>
                    <a:lnTo>
                      <a:pt x="42" y="59"/>
                    </a:lnTo>
                    <a:lnTo>
                      <a:pt x="42" y="76"/>
                    </a:lnTo>
                    <a:lnTo>
                      <a:pt x="25" y="76"/>
                    </a:lnTo>
                    <a:lnTo>
                      <a:pt x="25" y="59"/>
                    </a:lnTo>
                    <a:close/>
                    <a:moveTo>
                      <a:pt x="25" y="25"/>
                    </a:moveTo>
                    <a:lnTo>
                      <a:pt x="42" y="25"/>
                    </a:lnTo>
                    <a:lnTo>
                      <a:pt x="42" y="42"/>
                    </a:lnTo>
                    <a:lnTo>
                      <a:pt x="25" y="42"/>
                    </a:lnTo>
                    <a:lnTo>
                      <a:pt x="25" y="25"/>
                    </a:lnTo>
                    <a:close/>
                    <a:moveTo>
                      <a:pt x="59" y="93"/>
                    </a:moveTo>
                    <a:lnTo>
                      <a:pt x="76" y="93"/>
                    </a:lnTo>
                    <a:lnTo>
                      <a:pt x="76" y="110"/>
                    </a:lnTo>
                    <a:lnTo>
                      <a:pt x="59" y="110"/>
                    </a:lnTo>
                    <a:lnTo>
                      <a:pt x="59" y="93"/>
                    </a:lnTo>
                    <a:close/>
                    <a:moveTo>
                      <a:pt x="59" y="59"/>
                    </a:moveTo>
                    <a:lnTo>
                      <a:pt x="76" y="59"/>
                    </a:lnTo>
                    <a:lnTo>
                      <a:pt x="76" y="76"/>
                    </a:lnTo>
                    <a:lnTo>
                      <a:pt x="59" y="76"/>
                    </a:lnTo>
                    <a:lnTo>
                      <a:pt x="59" y="59"/>
                    </a:lnTo>
                    <a:close/>
                    <a:moveTo>
                      <a:pt x="59" y="25"/>
                    </a:moveTo>
                    <a:lnTo>
                      <a:pt x="76" y="25"/>
                    </a:lnTo>
                    <a:lnTo>
                      <a:pt x="76" y="42"/>
                    </a:lnTo>
                    <a:lnTo>
                      <a:pt x="59" y="42"/>
                    </a:lnTo>
                    <a:lnTo>
                      <a:pt x="59" y="25"/>
                    </a:lnTo>
                    <a:close/>
                    <a:moveTo>
                      <a:pt x="0" y="152"/>
                    </a:moveTo>
                    <a:lnTo>
                      <a:pt x="42" y="152"/>
                    </a:lnTo>
                    <a:lnTo>
                      <a:pt x="42" y="127"/>
                    </a:lnTo>
                    <a:lnTo>
                      <a:pt x="59" y="127"/>
                    </a:lnTo>
                    <a:lnTo>
                      <a:pt x="59" y="152"/>
                    </a:lnTo>
                    <a:lnTo>
                      <a:pt x="102" y="152"/>
                    </a:lnTo>
                    <a:lnTo>
                      <a:pt x="102" y="0"/>
                    </a:lnTo>
                    <a:lnTo>
                      <a:pt x="0" y="0"/>
                    </a:lnTo>
                    <a:lnTo>
                      <a:pt x="0" y="152"/>
                    </a:lnTo>
                    <a:close/>
                  </a:path>
                </a:pathLst>
              </a:custGeom>
              <a:solidFill>
                <a:srgbClr val="4472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4">
                <a:extLst>
                  <a:ext uri="{FF2B5EF4-FFF2-40B4-BE49-F238E27FC236}">
                    <a16:creationId xmlns:a16="http://schemas.microsoft.com/office/drawing/2014/main" id="{8DFC0C7F-E829-46E4-9CF4-3D54DB110AF1}"/>
                  </a:ext>
                </a:extLst>
              </p:cNvPr>
              <p:cNvSpPr>
                <a:spLocks noEditPoints="1"/>
              </p:cNvSpPr>
              <p:nvPr/>
            </p:nvSpPr>
            <p:spPr bwMode="auto">
              <a:xfrm>
                <a:off x="2050" y="3403"/>
                <a:ext cx="102" cy="118"/>
              </a:xfrm>
              <a:custGeom>
                <a:avLst/>
                <a:gdLst>
                  <a:gd name="T0" fmla="*/ 25 w 102"/>
                  <a:gd name="T1" fmla="*/ 59 h 118"/>
                  <a:gd name="T2" fmla="*/ 42 w 102"/>
                  <a:gd name="T3" fmla="*/ 59 h 118"/>
                  <a:gd name="T4" fmla="*/ 42 w 102"/>
                  <a:gd name="T5" fmla="*/ 76 h 118"/>
                  <a:gd name="T6" fmla="*/ 25 w 102"/>
                  <a:gd name="T7" fmla="*/ 76 h 118"/>
                  <a:gd name="T8" fmla="*/ 25 w 102"/>
                  <a:gd name="T9" fmla="*/ 59 h 118"/>
                  <a:gd name="T10" fmla="*/ 25 w 102"/>
                  <a:gd name="T11" fmla="*/ 25 h 118"/>
                  <a:gd name="T12" fmla="*/ 42 w 102"/>
                  <a:gd name="T13" fmla="*/ 25 h 118"/>
                  <a:gd name="T14" fmla="*/ 42 w 102"/>
                  <a:gd name="T15" fmla="*/ 42 h 118"/>
                  <a:gd name="T16" fmla="*/ 25 w 102"/>
                  <a:gd name="T17" fmla="*/ 42 h 118"/>
                  <a:gd name="T18" fmla="*/ 25 w 102"/>
                  <a:gd name="T19" fmla="*/ 25 h 118"/>
                  <a:gd name="T20" fmla="*/ 59 w 102"/>
                  <a:gd name="T21" fmla="*/ 59 h 118"/>
                  <a:gd name="T22" fmla="*/ 76 w 102"/>
                  <a:gd name="T23" fmla="*/ 59 h 118"/>
                  <a:gd name="T24" fmla="*/ 76 w 102"/>
                  <a:gd name="T25" fmla="*/ 76 h 118"/>
                  <a:gd name="T26" fmla="*/ 59 w 102"/>
                  <a:gd name="T27" fmla="*/ 76 h 118"/>
                  <a:gd name="T28" fmla="*/ 59 w 102"/>
                  <a:gd name="T29" fmla="*/ 59 h 118"/>
                  <a:gd name="T30" fmla="*/ 59 w 102"/>
                  <a:gd name="T31" fmla="*/ 25 h 118"/>
                  <a:gd name="T32" fmla="*/ 76 w 102"/>
                  <a:gd name="T33" fmla="*/ 25 h 118"/>
                  <a:gd name="T34" fmla="*/ 76 w 102"/>
                  <a:gd name="T35" fmla="*/ 42 h 118"/>
                  <a:gd name="T36" fmla="*/ 59 w 102"/>
                  <a:gd name="T37" fmla="*/ 42 h 118"/>
                  <a:gd name="T38" fmla="*/ 59 w 102"/>
                  <a:gd name="T39" fmla="*/ 25 h 118"/>
                  <a:gd name="T40" fmla="*/ 0 w 102"/>
                  <a:gd name="T41" fmla="*/ 118 h 118"/>
                  <a:gd name="T42" fmla="*/ 42 w 102"/>
                  <a:gd name="T43" fmla="*/ 118 h 118"/>
                  <a:gd name="T44" fmla="*/ 42 w 102"/>
                  <a:gd name="T45" fmla="*/ 93 h 118"/>
                  <a:gd name="T46" fmla="*/ 59 w 102"/>
                  <a:gd name="T47" fmla="*/ 93 h 118"/>
                  <a:gd name="T48" fmla="*/ 59 w 102"/>
                  <a:gd name="T49" fmla="*/ 118 h 118"/>
                  <a:gd name="T50" fmla="*/ 102 w 102"/>
                  <a:gd name="T51" fmla="*/ 118 h 118"/>
                  <a:gd name="T52" fmla="*/ 102 w 102"/>
                  <a:gd name="T53" fmla="*/ 0 h 118"/>
                  <a:gd name="T54" fmla="*/ 0 w 102"/>
                  <a:gd name="T55" fmla="*/ 0 h 118"/>
                  <a:gd name="T56" fmla="*/ 0 w 102"/>
                  <a:gd name="T5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2" h="118">
                    <a:moveTo>
                      <a:pt x="25" y="59"/>
                    </a:moveTo>
                    <a:lnTo>
                      <a:pt x="42" y="59"/>
                    </a:lnTo>
                    <a:lnTo>
                      <a:pt x="42" y="76"/>
                    </a:lnTo>
                    <a:lnTo>
                      <a:pt x="25" y="76"/>
                    </a:lnTo>
                    <a:lnTo>
                      <a:pt x="25" y="59"/>
                    </a:lnTo>
                    <a:close/>
                    <a:moveTo>
                      <a:pt x="25" y="25"/>
                    </a:moveTo>
                    <a:lnTo>
                      <a:pt x="42" y="25"/>
                    </a:lnTo>
                    <a:lnTo>
                      <a:pt x="42" y="42"/>
                    </a:lnTo>
                    <a:lnTo>
                      <a:pt x="25" y="42"/>
                    </a:lnTo>
                    <a:lnTo>
                      <a:pt x="25" y="25"/>
                    </a:lnTo>
                    <a:close/>
                    <a:moveTo>
                      <a:pt x="59" y="59"/>
                    </a:moveTo>
                    <a:lnTo>
                      <a:pt x="76" y="59"/>
                    </a:lnTo>
                    <a:lnTo>
                      <a:pt x="76" y="76"/>
                    </a:lnTo>
                    <a:lnTo>
                      <a:pt x="59" y="76"/>
                    </a:lnTo>
                    <a:lnTo>
                      <a:pt x="59" y="59"/>
                    </a:lnTo>
                    <a:close/>
                    <a:moveTo>
                      <a:pt x="59" y="25"/>
                    </a:moveTo>
                    <a:lnTo>
                      <a:pt x="76" y="25"/>
                    </a:lnTo>
                    <a:lnTo>
                      <a:pt x="76" y="42"/>
                    </a:lnTo>
                    <a:lnTo>
                      <a:pt x="59" y="42"/>
                    </a:lnTo>
                    <a:lnTo>
                      <a:pt x="59" y="25"/>
                    </a:lnTo>
                    <a:close/>
                    <a:moveTo>
                      <a:pt x="0" y="118"/>
                    </a:moveTo>
                    <a:lnTo>
                      <a:pt x="42" y="118"/>
                    </a:lnTo>
                    <a:lnTo>
                      <a:pt x="42" y="93"/>
                    </a:lnTo>
                    <a:lnTo>
                      <a:pt x="59" y="93"/>
                    </a:lnTo>
                    <a:lnTo>
                      <a:pt x="59" y="118"/>
                    </a:lnTo>
                    <a:lnTo>
                      <a:pt x="102" y="118"/>
                    </a:lnTo>
                    <a:lnTo>
                      <a:pt x="102" y="0"/>
                    </a:lnTo>
                    <a:lnTo>
                      <a:pt x="0" y="0"/>
                    </a:lnTo>
                    <a:lnTo>
                      <a:pt x="0" y="118"/>
                    </a:lnTo>
                    <a:close/>
                  </a:path>
                </a:pathLst>
              </a:custGeom>
              <a:solidFill>
                <a:srgbClr val="4472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5">
                <a:extLst>
                  <a:ext uri="{FF2B5EF4-FFF2-40B4-BE49-F238E27FC236}">
                    <a16:creationId xmlns:a16="http://schemas.microsoft.com/office/drawing/2014/main" id="{64C687AD-B965-4D53-B5FF-591445767E9C}"/>
                  </a:ext>
                </a:extLst>
              </p:cNvPr>
              <p:cNvSpPr>
                <a:spLocks noEditPoints="1"/>
              </p:cNvSpPr>
              <p:nvPr/>
            </p:nvSpPr>
            <p:spPr bwMode="auto">
              <a:xfrm>
                <a:off x="2169" y="3267"/>
                <a:ext cx="102" cy="254"/>
              </a:xfrm>
              <a:custGeom>
                <a:avLst/>
                <a:gdLst>
                  <a:gd name="T0" fmla="*/ 59 w 102"/>
                  <a:gd name="T1" fmla="*/ 47 h 254"/>
                  <a:gd name="T2" fmla="*/ 76 w 102"/>
                  <a:gd name="T3" fmla="*/ 30 h 254"/>
                  <a:gd name="T4" fmla="*/ 76 w 102"/>
                  <a:gd name="T5" fmla="*/ 76 h 254"/>
                  <a:gd name="T6" fmla="*/ 59 w 102"/>
                  <a:gd name="T7" fmla="*/ 59 h 254"/>
                  <a:gd name="T8" fmla="*/ 76 w 102"/>
                  <a:gd name="T9" fmla="*/ 76 h 254"/>
                  <a:gd name="T10" fmla="*/ 59 w 102"/>
                  <a:gd name="T11" fmla="*/ 110 h 254"/>
                  <a:gd name="T12" fmla="*/ 76 w 102"/>
                  <a:gd name="T13" fmla="*/ 93 h 254"/>
                  <a:gd name="T14" fmla="*/ 76 w 102"/>
                  <a:gd name="T15" fmla="*/ 144 h 254"/>
                  <a:gd name="T16" fmla="*/ 59 w 102"/>
                  <a:gd name="T17" fmla="*/ 127 h 254"/>
                  <a:gd name="T18" fmla="*/ 76 w 102"/>
                  <a:gd name="T19" fmla="*/ 144 h 254"/>
                  <a:gd name="T20" fmla="*/ 59 w 102"/>
                  <a:gd name="T21" fmla="*/ 178 h 254"/>
                  <a:gd name="T22" fmla="*/ 76 w 102"/>
                  <a:gd name="T23" fmla="*/ 161 h 254"/>
                  <a:gd name="T24" fmla="*/ 76 w 102"/>
                  <a:gd name="T25" fmla="*/ 212 h 254"/>
                  <a:gd name="T26" fmla="*/ 59 w 102"/>
                  <a:gd name="T27" fmla="*/ 195 h 254"/>
                  <a:gd name="T28" fmla="*/ 76 w 102"/>
                  <a:gd name="T29" fmla="*/ 212 h 254"/>
                  <a:gd name="T30" fmla="*/ 25 w 102"/>
                  <a:gd name="T31" fmla="*/ 47 h 254"/>
                  <a:gd name="T32" fmla="*/ 42 w 102"/>
                  <a:gd name="T33" fmla="*/ 30 h 254"/>
                  <a:gd name="T34" fmla="*/ 42 w 102"/>
                  <a:gd name="T35" fmla="*/ 76 h 254"/>
                  <a:gd name="T36" fmla="*/ 25 w 102"/>
                  <a:gd name="T37" fmla="*/ 59 h 254"/>
                  <a:gd name="T38" fmla="*/ 42 w 102"/>
                  <a:gd name="T39" fmla="*/ 76 h 254"/>
                  <a:gd name="T40" fmla="*/ 25 w 102"/>
                  <a:gd name="T41" fmla="*/ 110 h 254"/>
                  <a:gd name="T42" fmla="*/ 42 w 102"/>
                  <a:gd name="T43" fmla="*/ 93 h 254"/>
                  <a:gd name="T44" fmla="*/ 42 w 102"/>
                  <a:gd name="T45" fmla="*/ 144 h 254"/>
                  <a:gd name="T46" fmla="*/ 25 w 102"/>
                  <a:gd name="T47" fmla="*/ 127 h 254"/>
                  <a:gd name="T48" fmla="*/ 42 w 102"/>
                  <a:gd name="T49" fmla="*/ 144 h 254"/>
                  <a:gd name="T50" fmla="*/ 25 w 102"/>
                  <a:gd name="T51" fmla="*/ 178 h 254"/>
                  <a:gd name="T52" fmla="*/ 42 w 102"/>
                  <a:gd name="T53" fmla="*/ 161 h 254"/>
                  <a:gd name="T54" fmla="*/ 42 w 102"/>
                  <a:gd name="T55" fmla="*/ 212 h 254"/>
                  <a:gd name="T56" fmla="*/ 25 w 102"/>
                  <a:gd name="T57" fmla="*/ 195 h 254"/>
                  <a:gd name="T58" fmla="*/ 42 w 102"/>
                  <a:gd name="T59" fmla="*/ 212 h 254"/>
                  <a:gd name="T60" fmla="*/ 0 w 102"/>
                  <a:gd name="T61" fmla="*/ 254 h 254"/>
                  <a:gd name="T62" fmla="*/ 42 w 102"/>
                  <a:gd name="T63" fmla="*/ 229 h 254"/>
                  <a:gd name="T64" fmla="*/ 59 w 102"/>
                  <a:gd name="T65" fmla="*/ 254 h 254"/>
                  <a:gd name="T66" fmla="*/ 102 w 102"/>
                  <a:gd name="T67" fmla="*/ 1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254">
                    <a:moveTo>
                      <a:pt x="76" y="47"/>
                    </a:moveTo>
                    <a:lnTo>
                      <a:pt x="59" y="47"/>
                    </a:lnTo>
                    <a:lnTo>
                      <a:pt x="59" y="30"/>
                    </a:lnTo>
                    <a:lnTo>
                      <a:pt x="76" y="30"/>
                    </a:lnTo>
                    <a:lnTo>
                      <a:pt x="76" y="47"/>
                    </a:lnTo>
                    <a:close/>
                    <a:moveTo>
                      <a:pt x="76" y="76"/>
                    </a:moveTo>
                    <a:lnTo>
                      <a:pt x="59" y="76"/>
                    </a:lnTo>
                    <a:lnTo>
                      <a:pt x="59" y="59"/>
                    </a:lnTo>
                    <a:lnTo>
                      <a:pt x="76" y="59"/>
                    </a:lnTo>
                    <a:lnTo>
                      <a:pt x="76" y="76"/>
                    </a:lnTo>
                    <a:close/>
                    <a:moveTo>
                      <a:pt x="76" y="110"/>
                    </a:moveTo>
                    <a:lnTo>
                      <a:pt x="59" y="110"/>
                    </a:lnTo>
                    <a:lnTo>
                      <a:pt x="59" y="93"/>
                    </a:lnTo>
                    <a:lnTo>
                      <a:pt x="76" y="93"/>
                    </a:lnTo>
                    <a:lnTo>
                      <a:pt x="76" y="110"/>
                    </a:lnTo>
                    <a:close/>
                    <a:moveTo>
                      <a:pt x="76" y="144"/>
                    </a:moveTo>
                    <a:lnTo>
                      <a:pt x="59" y="144"/>
                    </a:lnTo>
                    <a:lnTo>
                      <a:pt x="59" y="127"/>
                    </a:lnTo>
                    <a:lnTo>
                      <a:pt x="76" y="127"/>
                    </a:lnTo>
                    <a:lnTo>
                      <a:pt x="76" y="144"/>
                    </a:lnTo>
                    <a:close/>
                    <a:moveTo>
                      <a:pt x="76" y="178"/>
                    </a:moveTo>
                    <a:lnTo>
                      <a:pt x="59" y="178"/>
                    </a:lnTo>
                    <a:lnTo>
                      <a:pt x="59" y="161"/>
                    </a:lnTo>
                    <a:lnTo>
                      <a:pt x="76" y="161"/>
                    </a:lnTo>
                    <a:lnTo>
                      <a:pt x="76" y="178"/>
                    </a:lnTo>
                    <a:close/>
                    <a:moveTo>
                      <a:pt x="76" y="212"/>
                    </a:moveTo>
                    <a:lnTo>
                      <a:pt x="59" y="212"/>
                    </a:lnTo>
                    <a:lnTo>
                      <a:pt x="59" y="195"/>
                    </a:lnTo>
                    <a:lnTo>
                      <a:pt x="76" y="195"/>
                    </a:lnTo>
                    <a:lnTo>
                      <a:pt x="76" y="212"/>
                    </a:lnTo>
                    <a:close/>
                    <a:moveTo>
                      <a:pt x="42" y="47"/>
                    </a:moveTo>
                    <a:lnTo>
                      <a:pt x="25" y="47"/>
                    </a:lnTo>
                    <a:lnTo>
                      <a:pt x="25" y="30"/>
                    </a:lnTo>
                    <a:lnTo>
                      <a:pt x="42" y="30"/>
                    </a:lnTo>
                    <a:lnTo>
                      <a:pt x="42" y="47"/>
                    </a:lnTo>
                    <a:close/>
                    <a:moveTo>
                      <a:pt x="42" y="76"/>
                    </a:moveTo>
                    <a:lnTo>
                      <a:pt x="25" y="76"/>
                    </a:lnTo>
                    <a:lnTo>
                      <a:pt x="25" y="59"/>
                    </a:lnTo>
                    <a:lnTo>
                      <a:pt x="42" y="59"/>
                    </a:lnTo>
                    <a:lnTo>
                      <a:pt x="42" y="76"/>
                    </a:lnTo>
                    <a:close/>
                    <a:moveTo>
                      <a:pt x="42" y="110"/>
                    </a:moveTo>
                    <a:lnTo>
                      <a:pt x="25" y="110"/>
                    </a:lnTo>
                    <a:lnTo>
                      <a:pt x="25" y="93"/>
                    </a:lnTo>
                    <a:lnTo>
                      <a:pt x="42" y="93"/>
                    </a:lnTo>
                    <a:lnTo>
                      <a:pt x="42" y="110"/>
                    </a:lnTo>
                    <a:close/>
                    <a:moveTo>
                      <a:pt x="42" y="144"/>
                    </a:moveTo>
                    <a:lnTo>
                      <a:pt x="25" y="144"/>
                    </a:lnTo>
                    <a:lnTo>
                      <a:pt x="25" y="127"/>
                    </a:lnTo>
                    <a:lnTo>
                      <a:pt x="42" y="127"/>
                    </a:lnTo>
                    <a:lnTo>
                      <a:pt x="42" y="144"/>
                    </a:lnTo>
                    <a:close/>
                    <a:moveTo>
                      <a:pt x="42" y="178"/>
                    </a:moveTo>
                    <a:lnTo>
                      <a:pt x="25" y="178"/>
                    </a:lnTo>
                    <a:lnTo>
                      <a:pt x="25" y="161"/>
                    </a:lnTo>
                    <a:lnTo>
                      <a:pt x="42" y="161"/>
                    </a:lnTo>
                    <a:lnTo>
                      <a:pt x="42" y="178"/>
                    </a:lnTo>
                    <a:close/>
                    <a:moveTo>
                      <a:pt x="42" y="212"/>
                    </a:moveTo>
                    <a:lnTo>
                      <a:pt x="25" y="212"/>
                    </a:lnTo>
                    <a:lnTo>
                      <a:pt x="25" y="195"/>
                    </a:lnTo>
                    <a:lnTo>
                      <a:pt x="42" y="195"/>
                    </a:lnTo>
                    <a:lnTo>
                      <a:pt x="42" y="212"/>
                    </a:lnTo>
                    <a:close/>
                    <a:moveTo>
                      <a:pt x="0" y="0"/>
                    </a:moveTo>
                    <a:lnTo>
                      <a:pt x="0" y="254"/>
                    </a:lnTo>
                    <a:lnTo>
                      <a:pt x="42" y="254"/>
                    </a:lnTo>
                    <a:lnTo>
                      <a:pt x="42" y="229"/>
                    </a:lnTo>
                    <a:lnTo>
                      <a:pt x="59" y="229"/>
                    </a:lnTo>
                    <a:lnTo>
                      <a:pt x="59" y="254"/>
                    </a:lnTo>
                    <a:lnTo>
                      <a:pt x="102" y="254"/>
                    </a:lnTo>
                    <a:lnTo>
                      <a:pt x="102" y="13"/>
                    </a:lnTo>
                    <a:lnTo>
                      <a:pt x="0" y="0"/>
                    </a:lnTo>
                    <a:close/>
                  </a:path>
                </a:pathLst>
              </a:custGeom>
              <a:solidFill>
                <a:srgbClr val="4472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6">
                <a:extLst>
                  <a:ext uri="{FF2B5EF4-FFF2-40B4-BE49-F238E27FC236}">
                    <a16:creationId xmlns:a16="http://schemas.microsoft.com/office/drawing/2014/main" id="{59CF59BB-21C5-4F0C-B592-A35CCAE20322}"/>
                  </a:ext>
                </a:extLst>
              </p:cNvPr>
              <p:cNvSpPr>
                <a:spLocks noEditPoints="1"/>
              </p:cNvSpPr>
              <p:nvPr/>
            </p:nvSpPr>
            <p:spPr bwMode="auto">
              <a:xfrm>
                <a:off x="1990" y="3259"/>
                <a:ext cx="102" cy="127"/>
              </a:xfrm>
              <a:custGeom>
                <a:avLst/>
                <a:gdLst>
                  <a:gd name="T0" fmla="*/ 60 w 102"/>
                  <a:gd name="T1" fmla="*/ 59 h 127"/>
                  <a:gd name="T2" fmla="*/ 77 w 102"/>
                  <a:gd name="T3" fmla="*/ 59 h 127"/>
                  <a:gd name="T4" fmla="*/ 77 w 102"/>
                  <a:gd name="T5" fmla="*/ 76 h 127"/>
                  <a:gd name="T6" fmla="*/ 60 w 102"/>
                  <a:gd name="T7" fmla="*/ 76 h 127"/>
                  <a:gd name="T8" fmla="*/ 60 w 102"/>
                  <a:gd name="T9" fmla="*/ 59 h 127"/>
                  <a:gd name="T10" fmla="*/ 60 w 102"/>
                  <a:gd name="T11" fmla="*/ 25 h 127"/>
                  <a:gd name="T12" fmla="*/ 77 w 102"/>
                  <a:gd name="T13" fmla="*/ 25 h 127"/>
                  <a:gd name="T14" fmla="*/ 77 w 102"/>
                  <a:gd name="T15" fmla="*/ 42 h 127"/>
                  <a:gd name="T16" fmla="*/ 60 w 102"/>
                  <a:gd name="T17" fmla="*/ 42 h 127"/>
                  <a:gd name="T18" fmla="*/ 60 w 102"/>
                  <a:gd name="T19" fmla="*/ 25 h 127"/>
                  <a:gd name="T20" fmla="*/ 43 w 102"/>
                  <a:gd name="T21" fmla="*/ 42 h 127"/>
                  <a:gd name="T22" fmla="*/ 26 w 102"/>
                  <a:gd name="T23" fmla="*/ 42 h 127"/>
                  <a:gd name="T24" fmla="*/ 26 w 102"/>
                  <a:gd name="T25" fmla="*/ 25 h 127"/>
                  <a:gd name="T26" fmla="*/ 43 w 102"/>
                  <a:gd name="T27" fmla="*/ 25 h 127"/>
                  <a:gd name="T28" fmla="*/ 43 w 102"/>
                  <a:gd name="T29" fmla="*/ 42 h 127"/>
                  <a:gd name="T30" fmla="*/ 43 w 102"/>
                  <a:gd name="T31" fmla="*/ 76 h 127"/>
                  <a:gd name="T32" fmla="*/ 26 w 102"/>
                  <a:gd name="T33" fmla="*/ 76 h 127"/>
                  <a:gd name="T34" fmla="*/ 26 w 102"/>
                  <a:gd name="T35" fmla="*/ 59 h 127"/>
                  <a:gd name="T36" fmla="*/ 43 w 102"/>
                  <a:gd name="T37" fmla="*/ 59 h 127"/>
                  <a:gd name="T38" fmla="*/ 43 w 102"/>
                  <a:gd name="T39" fmla="*/ 76 h 127"/>
                  <a:gd name="T40" fmla="*/ 60 w 102"/>
                  <a:gd name="T41" fmla="*/ 127 h 127"/>
                  <a:gd name="T42" fmla="*/ 102 w 102"/>
                  <a:gd name="T43" fmla="*/ 127 h 127"/>
                  <a:gd name="T44" fmla="*/ 102 w 102"/>
                  <a:gd name="T45" fmla="*/ 0 h 127"/>
                  <a:gd name="T46" fmla="*/ 0 w 102"/>
                  <a:gd name="T47" fmla="*/ 0 h 127"/>
                  <a:gd name="T48" fmla="*/ 0 w 102"/>
                  <a:gd name="T49" fmla="*/ 93 h 127"/>
                  <a:gd name="T50" fmla="*/ 60 w 102"/>
                  <a:gd name="T51" fmla="*/ 93 h 127"/>
                  <a:gd name="T52" fmla="*/ 60 w 102"/>
                  <a:gd name="T53"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27">
                    <a:moveTo>
                      <a:pt x="60" y="59"/>
                    </a:moveTo>
                    <a:lnTo>
                      <a:pt x="77" y="59"/>
                    </a:lnTo>
                    <a:lnTo>
                      <a:pt x="77" y="76"/>
                    </a:lnTo>
                    <a:lnTo>
                      <a:pt x="60" y="76"/>
                    </a:lnTo>
                    <a:lnTo>
                      <a:pt x="60" y="59"/>
                    </a:lnTo>
                    <a:close/>
                    <a:moveTo>
                      <a:pt x="60" y="25"/>
                    </a:moveTo>
                    <a:lnTo>
                      <a:pt x="77" y="25"/>
                    </a:lnTo>
                    <a:lnTo>
                      <a:pt x="77" y="42"/>
                    </a:lnTo>
                    <a:lnTo>
                      <a:pt x="60" y="42"/>
                    </a:lnTo>
                    <a:lnTo>
                      <a:pt x="60" y="25"/>
                    </a:lnTo>
                    <a:close/>
                    <a:moveTo>
                      <a:pt x="43" y="42"/>
                    </a:moveTo>
                    <a:lnTo>
                      <a:pt x="26" y="42"/>
                    </a:lnTo>
                    <a:lnTo>
                      <a:pt x="26" y="25"/>
                    </a:lnTo>
                    <a:lnTo>
                      <a:pt x="43" y="25"/>
                    </a:lnTo>
                    <a:lnTo>
                      <a:pt x="43" y="42"/>
                    </a:lnTo>
                    <a:close/>
                    <a:moveTo>
                      <a:pt x="43" y="76"/>
                    </a:moveTo>
                    <a:lnTo>
                      <a:pt x="26" y="76"/>
                    </a:lnTo>
                    <a:lnTo>
                      <a:pt x="26" y="59"/>
                    </a:lnTo>
                    <a:lnTo>
                      <a:pt x="43" y="59"/>
                    </a:lnTo>
                    <a:lnTo>
                      <a:pt x="43" y="76"/>
                    </a:lnTo>
                    <a:close/>
                    <a:moveTo>
                      <a:pt x="60" y="127"/>
                    </a:moveTo>
                    <a:lnTo>
                      <a:pt x="102" y="127"/>
                    </a:lnTo>
                    <a:lnTo>
                      <a:pt x="102" y="0"/>
                    </a:lnTo>
                    <a:lnTo>
                      <a:pt x="0" y="0"/>
                    </a:lnTo>
                    <a:lnTo>
                      <a:pt x="0" y="93"/>
                    </a:lnTo>
                    <a:lnTo>
                      <a:pt x="60" y="93"/>
                    </a:lnTo>
                    <a:lnTo>
                      <a:pt x="60" y="127"/>
                    </a:lnTo>
                    <a:close/>
                  </a:path>
                </a:pathLst>
              </a:custGeom>
              <a:solidFill>
                <a:srgbClr val="4472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46" name="Group 60">
              <a:extLst>
                <a:ext uri="{FF2B5EF4-FFF2-40B4-BE49-F238E27FC236}">
                  <a16:creationId xmlns:a16="http://schemas.microsoft.com/office/drawing/2014/main" id="{EEA98386-D404-402B-883E-8B5C8BE1159D}"/>
                </a:ext>
              </a:extLst>
            </p:cNvPr>
            <p:cNvGrpSpPr>
              <a:grpSpLocks/>
            </p:cNvGrpSpPr>
            <p:nvPr/>
          </p:nvGrpSpPr>
          <p:grpSpPr bwMode="auto">
            <a:xfrm>
              <a:off x="1706" y="1685"/>
              <a:ext cx="187" cy="423"/>
              <a:chOff x="1706" y="1685"/>
              <a:chExt cx="187" cy="423"/>
            </a:xfrm>
          </p:grpSpPr>
          <p:sp>
            <p:nvSpPr>
              <p:cNvPr id="50" name="Oval 58">
                <a:extLst>
                  <a:ext uri="{FF2B5EF4-FFF2-40B4-BE49-F238E27FC236}">
                    <a16:creationId xmlns:a16="http://schemas.microsoft.com/office/drawing/2014/main" id="{A2622ED4-20C2-4026-AC38-1F56E7F85282}"/>
                  </a:ext>
                </a:extLst>
              </p:cNvPr>
              <p:cNvSpPr>
                <a:spLocks noChangeArrowheads="1"/>
              </p:cNvSpPr>
              <p:nvPr/>
            </p:nvSpPr>
            <p:spPr bwMode="auto">
              <a:xfrm>
                <a:off x="1763" y="1685"/>
                <a:ext cx="75" cy="75"/>
              </a:xfrm>
              <a:prstGeom prst="ellipse">
                <a:avLst/>
              </a:pr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1" name="Freeform 59">
                <a:extLst>
                  <a:ext uri="{FF2B5EF4-FFF2-40B4-BE49-F238E27FC236}">
                    <a16:creationId xmlns:a16="http://schemas.microsoft.com/office/drawing/2014/main" id="{86CFB7E6-BC68-4D87-962B-CFE0FB406BD2}"/>
                  </a:ext>
                </a:extLst>
              </p:cNvPr>
              <p:cNvSpPr>
                <a:spLocks noEditPoints="1"/>
              </p:cNvSpPr>
              <p:nvPr/>
            </p:nvSpPr>
            <p:spPr bwMode="auto">
              <a:xfrm>
                <a:off x="1706" y="1769"/>
                <a:ext cx="187" cy="339"/>
              </a:xfrm>
              <a:custGeom>
                <a:avLst/>
                <a:gdLst>
                  <a:gd name="T0" fmla="*/ 634 w 635"/>
                  <a:gd name="T1" fmla="*/ 432 h 1154"/>
                  <a:gd name="T2" fmla="*/ 592 w 635"/>
                  <a:gd name="T3" fmla="*/ 319 h 1154"/>
                  <a:gd name="T4" fmla="*/ 519 w 635"/>
                  <a:gd name="T5" fmla="*/ 215 h 1154"/>
                  <a:gd name="T6" fmla="*/ 439 w 635"/>
                  <a:gd name="T7" fmla="*/ 100 h 1154"/>
                  <a:gd name="T8" fmla="*/ 396 w 635"/>
                  <a:gd name="T9" fmla="*/ 39 h 1154"/>
                  <a:gd name="T10" fmla="*/ 314 w 635"/>
                  <a:gd name="T11" fmla="*/ 0 h 1154"/>
                  <a:gd name="T12" fmla="*/ 235 w 635"/>
                  <a:gd name="T13" fmla="*/ 30 h 1154"/>
                  <a:gd name="T14" fmla="*/ 47 w 635"/>
                  <a:gd name="T15" fmla="*/ 162 h 1154"/>
                  <a:gd name="T16" fmla="*/ 40 w 635"/>
                  <a:gd name="T17" fmla="*/ 272 h 1154"/>
                  <a:gd name="T18" fmla="*/ 227 w 635"/>
                  <a:gd name="T19" fmla="*/ 418 h 1154"/>
                  <a:gd name="T20" fmla="*/ 150 w 635"/>
                  <a:gd name="T21" fmla="*/ 706 h 1154"/>
                  <a:gd name="T22" fmla="*/ 307 w 635"/>
                  <a:gd name="T23" fmla="*/ 706 h 1154"/>
                  <a:gd name="T24" fmla="*/ 307 w 635"/>
                  <a:gd name="T25" fmla="*/ 1154 h 1154"/>
                  <a:gd name="T26" fmla="*/ 435 w 635"/>
                  <a:gd name="T27" fmla="*/ 1154 h 1154"/>
                  <a:gd name="T28" fmla="*/ 435 w 635"/>
                  <a:gd name="T29" fmla="*/ 706 h 1154"/>
                  <a:gd name="T30" fmla="*/ 589 w 635"/>
                  <a:gd name="T31" fmla="*/ 706 h 1154"/>
                  <a:gd name="T32" fmla="*/ 567 w 635"/>
                  <a:gd name="T33" fmla="*/ 626 h 1154"/>
                  <a:gd name="T34" fmla="*/ 560 w 635"/>
                  <a:gd name="T35" fmla="*/ 591 h 1154"/>
                  <a:gd name="T36" fmla="*/ 589 w 635"/>
                  <a:gd name="T37" fmla="*/ 538 h 1154"/>
                  <a:gd name="T38" fmla="*/ 589 w 635"/>
                  <a:gd name="T39" fmla="*/ 538 h 1154"/>
                  <a:gd name="T40" fmla="*/ 634 w 635"/>
                  <a:gd name="T41" fmla="*/ 432 h 1154"/>
                  <a:gd name="T42" fmla="*/ 184 w 635"/>
                  <a:gd name="T43" fmla="*/ 222 h 1154"/>
                  <a:gd name="T44" fmla="*/ 224 w 635"/>
                  <a:gd name="T45" fmla="*/ 194 h 1154"/>
                  <a:gd name="T46" fmla="*/ 263 w 635"/>
                  <a:gd name="T47" fmla="*/ 285 h 1154"/>
                  <a:gd name="T48" fmla="*/ 263 w 635"/>
                  <a:gd name="T49" fmla="*/ 285 h 1154"/>
                  <a:gd name="T50" fmla="*/ 184 w 635"/>
                  <a:gd name="T51" fmla="*/ 222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5" h="1154">
                    <a:moveTo>
                      <a:pt x="634" y="432"/>
                    </a:moveTo>
                    <a:cubicBezTo>
                      <a:pt x="633" y="391"/>
                      <a:pt x="618" y="351"/>
                      <a:pt x="592" y="319"/>
                    </a:cubicBezTo>
                    <a:lnTo>
                      <a:pt x="519" y="215"/>
                    </a:lnTo>
                    <a:lnTo>
                      <a:pt x="439" y="100"/>
                    </a:lnTo>
                    <a:cubicBezTo>
                      <a:pt x="425" y="80"/>
                      <a:pt x="412" y="58"/>
                      <a:pt x="396" y="39"/>
                    </a:cubicBezTo>
                    <a:cubicBezTo>
                      <a:pt x="376" y="15"/>
                      <a:pt x="346" y="1"/>
                      <a:pt x="314" y="0"/>
                    </a:cubicBezTo>
                    <a:cubicBezTo>
                      <a:pt x="285" y="1"/>
                      <a:pt x="257" y="11"/>
                      <a:pt x="235" y="30"/>
                    </a:cubicBezTo>
                    <a:cubicBezTo>
                      <a:pt x="206" y="50"/>
                      <a:pt x="80" y="138"/>
                      <a:pt x="47" y="162"/>
                    </a:cubicBezTo>
                    <a:cubicBezTo>
                      <a:pt x="8" y="190"/>
                      <a:pt x="0" y="240"/>
                      <a:pt x="40" y="272"/>
                    </a:cubicBezTo>
                    <a:cubicBezTo>
                      <a:pt x="102" y="321"/>
                      <a:pt x="165" y="370"/>
                      <a:pt x="227" y="418"/>
                    </a:cubicBezTo>
                    <a:lnTo>
                      <a:pt x="150" y="706"/>
                    </a:lnTo>
                    <a:lnTo>
                      <a:pt x="307" y="706"/>
                    </a:lnTo>
                    <a:lnTo>
                      <a:pt x="307" y="1154"/>
                    </a:lnTo>
                    <a:lnTo>
                      <a:pt x="435" y="1154"/>
                    </a:lnTo>
                    <a:lnTo>
                      <a:pt x="435" y="706"/>
                    </a:lnTo>
                    <a:lnTo>
                      <a:pt x="589" y="706"/>
                    </a:lnTo>
                    <a:lnTo>
                      <a:pt x="567" y="626"/>
                    </a:lnTo>
                    <a:cubicBezTo>
                      <a:pt x="563" y="614"/>
                      <a:pt x="561" y="603"/>
                      <a:pt x="560" y="591"/>
                    </a:cubicBezTo>
                    <a:cubicBezTo>
                      <a:pt x="560" y="570"/>
                      <a:pt x="571" y="550"/>
                      <a:pt x="589" y="538"/>
                    </a:cubicBezTo>
                    <a:lnTo>
                      <a:pt x="589" y="538"/>
                    </a:lnTo>
                    <a:cubicBezTo>
                      <a:pt x="619" y="511"/>
                      <a:pt x="635" y="472"/>
                      <a:pt x="634" y="432"/>
                    </a:cubicBezTo>
                    <a:close/>
                    <a:moveTo>
                      <a:pt x="184" y="222"/>
                    </a:moveTo>
                    <a:lnTo>
                      <a:pt x="224" y="194"/>
                    </a:lnTo>
                    <a:lnTo>
                      <a:pt x="263" y="285"/>
                    </a:lnTo>
                    <a:lnTo>
                      <a:pt x="263" y="285"/>
                    </a:lnTo>
                    <a:lnTo>
                      <a:pt x="184" y="222"/>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47" name="Freeform 61">
              <a:extLst>
                <a:ext uri="{FF2B5EF4-FFF2-40B4-BE49-F238E27FC236}">
                  <a16:creationId xmlns:a16="http://schemas.microsoft.com/office/drawing/2014/main" id="{C0D5EBF1-7805-475B-8846-D6360C639B9D}"/>
                </a:ext>
              </a:extLst>
            </p:cNvPr>
            <p:cNvSpPr>
              <a:spLocks noEditPoints="1"/>
            </p:cNvSpPr>
            <p:nvPr/>
          </p:nvSpPr>
          <p:spPr bwMode="auto">
            <a:xfrm>
              <a:off x="2232" y="1913"/>
              <a:ext cx="298" cy="296"/>
            </a:xfrm>
            <a:custGeom>
              <a:avLst/>
              <a:gdLst>
                <a:gd name="T0" fmla="*/ 960 w 1288"/>
                <a:gd name="T1" fmla="*/ 436 h 1284"/>
                <a:gd name="T2" fmla="*/ 906 w 1288"/>
                <a:gd name="T3" fmla="*/ 382 h 1284"/>
                <a:gd name="T4" fmla="*/ 861 w 1288"/>
                <a:gd name="T5" fmla="*/ 427 h 1284"/>
                <a:gd name="T6" fmla="*/ 915 w 1288"/>
                <a:gd name="T7" fmla="*/ 481 h 1284"/>
                <a:gd name="T8" fmla="*/ 864 w 1288"/>
                <a:gd name="T9" fmla="*/ 532 h 1284"/>
                <a:gd name="T10" fmla="*/ 810 w 1288"/>
                <a:gd name="T11" fmla="*/ 478 h 1284"/>
                <a:gd name="T12" fmla="*/ 765 w 1288"/>
                <a:gd name="T13" fmla="*/ 523 h 1284"/>
                <a:gd name="T14" fmla="*/ 819 w 1288"/>
                <a:gd name="T15" fmla="*/ 577 h 1284"/>
                <a:gd name="T16" fmla="*/ 768 w 1288"/>
                <a:gd name="T17" fmla="*/ 628 h 1284"/>
                <a:gd name="T18" fmla="*/ 714 w 1288"/>
                <a:gd name="T19" fmla="*/ 574 h 1284"/>
                <a:gd name="T20" fmla="*/ 669 w 1288"/>
                <a:gd name="T21" fmla="*/ 619 h 1284"/>
                <a:gd name="T22" fmla="*/ 723 w 1288"/>
                <a:gd name="T23" fmla="*/ 673 h 1284"/>
                <a:gd name="T24" fmla="*/ 674 w 1288"/>
                <a:gd name="T25" fmla="*/ 723 h 1284"/>
                <a:gd name="T26" fmla="*/ 565 w 1288"/>
                <a:gd name="T27" fmla="*/ 614 h 1284"/>
                <a:gd name="T28" fmla="*/ 899 w 1288"/>
                <a:gd name="T29" fmla="*/ 280 h 1284"/>
                <a:gd name="T30" fmla="*/ 1008 w 1288"/>
                <a:gd name="T31" fmla="*/ 388 h 1284"/>
                <a:gd name="T32" fmla="*/ 960 w 1288"/>
                <a:gd name="T33" fmla="*/ 436 h 1284"/>
                <a:gd name="T34" fmla="*/ 1269 w 1288"/>
                <a:gd name="T35" fmla="*/ 211 h 1284"/>
                <a:gd name="T36" fmla="*/ 1077 w 1288"/>
                <a:gd name="T37" fmla="*/ 19 h 1284"/>
                <a:gd name="T38" fmla="*/ 1010 w 1288"/>
                <a:gd name="T39" fmla="*/ 19 h 1284"/>
                <a:gd name="T40" fmla="*/ 1010 w 1288"/>
                <a:gd name="T41" fmla="*/ 86 h 1284"/>
                <a:gd name="T42" fmla="*/ 1050 w 1288"/>
                <a:gd name="T43" fmla="*/ 126 h 1284"/>
                <a:gd name="T44" fmla="*/ 965 w 1288"/>
                <a:gd name="T45" fmla="*/ 211 h 1284"/>
                <a:gd name="T46" fmla="*/ 899 w 1288"/>
                <a:gd name="T47" fmla="*/ 145 h 1284"/>
                <a:gd name="T48" fmla="*/ 869 w 1288"/>
                <a:gd name="T49" fmla="*/ 115 h 1284"/>
                <a:gd name="T50" fmla="*/ 802 w 1288"/>
                <a:gd name="T51" fmla="*/ 115 h 1284"/>
                <a:gd name="T52" fmla="*/ 802 w 1288"/>
                <a:gd name="T53" fmla="*/ 182 h 1284"/>
                <a:gd name="T54" fmla="*/ 832 w 1288"/>
                <a:gd name="T55" fmla="*/ 212 h 1284"/>
                <a:gd name="T56" fmla="*/ 410 w 1288"/>
                <a:gd name="T57" fmla="*/ 635 h 1284"/>
                <a:gd name="T58" fmla="*/ 359 w 1288"/>
                <a:gd name="T59" fmla="*/ 756 h 1284"/>
                <a:gd name="T60" fmla="*/ 367 w 1288"/>
                <a:gd name="T61" fmla="*/ 809 h 1284"/>
                <a:gd name="T62" fmla="*/ 283 w 1288"/>
                <a:gd name="T63" fmla="*/ 892 h 1284"/>
                <a:gd name="T64" fmla="*/ 266 w 1288"/>
                <a:gd name="T65" fmla="*/ 977 h 1284"/>
                <a:gd name="T66" fmla="*/ 13 w 1288"/>
                <a:gd name="T67" fmla="*/ 1230 h 1284"/>
                <a:gd name="T68" fmla="*/ 13 w 1288"/>
                <a:gd name="T69" fmla="*/ 1275 h 1284"/>
                <a:gd name="T70" fmla="*/ 35 w 1288"/>
                <a:gd name="T71" fmla="*/ 1284 h 1284"/>
                <a:gd name="T72" fmla="*/ 58 w 1288"/>
                <a:gd name="T73" fmla="*/ 1275 h 1284"/>
                <a:gd name="T74" fmla="*/ 311 w 1288"/>
                <a:gd name="T75" fmla="*/ 1022 h 1284"/>
                <a:gd name="T76" fmla="*/ 395 w 1288"/>
                <a:gd name="T77" fmla="*/ 1004 h 1284"/>
                <a:gd name="T78" fmla="*/ 479 w 1288"/>
                <a:gd name="T79" fmla="*/ 921 h 1284"/>
                <a:gd name="T80" fmla="*/ 531 w 1288"/>
                <a:gd name="T81" fmla="*/ 929 h 1284"/>
                <a:gd name="T82" fmla="*/ 653 w 1288"/>
                <a:gd name="T83" fmla="*/ 878 h 1284"/>
                <a:gd name="T84" fmla="*/ 1075 w 1288"/>
                <a:gd name="T85" fmla="*/ 456 h 1284"/>
                <a:gd name="T86" fmla="*/ 1106 w 1288"/>
                <a:gd name="T87" fmla="*/ 486 h 1284"/>
                <a:gd name="T88" fmla="*/ 1139 w 1288"/>
                <a:gd name="T89" fmla="*/ 500 h 1284"/>
                <a:gd name="T90" fmla="*/ 1173 w 1288"/>
                <a:gd name="T91" fmla="*/ 486 h 1284"/>
                <a:gd name="T92" fmla="*/ 1173 w 1288"/>
                <a:gd name="T93" fmla="*/ 419 h 1284"/>
                <a:gd name="T94" fmla="*/ 1143 w 1288"/>
                <a:gd name="T95" fmla="*/ 388 h 1284"/>
                <a:gd name="T96" fmla="*/ 1077 w 1288"/>
                <a:gd name="T97" fmla="*/ 323 h 1284"/>
                <a:gd name="T98" fmla="*/ 1162 w 1288"/>
                <a:gd name="T99" fmla="*/ 238 h 1284"/>
                <a:gd name="T100" fmla="*/ 1202 w 1288"/>
                <a:gd name="T101" fmla="*/ 278 h 1284"/>
                <a:gd name="T102" fmla="*/ 1235 w 1288"/>
                <a:gd name="T103" fmla="*/ 292 h 1284"/>
                <a:gd name="T104" fmla="*/ 1269 w 1288"/>
                <a:gd name="T105" fmla="*/ 278 h 1284"/>
                <a:gd name="T106" fmla="*/ 1269 w 1288"/>
                <a:gd name="T107" fmla="*/ 211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88" h="1284">
                  <a:moveTo>
                    <a:pt x="960" y="436"/>
                  </a:moveTo>
                  <a:lnTo>
                    <a:pt x="906" y="382"/>
                  </a:lnTo>
                  <a:lnTo>
                    <a:pt x="861" y="427"/>
                  </a:lnTo>
                  <a:lnTo>
                    <a:pt x="915" y="481"/>
                  </a:lnTo>
                  <a:lnTo>
                    <a:pt x="864" y="532"/>
                  </a:lnTo>
                  <a:lnTo>
                    <a:pt x="810" y="478"/>
                  </a:lnTo>
                  <a:lnTo>
                    <a:pt x="765" y="523"/>
                  </a:lnTo>
                  <a:lnTo>
                    <a:pt x="819" y="577"/>
                  </a:lnTo>
                  <a:lnTo>
                    <a:pt x="768" y="628"/>
                  </a:lnTo>
                  <a:lnTo>
                    <a:pt x="714" y="574"/>
                  </a:lnTo>
                  <a:lnTo>
                    <a:pt x="669" y="619"/>
                  </a:lnTo>
                  <a:lnTo>
                    <a:pt x="723" y="673"/>
                  </a:lnTo>
                  <a:lnTo>
                    <a:pt x="674" y="723"/>
                  </a:lnTo>
                  <a:lnTo>
                    <a:pt x="565" y="614"/>
                  </a:lnTo>
                  <a:lnTo>
                    <a:pt x="899" y="280"/>
                  </a:lnTo>
                  <a:lnTo>
                    <a:pt x="1008" y="388"/>
                  </a:lnTo>
                  <a:lnTo>
                    <a:pt x="960" y="436"/>
                  </a:lnTo>
                  <a:close/>
                  <a:moveTo>
                    <a:pt x="1269" y="211"/>
                  </a:moveTo>
                  <a:lnTo>
                    <a:pt x="1077" y="19"/>
                  </a:lnTo>
                  <a:cubicBezTo>
                    <a:pt x="1058" y="0"/>
                    <a:pt x="1027" y="0"/>
                    <a:pt x="1010" y="19"/>
                  </a:cubicBezTo>
                  <a:cubicBezTo>
                    <a:pt x="991" y="38"/>
                    <a:pt x="991" y="68"/>
                    <a:pt x="1010" y="86"/>
                  </a:cubicBezTo>
                  <a:lnTo>
                    <a:pt x="1050" y="126"/>
                  </a:lnTo>
                  <a:lnTo>
                    <a:pt x="965" y="211"/>
                  </a:lnTo>
                  <a:lnTo>
                    <a:pt x="899" y="145"/>
                  </a:lnTo>
                  <a:lnTo>
                    <a:pt x="869" y="115"/>
                  </a:lnTo>
                  <a:cubicBezTo>
                    <a:pt x="850" y="96"/>
                    <a:pt x="819" y="96"/>
                    <a:pt x="802" y="115"/>
                  </a:cubicBezTo>
                  <a:cubicBezTo>
                    <a:pt x="783" y="134"/>
                    <a:pt x="783" y="164"/>
                    <a:pt x="802" y="182"/>
                  </a:cubicBezTo>
                  <a:lnTo>
                    <a:pt x="832" y="212"/>
                  </a:lnTo>
                  <a:lnTo>
                    <a:pt x="410" y="635"/>
                  </a:lnTo>
                  <a:cubicBezTo>
                    <a:pt x="378" y="667"/>
                    <a:pt x="359" y="710"/>
                    <a:pt x="359" y="756"/>
                  </a:cubicBezTo>
                  <a:cubicBezTo>
                    <a:pt x="359" y="774"/>
                    <a:pt x="362" y="792"/>
                    <a:pt x="367" y="809"/>
                  </a:cubicBezTo>
                  <a:lnTo>
                    <a:pt x="283" y="892"/>
                  </a:lnTo>
                  <a:cubicBezTo>
                    <a:pt x="261" y="915"/>
                    <a:pt x="255" y="948"/>
                    <a:pt x="266" y="977"/>
                  </a:cubicBezTo>
                  <a:lnTo>
                    <a:pt x="13" y="1230"/>
                  </a:lnTo>
                  <a:cubicBezTo>
                    <a:pt x="0" y="1243"/>
                    <a:pt x="0" y="1262"/>
                    <a:pt x="13" y="1275"/>
                  </a:cubicBezTo>
                  <a:cubicBezTo>
                    <a:pt x="19" y="1281"/>
                    <a:pt x="27" y="1284"/>
                    <a:pt x="35" y="1284"/>
                  </a:cubicBezTo>
                  <a:cubicBezTo>
                    <a:pt x="43" y="1284"/>
                    <a:pt x="51" y="1281"/>
                    <a:pt x="58" y="1275"/>
                  </a:cubicBezTo>
                  <a:lnTo>
                    <a:pt x="311" y="1022"/>
                  </a:lnTo>
                  <a:cubicBezTo>
                    <a:pt x="339" y="1033"/>
                    <a:pt x="373" y="1027"/>
                    <a:pt x="395" y="1004"/>
                  </a:cubicBezTo>
                  <a:lnTo>
                    <a:pt x="479" y="921"/>
                  </a:lnTo>
                  <a:cubicBezTo>
                    <a:pt x="496" y="926"/>
                    <a:pt x="514" y="929"/>
                    <a:pt x="531" y="929"/>
                  </a:cubicBezTo>
                  <a:cubicBezTo>
                    <a:pt x="576" y="929"/>
                    <a:pt x="619" y="913"/>
                    <a:pt x="653" y="878"/>
                  </a:cubicBezTo>
                  <a:lnTo>
                    <a:pt x="1075" y="456"/>
                  </a:lnTo>
                  <a:lnTo>
                    <a:pt x="1106" y="486"/>
                  </a:lnTo>
                  <a:cubicBezTo>
                    <a:pt x="1115" y="496"/>
                    <a:pt x="1128" y="500"/>
                    <a:pt x="1139" y="500"/>
                  </a:cubicBezTo>
                  <a:cubicBezTo>
                    <a:pt x="1151" y="500"/>
                    <a:pt x="1163" y="496"/>
                    <a:pt x="1173" y="486"/>
                  </a:cubicBezTo>
                  <a:cubicBezTo>
                    <a:pt x="1192" y="467"/>
                    <a:pt x="1192" y="436"/>
                    <a:pt x="1173" y="419"/>
                  </a:cubicBezTo>
                  <a:lnTo>
                    <a:pt x="1143" y="388"/>
                  </a:lnTo>
                  <a:lnTo>
                    <a:pt x="1077" y="323"/>
                  </a:lnTo>
                  <a:lnTo>
                    <a:pt x="1162" y="238"/>
                  </a:lnTo>
                  <a:lnTo>
                    <a:pt x="1202" y="278"/>
                  </a:lnTo>
                  <a:cubicBezTo>
                    <a:pt x="1211" y="288"/>
                    <a:pt x="1224" y="292"/>
                    <a:pt x="1235" y="292"/>
                  </a:cubicBezTo>
                  <a:cubicBezTo>
                    <a:pt x="1247" y="292"/>
                    <a:pt x="1259" y="288"/>
                    <a:pt x="1269" y="278"/>
                  </a:cubicBezTo>
                  <a:cubicBezTo>
                    <a:pt x="1288" y="259"/>
                    <a:pt x="1288" y="230"/>
                    <a:pt x="1269" y="211"/>
                  </a:cubicBez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pic>
          <p:nvPicPr>
            <p:cNvPr id="48" name="Picture 62">
              <a:extLst>
                <a:ext uri="{FF2B5EF4-FFF2-40B4-BE49-F238E27FC236}">
                  <a16:creationId xmlns:a16="http://schemas.microsoft.com/office/drawing/2014/main" id="{9BB016B3-4C99-42EF-A4F7-2C081EDC8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9" y="1744"/>
              <a:ext cx="137" cy="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63">
              <a:extLst>
                <a:ext uri="{FF2B5EF4-FFF2-40B4-BE49-F238E27FC236}">
                  <a16:creationId xmlns:a16="http://schemas.microsoft.com/office/drawing/2014/main" id="{EF3B4C5B-29C3-42CA-B55E-9E94831EC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9" y="1744"/>
              <a:ext cx="137" cy="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223494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5">
            <a:extLst>
              <a:ext uri="{FF2B5EF4-FFF2-40B4-BE49-F238E27FC236}">
                <a16:creationId xmlns:a16="http://schemas.microsoft.com/office/drawing/2014/main" id="{FCED5E9F-EAF1-4664-B64F-FF67E0858685}"/>
              </a:ext>
            </a:extLst>
          </p:cNvPr>
          <p:cNvSpPr txBox="1">
            <a:spLocks/>
          </p:cNvSpPr>
          <p:nvPr/>
        </p:nvSpPr>
        <p:spPr>
          <a:xfrm>
            <a:off x="2266333" y="270853"/>
            <a:ext cx="9252628"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Avoir bénéficié d’une aide favorise une certaine forme de résilience des personnes vulnérables</a:t>
            </a:r>
          </a:p>
        </p:txBody>
      </p:sp>
      <p:sp>
        <p:nvSpPr>
          <p:cNvPr id="10" name="ZoneTexte 9">
            <a:extLst>
              <a:ext uri="{FF2B5EF4-FFF2-40B4-BE49-F238E27FC236}">
                <a16:creationId xmlns:a16="http://schemas.microsoft.com/office/drawing/2014/main" id="{B75FFBAD-9D7C-4563-9D0A-0EF93CA6C124}"/>
              </a:ext>
            </a:extLst>
          </p:cNvPr>
          <p:cNvSpPr txBox="1"/>
          <p:nvPr/>
        </p:nvSpPr>
        <p:spPr>
          <a:xfrm>
            <a:off x="588534" y="1590251"/>
            <a:ext cx="4021454" cy="646331"/>
          </a:xfrm>
          <a:prstGeom prst="rect">
            <a:avLst/>
          </a:prstGeom>
          <a:noFill/>
        </p:spPr>
        <p:txBody>
          <a:bodyPr wrap="square">
            <a:spAutoFit/>
          </a:bodyPr>
          <a:lstStyle/>
          <a:p>
            <a:pPr algn="ctr"/>
            <a:r>
              <a:rPr lang="fr-FR" sz="1200" b="1">
                <a:solidFill>
                  <a:srgbClr val="4BACC6"/>
                </a:solidFill>
              </a:rPr>
              <a:t>Etes-vous d’accord ou pas avec l’affirmation suivante : « Je me sens libre de vivre ma vie comme je l’entends </a:t>
            </a:r>
          </a:p>
        </p:txBody>
      </p:sp>
      <p:pic>
        <p:nvPicPr>
          <p:cNvPr id="5" name="Image 4">
            <a:extLst>
              <a:ext uri="{FF2B5EF4-FFF2-40B4-BE49-F238E27FC236}">
                <a16:creationId xmlns:a16="http://schemas.microsoft.com/office/drawing/2014/main" id="{FBF425F3-E73F-4886-8A40-A45D48E7EF87}"/>
              </a:ext>
            </a:extLst>
          </p:cNvPr>
          <p:cNvPicPr>
            <a:picLocks noChangeAspect="1"/>
          </p:cNvPicPr>
          <p:nvPr/>
        </p:nvPicPr>
        <p:blipFill>
          <a:blip r:embed="rId2"/>
          <a:stretch>
            <a:fillRect/>
          </a:stretch>
        </p:blipFill>
        <p:spPr>
          <a:xfrm>
            <a:off x="56358" y="2763926"/>
            <a:ext cx="5062762" cy="2874031"/>
          </a:xfrm>
          <a:custGeom>
            <a:avLst/>
            <a:gdLst>
              <a:gd name="connsiteX0" fmla="*/ 0 w 5062762"/>
              <a:gd name="connsiteY0" fmla="*/ 0 h 2874031"/>
              <a:gd name="connsiteX1" fmla="*/ 663784 w 5062762"/>
              <a:gd name="connsiteY1" fmla="*/ 0 h 2874031"/>
              <a:gd name="connsiteX2" fmla="*/ 1327569 w 5062762"/>
              <a:gd name="connsiteY2" fmla="*/ 0 h 2874031"/>
              <a:gd name="connsiteX3" fmla="*/ 1890098 w 5062762"/>
              <a:gd name="connsiteY3" fmla="*/ 0 h 2874031"/>
              <a:gd name="connsiteX4" fmla="*/ 2503255 w 5062762"/>
              <a:gd name="connsiteY4" fmla="*/ 0 h 2874031"/>
              <a:gd name="connsiteX5" fmla="*/ 3015156 w 5062762"/>
              <a:gd name="connsiteY5" fmla="*/ 0 h 2874031"/>
              <a:gd name="connsiteX6" fmla="*/ 3577685 w 5062762"/>
              <a:gd name="connsiteY6" fmla="*/ 0 h 2874031"/>
              <a:gd name="connsiteX7" fmla="*/ 4241469 w 5062762"/>
              <a:gd name="connsiteY7" fmla="*/ 0 h 2874031"/>
              <a:gd name="connsiteX8" fmla="*/ 5062762 w 5062762"/>
              <a:gd name="connsiteY8" fmla="*/ 0 h 2874031"/>
              <a:gd name="connsiteX9" fmla="*/ 5062762 w 5062762"/>
              <a:gd name="connsiteY9" fmla="*/ 603547 h 2874031"/>
              <a:gd name="connsiteX10" fmla="*/ 5062762 w 5062762"/>
              <a:gd name="connsiteY10" fmla="*/ 1120872 h 2874031"/>
              <a:gd name="connsiteX11" fmla="*/ 5062762 w 5062762"/>
              <a:gd name="connsiteY11" fmla="*/ 1666938 h 2874031"/>
              <a:gd name="connsiteX12" fmla="*/ 5062762 w 5062762"/>
              <a:gd name="connsiteY12" fmla="*/ 2241744 h 2874031"/>
              <a:gd name="connsiteX13" fmla="*/ 5062762 w 5062762"/>
              <a:gd name="connsiteY13" fmla="*/ 2874031 h 2874031"/>
              <a:gd name="connsiteX14" fmla="*/ 4398978 w 5062762"/>
              <a:gd name="connsiteY14" fmla="*/ 2874031 h 2874031"/>
              <a:gd name="connsiteX15" fmla="*/ 3836449 w 5062762"/>
              <a:gd name="connsiteY15" fmla="*/ 2874031 h 2874031"/>
              <a:gd name="connsiteX16" fmla="*/ 3273919 w 5062762"/>
              <a:gd name="connsiteY16" fmla="*/ 2874031 h 2874031"/>
              <a:gd name="connsiteX17" fmla="*/ 2711390 w 5062762"/>
              <a:gd name="connsiteY17" fmla="*/ 2874031 h 2874031"/>
              <a:gd name="connsiteX18" fmla="*/ 2148861 w 5062762"/>
              <a:gd name="connsiteY18" fmla="*/ 2874031 h 2874031"/>
              <a:gd name="connsiteX19" fmla="*/ 1636960 w 5062762"/>
              <a:gd name="connsiteY19" fmla="*/ 2874031 h 2874031"/>
              <a:gd name="connsiteX20" fmla="*/ 1023803 w 5062762"/>
              <a:gd name="connsiteY20" fmla="*/ 2874031 h 2874031"/>
              <a:gd name="connsiteX21" fmla="*/ 0 w 5062762"/>
              <a:gd name="connsiteY21" fmla="*/ 2874031 h 2874031"/>
              <a:gd name="connsiteX22" fmla="*/ 0 w 5062762"/>
              <a:gd name="connsiteY22" fmla="*/ 2241744 h 2874031"/>
              <a:gd name="connsiteX23" fmla="*/ 0 w 5062762"/>
              <a:gd name="connsiteY23" fmla="*/ 1638198 h 2874031"/>
              <a:gd name="connsiteX24" fmla="*/ 0 w 5062762"/>
              <a:gd name="connsiteY24" fmla="*/ 1005911 h 2874031"/>
              <a:gd name="connsiteX25" fmla="*/ 0 w 5062762"/>
              <a:gd name="connsiteY25" fmla="*/ 0 h 287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62762" h="2874031" fill="none" extrusionOk="0">
                <a:moveTo>
                  <a:pt x="0" y="0"/>
                </a:moveTo>
                <a:cubicBezTo>
                  <a:pt x="271651" y="-23334"/>
                  <a:pt x="364917" y="22701"/>
                  <a:pt x="663784" y="0"/>
                </a:cubicBezTo>
                <a:cubicBezTo>
                  <a:pt x="962651" y="-22701"/>
                  <a:pt x="1159842" y="31034"/>
                  <a:pt x="1327569" y="0"/>
                </a:cubicBezTo>
                <a:cubicBezTo>
                  <a:pt x="1495297" y="-31034"/>
                  <a:pt x="1618401" y="19349"/>
                  <a:pt x="1890098" y="0"/>
                </a:cubicBezTo>
                <a:cubicBezTo>
                  <a:pt x="2161795" y="-19349"/>
                  <a:pt x="2283946" y="43355"/>
                  <a:pt x="2503255" y="0"/>
                </a:cubicBezTo>
                <a:cubicBezTo>
                  <a:pt x="2722564" y="-43355"/>
                  <a:pt x="2828212" y="44752"/>
                  <a:pt x="3015156" y="0"/>
                </a:cubicBezTo>
                <a:cubicBezTo>
                  <a:pt x="3202100" y="-44752"/>
                  <a:pt x="3451451" y="59769"/>
                  <a:pt x="3577685" y="0"/>
                </a:cubicBezTo>
                <a:cubicBezTo>
                  <a:pt x="3703919" y="-59769"/>
                  <a:pt x="4081882" y="57596"/>
                  <a:pt x="4241469" y="0"/>
                </a:cubicBezTo>
                <a:cubicBezTo>
                  <a:pt x="4401056" y="-57596"/>
                  <a:pt x="4772124" y="32920"/>
                  <a:pt x="5062762" y="0"/>
                </a:cubicBezTo>
                <a:cubicBezTo>
                  <a:pt x="5133665" y="170941"/>
                  <a:pt x="4995059" y="467289"/>
                  <a:pt x="5062762" y="603547"/>
                </a:cubicBezTo>
                <a:cubicBezTo>
                  <a:pt x="5130465" y="739805"/>
                  <a:pt x="5021425" y="907550"/>
                  <a:pt x="5062762" y="1120872"/>
                </a:cubicBezTo>
                <a:cubicBezTo>
                  <a:pt x="5104099" y="1334195"/>
                  <a:pt x="5036968" y="1481931"/>
                  <a:pt x="5062762" y="1666938"/>
                </a:cubicBezTo>
                <a:cubicBezTo>
                  <a:pt x="5088556" y="1851945"/>
                  <a:pt x="5048319" y="2034181"/>
                  <a:pt x="5062762" y="2241744"/>
                </a:cubicBezTo>
                <a:cubicBezTo>
                  <a:pt x="5077205" y="2449307"/>
                  <a:pt x="4991314" y="2563655"/>
                  <a:pt x="5062762" y="2874031"/>
                </a:cubicBezTo>
                <a:cubicBezTo>
                  <a:pt x="4903805" y="2888835"/>
                  <a:pt x="4620954" y="2813351"/>
                  <a:pt x="4398978" y="2874031"/>
                </a:cubicBezTo>
                <a:cubicBezTo>
                  <a:pt x="4177002" y="2934711"/>
                  <a:pt x="4007450" y="2867076"/>
                  <a:pt x="3836449" y="2874031"/>
                </a:cubicBezTo>
                <a:cubicBezTo>
                  <a:pt x="3665448" y="2880986"/>
                  <a:pt x="3409714" y="2868014"/>
                  <a:pt x="3273919" y="2874031"/>
                </a:cubicBezTo>
                <a:cubicBezTo>
                  <a:pt x="3138124" y="2880048"/>
                  <a:pt x="2946675" y="2843857"/>
                  <a:pt x="2711390" y="2874031"/>
                </a:cubicBezTo>
                <a:cubicBezTo>
                  <a:pt x="2476105" y="2904205"/>
                  <a:pt x="2326386" y="2862809"/>
                  <a:pt x="2148861" y="2874031"/>
                </a:cubicBezTo>
                <a:cubicBezTo>
                  <a:pt x="1971336" y="2885253"/>
                  <a:pt x="1889593" y="2834499"/>
                  <a:pt x="1636960" y="2874031"/>
                </a:cubicBezTo>
                <a:cubicBezTo>
                  <a:pt x="1384327" y="2913563"/>
                  <a:pt x="1246521" y="2838235"/>
                  <a:pt x="1023803" y="2874031"/>
                </a:cubicBezTo>
                <a:cubicBezTo>
                  <a:pt x="801085" y="2909827"/>
                  <a:pt x="245508" y="2851433"/>
                  <a:pt x="0" y="2874031"/>
                </a:cubicBezTo>
                <a:cubicBezTo>
                  <a:pt x="-35748" y="2664411"/>
                  <a:pt x="9035" y="2533189"/>
                  <a:pt x="0" y="2241744"/>
                </a:cubicBezTo>
                <a:cubicBezTo>
                  <a:pt x="-9035" y="1950299"/>
                  <a:pt x="15831" y="1774963"/>
                  <a:pt x="0" y="1638198"/>
                </a:cubicBezTo>
                <a:cubicBezTo>
                  <a:pt x="-15831" y="1501433"/>
                  <a:pt x="32414" y="1185073"/>
                  <a:pt x="0" y="1005911"/>
                </a:cubicBezTo>
                <a:cubicBezTo>
                  <a:pt x="-32414" y="826749"/>
                  <a:pt x="11713" y="471099"/>
                  <a:pt x="0" y="0"/>
                </a:cubicBezTo>
                <a:close/>
              </a:path>
              <a:path w="5062762" h="2874031" stroke="0" extrusionOk="0">
                <a:moveTo>
                  <a:pt x="0" y="0"/>
                </a:moveTo>
                <a:cubicBezTo>
                  <a:pt x="237784" y="-12802"/>
                  <a:pt x="267603" y="33105"/>
                  <a:pt x="511901" y="0"/>
                </a:cubicBezTo>
                <a:cubicBezTo>
                  <a:pt x="756199" y="-33105"/>
                  <a:pt x="725679" y="14785"/>
                  <a:pt x="922548" y="0"/>
                </a:cubicBezTo>
                <a:cubicBezTo>
                  <a:pt x="1119417" y="-14785"/>
                  <a:pt x="1409007" y="23877"/>
                  <a:pt x="1586332" y="0"/>
                </a:cubicBezTo>
                <a:cubicBezTo>
                  <a:pt x="1763657" y="-23877"/>
                  <a:pt x="1937967" y="1299"/>
                  <a:pt x="2098234" y="0"/>
                </a:cubicBezTo>
                <a:cubicBezTo>
                  <a:pt x="2258501" y="-1299"/>
                  <a:pt x="2482560" y="23612"/>
                  <a:pt x="2610135" y="0"/>
                </a:cubicBezTo>
                <a:cubicBezTo>
                  <a:pt x="2737710" y="-23612"/>
                  <a:pt x="2943654" y="28789"/>
                  <a:pt x="3273919" y="0"/>
                </a:cubicBezTo>
                <a:cubicBezTo>
                  <a:pt x="3604184" y="-28789"/>
                  <a:pt x="3554248" y="44789"/>
                  <a:pt x="3735193" y="0"/>
                </a:cubicBezTo>
                <a:cubicBezTo>
                  <a:pt x="3916138" y="-44789"/>
                  <a:pt x="4132850" y="65"/>
                  <a:pt x="4398978" y="0"/>
                </a:cubicBezTo>
                <a:cubicBezTo>
                  <a:pt x="4665106" y="-65"/>
                  <a:pt x="4782678" y="13642"/>
                  <a:pt x="5062762" y="0"/>
                </a:cubicBezTo>
                <a:cubicBezTo>
                  <a:pt x="5111300" y="154720"/>
                  <a:pt x="5043128" y="336250"/>
                  <a:pt x="5062762" y="574806"/>
                </a:cubicBezTo>
                <a:cubicBezTo>
                  <a:pt x="5082396" y="813362"/>
                  <a:pt x="5000961" y="1034042"/>
                  <a:pt x="5062762" y="1149612"/>
                </a:cubicBezTo>
                <a:cubicBezTo>
                  <a:pt x="5124563" y="1265182"/>
                  <a:pt x="5028794" y="1496481"/>
                  <a:pt x="5062762" y="1753159"/>
                </a:cubicBezTo>
                <a:cubicBezTo>
                  <a:pt x="5096730" y="2009837"/>
                  <a:pt x="5015523" y="2024111"/>
                  <a:pt x="5062762" y="2241744"/>
                </a:cubicBezTo>
                <a:cubicBezTo>
                  <a:pt x="5110001" y="2459378"/>
                  <a:pt x="5014000" y="2645408"/>
                  <a:pt x="5062762" y="2874031"/>
                </a:cubicBezTo>
                <a:cubicBezTo>
                  <a:pt x="4855705" y="2934595"/>
                  <a:pt x="4712886" y="2873572"/>
                  <a:pt x="4500233" y="2874031"/>
                </a:cubicBezTo>
                <a:cubicBezTo>
                  <a:pt x="4287580" y="2874490"/>
                  <a:pt x="4169262" y="2837527"/>
                  <a:pt x="3937704" y="2874031"/>
                </a:cubicBezTo>
                <a:cubicBezTo>
                  <a:pt x="3706146" y="2910535"/>
                  <a:pt x="3532093" y="2825323"/>
                  <a:pt x="3273919" y="2874031"/>
                </a:cubicBezTo>
                <a:cubicBezTo>
                  <a:pt x="3015746" y="2922739"/>
                  <a:pt x="2896983" y="2824740"/>
                  <a:pt x="2711390" y="2874031"/>
                </a:cubicBezTo>
                <a:cubicBezTo>
                  <a:pt x="2525797" y="2923322"/>
                  <a:pt x="2409571" y="2843485"/>
                  <a:pt x="2300744" y="2874031"/>
                </a:cubicBezTo>
                <a:cubicBezTo>
                  <a:pt x="2191917" y="2904577"/>
                  <a:pt x="1932696" y="2873412"/>
                  <a:pt x="1839470" y="2874031"/>
                </a:cubicBezTo>
                <a:cubicBezTo>
                  <a:pt x="1746244" y="2874650"/>
                  <a:pt x="1452790" y="2802903"/>
                  <a:pt x="1175686" y="2874031"/>
                </a:cubicBezTo>
                <a:cubicBezTo>
                  <a:pt x="898582" y="2945159"/>
                  <a:pt x="735331" y="2834635"/>
                  <a:pt x="613157" y="2874031"/>
                </a:cubicBezTo>
                <a:cubicBezTo>
                  <a:pt x="490983" y="2913427"/>
                  <a:pt x="242395" y="2834780"/>
                  <a:pt x="0" y="2874031"/>
                </a:cubicBezTo>
                <a:cubicBezTo>
                  <a:pt x="-13647" y="2664727"/>
                  <a:pt x="44984" y="2424674"/>
                  <a:pt x="0" y="2299225"/>
                </a:cubicBezTo>
                <a:cubicBezTo>
                  <a:pt x="-44984" y="2173776"/>
                  <a:pt x="12645" y="2018245"/>
                  <a:pt x="0" y="1810640"/>
                </a:cubicBezTo>
                <a:cubicBezTo>
                  <a:pt x="-12645" y="1603035"/>
                  <a:pt x="51396" y="1514960"/>
                  <a:pt x="0" y="1322054"/>
                </a:cubicBezTo>
                <a:cubicBezTo>
                  <a:pt x="-51396" y="1129148"/>
                  <a:pt x="27148" y="866247"/>
                  <a:pt x="0" y="718508"/>
                </a:cubicBezTo>
                <a:cubicBezTo>
                  <a:pt x="-27148" y="570769"/>
                  <a:pt x="29581" y="282624"/>
                  <a:pt x="0" y="0"/>
                </a:cubicBezTo>
                <a:close/>
              </a:path>
            </a:pathLst>
          </a:custGeom>
          <a:ln w="12700">
            <a:solidFill>
              <a:schemeClr val="accent3"/>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pic>
        <p:nvPicPr>
          <p:cNvPr id="6" name="Image 5">
            <a:extLst>
              <a:ext uri="{FF2B5EF4-FFF2-40B4-BE49-F238E27FC236}">
                <a16:creationId xmlns:a16="http://schemas.microsoft.com/office/drawing/2014/main" id="{B7D1F676-39B7-4DC3-9163-ED70ECECE6D0}"/>
              </a:ext>
            </a:extLst>
          </p:cNvPr>
          <p:cNvPicPr>
            <a:picLocks noChangeAspect="1"/>
          </p:cNvPicPr>
          <p:nvPr/>
        </p:nvPicPr>
        <p:blipFill>
          <a:blip r:embed="rId3"/>
          <a:stretch>
            <a:fillRect/>
          </a:stretch>
        </p:blipFill>
        <p:spPr>
          <a:xfrm>
            <a:off x="7402670" y="2671054"/>
            <a:ext cx="4854954" cy="3059774"/>
          </a:xfrm>
          <a:prstGeom prst="rect">
            <a:avLst/>
          </a:prstGeom>
        </p:spPr>
      </p:pic>
      <p:sp>
        <p:nvSpPr>
          <p:cNvPr id="14" name="Organigramme : Stockage à accès séquentiel 13">
            <a:extLst>
              <a:ext uri="{FF2B5EF4-FFF2-40B4-BE49-F238E27FC236}">
                <a16:creationId xmlns:a16="http://schemas.microsoft.com/office/drawing/2014/main" id="{72FA03C3-DAD0-455F-BA64-2DBC2238F21F}"/>
              </a:ext>
            </a:extLst>
          </p:cNvPr>
          <p:cNvSpPr/>
          <p:nvPr/>
        </p:nvSpPr>
        <p:spPr>
          <a:xfrm>
            <a:off x="5842426" y="1271897"/>
            <a:ext cx="4407691" cy="1420998"/>
          </a:xfrm>
          <a:prstGeom prst="flowChartMagneticTape">
            <a:avLst/>
          </a:prstGeom>
          <a:solidFill>
            <a:srgbClr val="4BACC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b="1" dirty="0">
                <a:latin typeface="Calibri" panose="020F0502020204030204" pitchFamily="34" charset="0"/>
                <a:ea typeface="Verdana" panose="020B0604030504040204" pitchFamily="34" charset="0"/>
                <a:cs typeface="Calibri" panose="020F0502020204030204" pitchFamily="34" charset="0"/>
              </a:rPr>
              <a:t>Lorsqu’elles ont été aidées, les personnes vulnérables sont 83% à se sentir libres de vivre leur vie comme elles l’entendent, soit la même proportion que les non vulnérables</a:t>
            </a:r>
          </a:p>
        </p:txBody>
      </p:sp>
      <p:sp>
        <p:nvSpPr>
          <p:cNvPr id="17" name="ZoneTexte 16">
            <a:extLst>
              <a:ext uri="{FF2B5EF4-FFF2-40B4-BE49-F238E27FC236}">
                <a16:creationId xmlns:a16="http://schemas.microsoft.com/office/drawing/2014/main" id="{F4FBC7B1-8E3E-4881-8762-3045EDB3D692}"/>
              </a:ext>
            </a:extLst>
          </p:cNvPr>
          <p:cNvSpPr txBox="1"/>
          <p:nvPr/>
        </p:nvSpPr>
        <p:spPr>
          <a:xfrm>
            <a:off x="67880" y="2423820"/>
            <a:ext cx="5062762" cy="276999"/>
          </a:xfrm>
          <a:custGeom>
            <a:avLst/>
            <a:gdLst>
              <a:gd name="connsiteX0" fmla="*/ 0 w 5062762"/>
              <a:gd name="connsiteY0" fmla="*/ 0 h 276999"/>
              <a:gd name="connsiteX1" fmla="*/ 461274 w 5062762"/>
              <a:gd name="connsiteY1" fmla="*/ 0 h 276999"/>
              <a:gd name="connsiteX2" fmla="*/ 973175 w 5062762"/>
              <a:gd name="connsiteY2" fmla="*/ 0 h 276999"/>
              <a:gd name="connsiteX3" fmla="*/ 1434449 w 5062762"/>
              <a:gd name="connsiteY3" fmla="*/ 0 h 276999"/>
              <a:gd name="connsiteX4" fmla="*/ 2047606 w 5062762"/>
              <a:gd name="connsiteY4" fmla="*/ 0 h 276999"/>
              <a:gd name="connsiteX5" fmla="*/ 2610135 w 5062762"/>
              <a:gd name="connsiteY5" fmla="*/ 0 h 276999"/>
              <a:gd name="connsiteX6" fmla="*/ 3172664 w 5062762"/>
              <a:gd name="connsiteY6" fmla="*/ 0 h 276999"/>
              <a:gd name="connsiteX7" fmla="*/ 3836449 w 5062762"/>
              <a:gd name="connsiteY7" fmla="*/ 0 h 276999"/>
              <a:gd name="connsiteX8" fmla="*/ 4449605 w 5062762"/>
              <a:gd name="connsiteY8" fmla="*/ 0 h 276999"/>
              <a:gd name="connsiteX9" fmla="*/ 5062762 w 5062762"/>
              <a:gd name="connsiteY9" fmla="*/ 0 h 276999"/>
              <a:gd name="connsiteX10" fmla="*/ 5062762 w 5062762"/>
              <a:gd name="connsiteY10" fmla="*/ 276999 h 276999"/>
              <a:gd name="connsiteX11" fmla="*/ 4652116 w 5062762"/>
              <a:gd name="connsiteY11" fmla="*/ 276999 h 276999"/>
              <a:gd name="connsiteX12" fmla="*/ 4190842 w 5062762"/>
              <a:gd name="connsiteY12" fmla="*/ 276999 h 276999"/>
              <a:gd name="connsiteX13" fmla="*/ 3577685 w 5062762"/>
              <a:gd name="connsiteY13" fmla="*/ 276999 h 276999"/>
              <a:gd name="connsiteX14" fmla="*/ 2913901 w 5062762"/>
              <a:gd name="connsiteY14" fmla="*/ 276999 h 276999"/>
              <a:gd name="connsiteX15" fmla="*/ 2401999 w 5062762"/>
              <a:gd name="connsiteY15" fmla="*/ 276999 h 276999"/>
              <a:gd name="connsiteX16" fmla="*/ 1738215 w 5062762"/>
              <a:gd name="connsiteY16" fmla="*/ 276999 h 276999"/>
              <a:gd name="connsiteX17" fmla="*/ 1276941 w 5062762"/>
              <a:gd name="connsiteY17" fmla="*/ 276999 h 276999"/>
              <a:gd name="connsiteX18" fmla="*/ 866295 w 5062762"/>
              <a:gd name="connsiteY18" fmla="*/ 276999 h 276999"/>
              <a:gd name="connsiteX19" fmla="*/ 0 w 5062762"/>
              <a:gd name="connsiteY19" fmla="*/ 276999 h 276999"/>
              <a:gd name="connsiteX20" fmla="*/ 0 w 5062762"/>
              <a:gd name="connsiteY20" fmla="*/ 0 h 2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62762" h="276999" fill="none" extrusionOk="0">
                <a:moveTo>
                  <a:pt x="0" y="0"/>
                </a:moveTo>
                <a:cubicBezTo>
                  <a:pt x="215148" y="-11058"/>
                  <a:pt x="244902" y="26076"/>
                  <a:pt x="461274" y="0"/>
                </a:cubicBezTo>
                <a:cubicBezTo>
                  <a:pt x="677646" y="-26076"/>
                  <a:pt x="806553" y="38339"/>
                  <a:pt x="973175" y="0"/>
                </a:cubicBezTo>
                <a:cubicBezTo>
                  <a:pt x="1139797" y="-38339"/>
                  <a:pt x="1294743" y="32997"/>
                  <a:pt x="1434449" y="0"/>
                </a:cubicBezTo>
                <a:cubicBezTo>
                  <a:pt x="1574155" y="-32997"/>
                  <a:pt x="1921302" y="28298"/>
                  <a:pt x="2047606" y="0"/>
                </a:cubicBezTo>
                <a:cubicBezTo>
                  <a:pt x="2173910" y="-28298"/>
                  <a:pt x="2477329" y="39910"/>
                  <a:pt x="2610135" y="0"/>
                </a:cubicBezTo>
                <a:cubicBezTo>
                  <a:pt x="2742941" y="-39910"/>
                  <a:pt x="3004091" y="56771"/>
                  <a:pt x="3172664" y="0"/>
                </a:cubicBezTo>
                <a:cubicBezTo>
                  <a:pt x="3341237" y="-56771"/>
                  <a:pt x="3585541" y="30597"/>
                  <a:pt x="3836449" y="0"/>
                </a:cubicBezTo>
                <a:cubicBezTo>
                  <a:pt x="4087358" y="-30597"/>
                  <a:pt x="4213114" y="22757"/>
                  <a:pt x="4449605" y="0"/>
                </a:cubicBezTo>
                <a:cubicBezTo>
                  <a:pt x="4686096" y="-22757"/>
                  <a:pt x="4791008" y="38146"/>
                  <a:pt x="5062762" y="0"/>
                </a:cubicBezTo>
                <a:cubicBezTo>
                  <a:pt x="5074631" y="135707"/>
                  <a:pt x="5058252" y="193971"/>
                  <a:pt x="5062762" y="276999"/>
                </a:cubicBezTo>
                <a:cubicBezTo>
                  <a:pt x="4880379" y="290337"/>
                  <a:pt x="4734253" y="228372"/>
                  <a:pt x="4652116" y="276999"/>
                </a:cubicBezTo>
                <a:cubicBezTo>
                  <a:pt x="4569979" y="325626"/>
                  <a:pt x="4393913" y="245930"/>
                  <a:pt x="4190842" y="276999"/>
                </a:cubicBezTo>
                <a:cubicBezTo>
                  <a:pt x="3987771" y="308068"/>
                  <a:pt x="3785201" y="210309"/>
                  <a:pt x="3577685" y="276999"/>
                </a:cubicBezTo>
                <a:cubicBezTo>
                  <a:pt x="3370169" y="343689"/>
                  <a:pt x="3212945" y="256321"/>
                  <a:pt x="2913901" y="276999"/>
                </a:cubicBezTo>
                <a:cubicBezTo>
                  <a:pt x="2614857" y="297677"/>
                  <a:pt x="2614032" y="239811"/>
                  <a:pt x="2401999" y="276999"/>
                </a:cubicBezTo>
                <a:cubicBezTo>
                  <a:pt x="2189966" y="314187"/>
                  <a:pt x="1944492" y="269033"/>
                  <a:pt x="1738215" y="276999"/>
                </a:cubicBezTo>
                <a:cubicBezTo>
                  <a:pt x="1531938" y="284965"/>
                  <a:pt x="1480316" y="232327"/>
                  <a:pt x="1276941" y="276999"/>
                </a:cubicBezTo>
                <a:cubicBezTo>
                  <a:pt x="1073566" y="321671"/>
                  <a:pt x="1005839" y="251982"/>
                  <a:pt x="866295" y="276999"/>
                </a:cubicBezTo>
                <a:cubicBezTo>
                  <a:pt x="726751" y="302016"/>
                  <a:pt x="249427" y="233806"/>
                  <a:pt x="0" y="276999"/>
                </a:cubicBezTo>
                <a:cubicBezTo>
                  <a:pt x="-7895" y="165875"/>
                  <a:pt x="6912" y="60275"/>
                  <a:pt x="0" y="0"/>
                </a:cubicBezTo>
                <a:close/>
              </a:path>
              <a:path w="5062762" h="276999" stroke="0" extrusionOk="0">
                <a:moveTo>
                  <a:pt x="0" y="0"/>
                </a:moveTo>
                <a:cubicBezTo>
                  <a:pt x="237784" y="-12802"/>
                  <a:pt x="267603" y="33105"/>
                  <a:pt x="511901" y="0"/>
                </a:cubicBezTo>
                <a:cubicBezTo>
                  <a:pt x="756199" y="-33105"/>
                  <a:pt x="725679" y="14785"/>
                  <a:pt x="922548" y="0"/>
                </a:cubicBezTo>
                <a:cubicBezTo>
                  <a:pt x="1119417" y="-14785"/>
                  <a:pt x="1409007" y="23877"/>
                  <a:pt x="1586332" y="0"/>
                </a:cubicBezTo>
                <a:cubicBezTo>
                  <a:pt x="1763657" y="-23877"/>
                  <a:pt x="1937967" y="1299"/>
                  <a:pt x="2098234" y="0"/>
                </a:cubicBezTo>
                <a:cubicBezTo>
                  <a:pt x="2258501" y="-1299"/>
                  <a:pt x="2482560" y="23612"/>
                  <a:pt x="2610135" y="0"/>
                </a:cubicBezTo>
                <a:cubicBezTo>
                  <a:pt x="2737710" y="-23612"/>
                  <a:pt x="2943654" y="28789"/>
                  <a:pt x="3273919" y="0"/>
                </a:cubicBezTo>
                <a:cubicBezTo>
                  <a:pt x="3604184" y="-28789"/>
                  <a:pt x="3554248" y="44789"/>
                  <a:pt x="3735193" y="0"/>
                </a:cubicBezTo>
                <a:cubicBezTo>
                  <a:pt x="3916138" y="-44789"/>
                  <a:pt x="4132850" y="65"/>
                  <a:pt x="4398978" y="0"/>
                </a:cubicBezTo>
                <a:cubicBezTo>
                  <a:pt x="4665106" y="-65"/>
                  <a:pt x="4782678" y="13642"/>
                  <a:pt x="5062762" y="0"/>
                </a:cubicBezTo>
                <a:cubicBezTo>
                  <a:pt x="5068802" y="74185"/>
                  <a:pt x="5040767" y="152537"/>
                  <a:pt x="5062762" y="276999"/>
                </a:cubicBezTo>
                <a:cubicBezTo>
                  <a:pt x="4864998" y="295569"/>
                  <a:pt x="4757942" y="228249"/>
                  <a:pt x="4500233" y="276999"/>
                </a:cubicBezTo>
                <a:cubicBezTo>
                  <a:pt x="4242524" y="325749"/>
                  <a:pt x="4240037" y="216124"/>
                  <a:pt x="3988331" y="276999"/>
                </a:cubicBezTo>
                <a:cubicBezTo>
                  <a:pt x="3736625" y="337874"/>
                  <a:pt x="3457398" y="218043"/>
                  <a:pt x="3324547" y="276999"/>
                </a:cubicBezTo>
                <a:cubicBezTo>
                  <a:pt x="3191696" y="335955"/>
                  <a:pt x="2959553" y="215272"/>
                  <a:pt x="2660763" y="276999"/>
                </a:cubicBezTo>
                <a:cubicBezTo>
                  <a:pt x="2361973" y="338726"/>
                  <a:pt x="2368176" y="267280"/>
                  <a:pt x="2199489" y="276999"/>
                </a:cubicBezTo>
                <a:cubicBezTo>
                  <a:pt x="2030802" y="286718"/>
                  <a:pt x="1868518" y="240495"/>
                  <a:pt x="1636960" y="276999"/>
                </a:cubicBezTo>
                <a:cubicBezTo>
                  <a:pt x="1405402" y="313503"/>
                  <a:pt x="1231349" y="228291"/>
                  <a:pt x="973175" y="276999"/>
                </a:cubicBezTo>
                <a:cubicBezTo>
                  <a:pt x="715002" y="325707"/>
                  <a:pt x="453065" y="230217"/>
                  <a:pt x="0" y="276999"/>
                </a:cubicBezTo>
                <a:cubicBezTo>
                  <a:pt x="-7078" y="213971"/>
                  <a:pt x="19088" y="113990"/>
                  <a:pt x="0" y="0"/>
                </a:cubicBezTo>
                <a:close/>
              </a:path>
            </a:pathLst>
          </a:custGeom>
          <a:solidFill>
            <a:schemeClr val="accent3"/>
          </a:solidFill>
          <a:ln w="22225">
            <a:solidFill>
              <a:srgbClr val="4BACC6"/>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200" b="1">
                <a:solidFill>
                  <a:schemeClr val="bg1"/>
                </a:solidFill>
                <a:latin typeface="Calibri" panose="020F0502020204030204" pitchFamily="34" charset="0"/>
                <a:cs typeface="Calibri" panose="020F0502020204030204" pitchFamily="34" charset="0"/>
              </a:rPr>
              <a:t>ENSEMBLE DE LA POPULATION</a:t>
            </a:r>
          </a:p>
        </p:txBody>
      </p:sp>
      <p:sp>
        <p:nvSpPr>
          <p:cNvPr id="9" name="Ellipse 8">
            <a:extLst>
              <a:ext uri="{FF2B5EF4-FFF2-40B4-BE49-F238E27FC236}">
                <a16:creationId xmlns:a16="http://schemas.microsoft.com/office/drawing/2014/main" id="{9736882C-89A9-48D3-A307-AD30EE7E1E45}"/>
              </a:ext>
            </a:extLst>
          </p:cNvPr>
          <p:cNvSpPr/>
          <p:nvPr/>
        </p:nvSpPr>
        <p:spPr>
          <a:xfrm>
            <a:off x="2647950" y="2637713"/>
            <a:ext cx="2264234" cy="3059774"/>
          </a:xfrm>
          <a:prstGeom prst="ellipse">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55127881-BA09-466C-ADC7-B62C38BDA80A}"/>
              </a:ext>
            </a:extLst>
          </p:cNvPr>
          <p:cNvSpPr/>
          <p:nvPr/>
        </p:nvSpPr>
        <p:spPr>
          <a:xfrm>
            <a:off x="8248650" y="2815855"/>
            <a:ext cx="885826" cy="517894"/>
          </a:xfrm>
          <a:prstGeom prst="ellipse">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plante&#10;&#10;Description générée automatiquement">
            <a:extLst>
              <a:ext uri="{FF2B5EF4-FFF2-40B4-BE49-F238E27FC236}">
                <a16:creationId xmlns:a16="http://schemas.microsoft.com/office/drawing/2014/main" id="{CFF8888F-DA47-427E-9DE4-75C7EBD6C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6066" y="3740124"/>
            <a:ext cx="3613162" cy="3032299"/>
          </a:xfrm>
          <a:prstGeom prst="rect">
            <a:avLst/>
          </a:prstGeom>
        </p:spPr>
      </p:pic>
      <p:sp>
        <p:nvSpPr>
          <p:cNvPr id="12" name="Rectangle 11">
            <a:extLst>
              <a:ext uri="{FF2B5EF4-FFF2-40B4-BE49-F238E27FC236}">
                <a16:creationId xmlns:a16="http://schemas.microsoft.com/office/drawing/2014/main" id="{84CA6D0C-EBFA-4C9F-9B8F-BF7F6E96913C}"/>
              </a:ext>
            </a:extLst>
          </p:cNvPr>
          <p:cNvSpPr/>
          <p:nvPr/>
        </p:nvSpPr>
        <p:spPr>
          <a:xfrm>
            <a:off x="6892647" y="5812349"/>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personnes qui se sentent en situation de vulnérabilité</a:t>
            </a:r>
          </a:p>
        </p:txBody>
      </p:sp>
    </p:spTree>
    <p:extLst>
      <p:ext uri="{BB962C8B-B14F-4D97-AF65-F5344CB8AC3E}">
        <p14:creationId xmlns:p14="http://schemas.microsoft.com/office/powerpoint/2010/main" val="18960022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66C345-B122-4E8C-969D-056A23BF0806}"/>
              </a:ext>
            </a:extLst>
          </p:cNvPr>
          <p:cNvSpPr/>
          <p:nvPr/>
        </p:nvSpPr>
        <p:spPr>
          <a:xfrm>
            <a:off x="3182983" y="6187037"/>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 </a:t>
            </a:r>
            <a:endParaRPr lang="fr-FR" sz="1000" i="1" strike="sngStrike" dirty="0">
              <a:solidFill>
                <a:srgbClr val="31849B"/>
              </a:solidFill>
              <a:highlight>
                <a:srgbClr val="FFFF00"/>
              </a:highlight>
              <a:latin typeface="Calibri" panose="020F0502020204030204" pitchFamily="34" charset="0"/>
              <a:ea typeface="Times New Roman" panose="02020603050405020304" pitchFamily="18" charset="0"/>
              <a:cs typeface="Calibri" panose="020F0502020204030204" pitchFamily="34" charset="0"/>
            </a:endParaRPr>
          </a:p>
        </p:txBody>
      </p:sp>
      <p:sp>
        <p:nvSpPr>
          <p:cNvPr id="4" name="Titre 5">
            <a:extLst>
              <a:ext uri="{FF2B5EF4-FFF2-40B4-BE49-F238E27FC236}">
                <a16:creationId xmlns:a16="http://schemas.microsoft.com/office/drawing/2014/main" id="{FCED5E9F-EAF1-4664-B64F-FF67E0858685}"/>
              </a:ext>
            </a:extLst>
          </p:cNvPr>
          <p:cNvSpPr txBox="1">
            <a:spLocks/>
          </p:cNvSpPr>
          <p:nvPr/>
        </p:nvSpPr>
        <p:spPr>
          <a:xfrm>
            <a:off x="2266333" y="270853"/>
            <a:ext cx="9252628"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dirty="0">
                <a:solidFill>
                  <a:srgbClr val="31849B"/>
                </a:solidFill>
              </a:rPr>
              <a:t>Avec des impacts sur la cohésion sociale et la confiance</a:t>
            </a:r>
          </a:p>
        </p:txBody>
      </p:sp>
      <p:pic>
        <p:nvPicPr>
          <p:cNvPr id="5" name="Image 4">
            <a:extLst>
              <a:ext uri="{FF2B5EF4-FFF2-40B4-BE49-F238E27FC236}">
                <a16:creationId xmlns:a16="http://schemas.microsoft.com/office/drawing/2014/main" id="{4BCD36A0-DB69-4163-B05A-8DB29226D0B0}"/>
              </a:ext>
            </a:extLst>
          </p:cNvPr>
          <p:cNvPicPr>
            <a:picLocks noChangeAspect="1"/>
          </p:cNvPicPr>
          <p:nvPr/>
        </p:nvPicPr>
        <p:blipFill>
          <a:blip r:embed="rId2"/>
          <a:stretch>
            <a:fillRect/>
          </a:stretch>
        </p:blipFill>
        <p:spPr>
          <a:xfrm>
            <a:off x="281736" y="2151080"/>
            <a:ext cx="5131308" cy="2776728"/>
          </a:xfrm>
          <a:prstGeom prst="rect">
            <a:avLst/>
          </a:prstGeom>
        </p:spPr>
      </p:pic>
      <p:sp>
        <p:nvSpPr>
          <p:cNvPr id="9" name="ZoneTexte 8">
            <a:extLst>
              <a:ext uri="{FF2B5EF4-FFF2-40B4-BE49-F238E27FC236}">
                <a16:creationId xmlns:a16="http://schemas.microsoft.com/office/drawing/2014/main" id="{E0AAC285-938D-4CE8-A6EE-F7AAE5F7B704}"/>
              </a:ext>
            </a:extLst>
          </p:cNvPr>
          <p:cNvSpPr txBox="1"/>
          <p:nvPr/>
        </p:nvSpPr>
        <p:spPr>
          <a:xfrm>
            <a:off x="816674" y="1543902"/>
            <a:ext cx="4389759" cy="461665"/>
          </a:xfrm>
          <a:prstGeom prst="rect">
            <a:avLst/>
          </a:prstGeom>
          <a:noFill/>
        </p:spPr>
        <p:txBody>
          <a:bodyPr wrap="square">
            <a:spAutoFit/>
          </a:bodyPr>
          <a:lstStyle>
            <a:defPPr>
              <a:defRPr lang="fr-FR"/>
            </a:defPPr>
            <a:lvl1pPr>
              <a:defRPr sz="1400" b="1">
                <a:solidFill>
                  <a:srgbClr val="4BACC6"/>
                </a:solidFill>
              </a:defRPr>
            </a:lvl1pPr>
          </a:lstStyle>
          <a:p>
            <a:pPr algn="ctr"/>
            <a:r>
              <a:rPr lang="fr-FR" sz="1200" dirty="0"/>
              <a:t>En règle générale, pensez-vous qu’il est possible de faire confiance aux autres ? (en % de oui)</a:t>
            </a:r>
          </a:p>
        </p:txBody>
      </p:sp>
      <p:sp>
        <p:nvSpPr>
          <p:cNvPr id="10" name="ZoneTexte 9">
            <a:extLst>
              <a:ext uri="{FF2B5EF4-FFF2-40B4-BE49-F238E27FC236}">
                <a16:creationId xmlns:a16="http://schemas.microsoft.com/office/drawing/2014/main" id="{8DBA9C36-FA14-4791-8D34-45341D21188A}"/>
              </a:ext>
            </a:extLst>
          </p:cNvPr>
          <p:cNvSpPr txBox="1"/>
          <p:nvPr/>
        </p:nvSpPr>
        <p:spPr>
          <a:xfrm>
            <a:off x="7358159" y="1543901"/>
            <a:ext cx="4389759" cy="646331"/>
          </a:xfrm>
          <a:prstGeom prst="rect">
            <a:avLst/>
          </a:prstGeom>
          <a:noFill/>
        </p:spPr>
        <p:txBody>
          <a:bodyPr wrap="square">
            <a:spAutoFit/>
          </a:bodyPr>
          <a:lstStyle>
            <a:defPPr>
              <a:defRPr lang="fr-FR"/>
            </a:defPPr>
            <a:lvl1pPr>
              <a:defRPr sz="1400" b="1">
                <a:solidFill>
                  <a:srgbClr val="4BACC6"/>
                </a:solidFill>
              </a:defRPr>
            </a:lvl1pPr>
          </a:lstStyle>
          <a:p>
            <a:pPr algn="ctr"/>
            <a:r>
              <a:rPr lang="fr-FR" sz="1200" dirty="0"/>
              <a:t>Faites-vous confiance au gouvernement actuel pour résoudre les problèmes qui se posent en France actuellement ? (en % de tout-à-fait et plutôt confiance)</a:t>
            </a:r>
          </a:p>
        </p:txBody>
      </p:sp>
      <p:pic>
        <p:nvPicPr>
          <p:cNvPr id="11" name="Image 10">
            <a:extLst>
              <a:ext uri="{FF2B5EF4-FFF2-40B4-BE49-F238E27FC236}">
                <a16:creationId xmlns:a16="http://schemas.microsoft.com/office/drawing/2014/main" id="{1B440AE8-B7CD-433C-8164-274DA148FDEB}"/>
              </a:ext>
            </a:extLst>
          </p:cNvPr>
          <p:cNvPicPr>
            <a:picLocks noChangeAspect="1"/>
          </p:cNvPicPr>
          <p:nvPr/>
        </p:nvPicPr>
        <p:blipFill>
          <a:blip r:embed="rId3"/>
          <a:stretch>
            <a:fillRect/>
          </a:stretch>
        </p:blipFill>
        <p:spPr>
          <a:xfrm>
            <a:off x="6819533" y="2190232"/>
            <a:ext cx="5129784" cy="2778252"/>
          </a:xfrm>
          <a:prstGeom prst="rect">
            <a:avLst/>
          </a:prstGeom>
        </p:spPr>
      </p:pic>
      <p:sp>
        <p:nvSpPr>
          <p:cNvPr id="12" name="Ellipse 11">
            <a:extLst>
              <a:ext uri="{FF2B5EF4-FFF2-40B4-BE49-F238E27FC236}">
                <a16:creationId xmlns:a16="http://schemas.microsoft.com/office/drawing/2014/main" id="{CC27733F-2477-4E41-8DA7-00D508C9BA73}"/>
              </a:ext>
            </a:extLst>
          </p:cNvPr>
          <p:cNvSpPr/>
          <p:nvPr/>
        </p:nvSpPr>
        <p:spPr>
          <a:xfrm>
            <a:off x="439978" y="2364806"/>
            <a:ext cx="1574157" cy="71763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4F127CFA-B86D-4EBE-A25F-2CD782AF2390}"/>
              </a:ext>
            </a:extLst>
          </p:cNvPr>
          <p:cNvSpPr/>
          <p:nvPr/>
        </p:nvSpPr>
        <p:spPr>
          <a:xfrm>
            <a:off x="7027761" y="2265636"/>
            <a:ext cx="1574157" cy="71763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rganigramme : Stockage à accès séquentiel 13">
            <a:extLst>
              <a:ext uri="{FF2B5EF4-FFF2-40B4-BE49-F238E27FC236}">
                <a16:creationId xmlns:a16="http://schemas.microsoft.com/office/drawing/2014/main" id="{B9516F99-3B2A-4C2F-B918-0A86532ABC0F}"/>
              </a:ext>
            </a:extLst>
          </p:cNvPr>
          <p:cNvSpPr/>
          <p:nvPr/>
        </p:nvSpPr>
        <p:spPr>
          <a:xfrm>
            <a:off x="31879" y="4955976"/>
            <a:ext cx="5631021" cy="912700"/>
          </a:xfrm>
          <a:prstGeom prst="flowChartMagneticTape">
            <a:avLst/>
          </a:prstGeom>
          <a:solidFill>
            <a:schemeClr val="accent2"/>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200" b="1" dirty="0">
                <a:latin typeface="Calibri" panose="020F0502020204030204" pitchFamily="34" charset="0"/>
                <a:ea typeface="Verdana" panose="020B0604030504040204" pitchFamily="34" charset="0"/>
                <a:cs typeface="Calibri" panose="020F0502020204030204" pitchFamily="34" charset="0"/>
              </a:rPr>
              <a:t>Plus elles ont reçu d’aides et plus les personnes vulnérables sont confiantes : 64% de celles qui ont reçu deux aides ou plus pensent qu’il est possible de faire confiance aux autres </a:t>
            </a:r>
          </a:p>
        </p:txBody>
      </p:sp>
      <p:sp>
        <p:nvSpPr>
          <p:cNvPr id="15" name="Organigramme : Stockage à accès séquentiel 14">
            <a:extLst>
              <a:ext uri="{FF2B5EF4-FFF2-40B4-BE49-F238E27FC236}">
                <a16:creationId xmlns:a16="http://schemas.microsoft.com/office/drawing/2014/main" id="{0F99E653-6F0F-496E-980F-C60B6BF3D5DB}"/>
              </a:ext>
            </a:extLst>
          </p:cNvPr>
          <p:cNvSpPr/>
          <p:nvPr/>
        </p:nvSpPr>
        <p:spPr>
          <a:xfrm>
            <a:off x="6839426" y="5043888"/>
            <a:ext cx="4992479" cy="844342"/>
          </a:xfrm>
          <a:prstGeom prst="flowChartMagneticTape">
            <a:avLst/>
          </a:prstGeom>
          <a:solidFill>
            <a:schemeClr val="accent2"/>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200" b="1" dirty="0">
                <a:latin typeface="Calibri" panose="020F0502020204030204" pitchFamily="34" charset="0"/>
                <a:ea typeface="Verdana" panose="020B0604030504040204" pitchFamily="34" charset="0"/>
                <a:cs typeface="Calibri" panose="020F0502020204030204" pitchFamily="34" charset="0"/>
              </a:rPr>
              <a:t>Et 68% de celles qui ont reçu deux aides ou plus ont plutôt confiance dans le gouvernement</a:t>
            </a:r>
          </a:p>
        </p:txBody>
      </p:sp>
      <p:pic>
        <p:nvPicPr>
          <p:cNvPr id="3" name="Image 2" descr="Une image contenant texte&#10;&#10;Description générée automatiquement">
            <a:extLst>
              <a:ext uri="{FF2B5EF4-FFF2-40B4-BE49-F238E27FC236}">
                <a16:creationId xmlns:a16="http://schemas.microsoft.com/office/drawing/2014/main" id="{668508B0-7271-4B06-85D5-5E91AEDA8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7760" y="2081400"/>
            <a:ext cx="3776479" cy="2695199"/>
          </a:xfrm>
          <a:prstGeom prst="rect">
            <a:avLst/>
          </a:prstGeom>
        </p:spPr>
      </p:pic>
    </p:spTree>
    <p:extLst>
      <p:ext uri="{BB962C8B-B14F-4D97-AF65-F5344CB8AC3E}">
        <p14:creationId xmlns:p14="http://schemas.microsoft.com/office/powerpoint/2010/main" val="29016584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D4D182-74AE-48E9-9A64-D485ECF844A0}"/>
              </a:ext>
            </a:extLst>
          </p:cNvPr>
          <p:cNvSpPr>
            <a:spLocks noGrp="1"/>
          </p:cNvSpPr>
          <p:nvPr>
            <p:ph type="title"/>
          </p:nvPr>
        </p:nvSpPr>
        <p:spPr>
          <a:xfrm>
            <a:off x="1617116" y="233931"/>
            <a:ext cx="8957767" cy="867930"/>
          </a:xfrm>
        </p:spPr>
        <p:txBody>
          <a:bodyPr/>
          <a:lstStyle/>
          <a:p>
            <a:r>
              <a:rPr lang="fr-FR" sz="2800" dirty="0">
                <a:solidFill>
                  <a:srgbClr val="31849B"/>
                </a:solidFill>
              </a:rPr>
              <a:t>La confiance dans les institutions est plus élevée lorsqu’une aide a été apportée</a:t>
            </a:r>
          </a:p>
        </p:txBody>
      </p:sp>
      <p:sp>
        <p:nvSpPr>
          <p:cNvPr id="3" name="Espace réservé du numéro de diapositive 2">
            <a:extLst>
              <a:ext uri="{FF2B5EF4-FFF2-40B4-BE49-F238E27FC236}">
                <a16:creationId xmlns:a16="http://schemas.microsoft.com/office/drawing/2014/main" id="{9116CF8A-FA3D-430D-9F7E-0D79A7B9B9B5}"/>
              </a:ext>
            </a:extLst>
          </p:cNvPr>
          <p:cNvSpPr>
            <a:spLocks noGrp="1"/>
          </p:cNvSpPr>
          <p:nvPr>
            <p:ph type="sldNum" sz="quarter" idx="12"/>
          </p:nvPr>
        </p:nvSpPr>
        <p:spPr/>
        <p:txBody>
          <a:bodyPr/>
          <a:lstStyle/>
          <a:p>
            <a:fld id="{1B657BA9-EC5E-40D7-BBDA-32C61981E3FD}" type="slidenum">
              <a:rPr lang="fr-FR" smtClean="0"/>
              <a:t>93</a:t>
            </a:fld>
            <a:endParaRPr lang="fr-FR"/>
          </a:p>
        </p:txBody>
      </p:sp>
      <p:graphicFrame>
        <p:nvGraphicFramePr>
          <p:cNvPr id="6" name="Graphique 5">
            <a:extLst>
              <a:ext uri="{FF2B5EF4-FFF2-40B4-BE49-F238E27FC236}">
                <a16:creationId xmlns:a16="http://schemas.microsoft.com/office/drawing/2014/main" id="{6E95154B-97C9-4892-AE37-CCF74FCA423E}"/>
              </a:ext>
            </a:extLst>
          </p:cNvPr>
          <p:cNvGraphicFramePr>
            <a:graphicFrameLocks/>
          </p:cNvGraphicFramePr>
          <p:nvPr>
            <p:extLst>
              <p:ext uri="{D42A27DB-BD31-4B8C-83A1-F6EECF244321}">
                <p14:modId xmlns:p14="http://schemas.microsoft.com/office/powerpoint/2010/main" val="3860719612"/>
              </p:ext>
            </p:extLst>
          </p:nvPr>
        </p:nvGraphicFramePr>
        <p:xfrm>
          <a:off x="2139538" y="2208810"/>
          <a:ext cx="8191994" cy="4001300"/>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6">
            <a:extLst>
              <a:ext uri="{FF2B5EF4-FFF2-40B4-BE49-F238E27FC236}">
                <a16:creationId xmlns:a16="http://schemas.microsoft.com/office/drawing/2014/main" id="{021DE8B0-9899-42F5-B495-B79385A1E85C}"/>
              </a:ext>
            </a:extLst>
          </p:cNvPr>
          <p:cNvSpPr txBox="1"/>
          <p:nvPr/>
        </p:nvSpPr>
        <p:spPr>
          <a:xfrm>
            <a:off x="3666462" y="1627029"/>
            <a:ext cx="4389759" cy="276999"/>
          </a:xfrm>
          <a:prstGeom prst="rect">
            <a:avLst/>
          </a:prstGeom>
          <a:noFill/>
        </p:spPr>
        <p:txBody>
          <a:bodyPr wrap="square">
            <a:spAutoFit/>
          </a:bodyPr>
          <a:lstStyle>
            <a:defPPr>
              <a:defRPr lang="fr-FR"/>
            </a:defPPr>
            <a:lvl1pPr>
              <a:defRPr sz="1400" b="1">
                <a:solidFill>
                  <a:srgbClr val="4BACC6"/>
                </a:solidFill>
              </a:defRPr>
            </a:lvl1pPr>
          </a:lstStyle>
          <a:p>
            <a:pPr algn="ctr"/>
            <a:r>
              <a:rPr lang="fr-FR" sz="1200" dirty="0"/>
              <a:t>% A confiance dans les institutions suivantes </a:t>
            </a:r>
          </a:p>
        </p:txBody>
      </p:sp>
      <p:sp>
        <p:nvSpPr>
          <p:cNvPr id="4" name="AutoShape 2">
            <a:extLst>
              <a:ext uri="{FF2B5EF4-FFF2-40B4-BE49-F238E27FC236}">
                <a16:creationId xmlns:a16="http://schemas.microsoft.com/office/drawing/2014/main" id="{54889539-9031-4B6E-A16E-84C1F8985EE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8" name="Image 7">
            <a:extLst>
              <a:ext uri="{FF2B5EF4-FFF2-40B4-BE49-F238E27FC236}">
                <a16:creationId xmlns:a16="http://schemas.microsoft.com/office/drawing/2014/main" id="{F76F4D95-A864-4861-81B0-A24B0B3FE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0759" y="1809436"/>
            <a:ext cx="4088246" cy="2095805"/>
          </a:xfrm>
          <a:prstGeom prst="rect">
            <a:avLst/>
          </a:prstGeom>
        </p:spPr>
      </p:pic>
      <p:sp>
        <p:nvSpPr>
          <p:cNvPr id="9" name="Rectangle 8">
            <a:extLst>
              <a:ext uri="{FF2B5EF4-FFF2-40B4-BE49-F238E27FC236}">
                <a16:creationId xmlns:a16="http://schemas.microsoft.com/office/drawing/2014/main" id="{D577C924-3B1E-411F-BB94-67C8F717F288}"/>
              </a:ext>
            </a:extLst>
          </p:cNvPr>
          <p:cNvSpPr/>
          <p:nvPr/>
        </p:nvSpPr>
        <p:spPr>
          <a:xfrm>
            <a:off x="3182983" y="6187037"/>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 </a:t>
            </a:r>
            <a:endParaRPr lang="fr-FR" sz="1000" i="1" strike="sngStrike" dirty="0">
              <a:solidFill>
                <a:srgbClr val="31849B"/>
              </a:solidFill>
              <a:highlight>
                <a:srgbClr val="FFFF00"/>
              </a:highligh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5072261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841E23-659D-4E9A-A425-5CDF8AD39E0B}"/>
              </a:ext>
            </a:extLst>
          </p:cNvPr>
          <p:cNvSpPr>
            <a:spLocks noGrp="1"/>
          </p:cNvSpPr>
          <p:nvPr>
            <p:ph type="title"/>
          </p:nvPr>
        </p:nvSpPr>
        <p:spPr>
          <a:xfrm>
            <a:off x="608949" y="1897782"/>
            <a:ext cx="6216780" cy="1754326"/>
          </a:xfrm>
        </p:spPr>
        <p:txBody>
          <a:bodyPr/>
          <a:lstStyle/>
          <a:p>
            <a:r>
              <a:rPr lang="fr-FR"/>
              <a:t>Focus complémentaire : les représentations de la vulnérabilité</a:t>
            </a:r>
          </a:p>
        </p:txBody>
      </p:sp>
    </p:spTree>
    <p:extLst>
      <p:ext uri="{BB962C8B-B14F-4D97-AF65-F5344CB8AC3E}">
        <p14:creationId xmlns:p14="http://schemas.microsoft.com/office/powerpoint/2010/main" val="41300479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49284DF-7A86-4DD1-BCA3-82C3B046B489}"/>
              </a:ext>
            </a:extLst>
          </p:cNvPr>
          <p:cNvSpPr>
            <a:spLocks noGrp="1"/>
          </p:cNvSpPr>
          <p:nvPr>
            <p:ph type="sldNum" sz="quarter" idx="12"/>
          </p:nvPr>
        </p:nvSpPr>
        <p:spPr/>
        <p:txBody>
          <a:bodyPr/>
          <a:lstStyle/>
          <a:p>
            <a:fld id="{1B657BA9-EC5E-40D7-BBDA-32C61981E3FD}" type="slidenum">
              <a:rPr lang="fr-FR" smtClean="0"/>
              <a:t>95</a:t>
            </a:fld>
            <a:endParaRPr lang="fr-FR"/>
          </a:p>
        </p:txBody>
      </p:sp>
      <p:pic>
        <p:nvPicPr>
          <p:cNvPr id="6" name="Image 5">
            <a:extLst>
              <a:ext uri="{FF2B5EF4-FFF2-40B4-BE49-F238E27FC236}">
                <a16:creationId xmlns:a16="http://schemas.microsoft.com/office/drawing/2014/main" id="{01F47C48-95B7-470E-A9A1-1A5774564235}"/>
              </a:ext>
            </a:extLst>
          </p:cNvPr>
          <p:cNvPicPr>
            <a:picLocks noChangeAspect="1"/>
          </p:cNvPicPr>
          <p:nvPr/>
        </p:nvPicPr>
        <p:blipFill>
          <a:blip r:embed="rId2"/>
          <a:stretch>
            <a:fillRect/>
          </a:stretch>
        </p:blipFill>
        <p:spPr>
          <a:xfrm>
            <a:off x="3024622" y="1963070"/>
            <a:ext cx="9127273" cy="4000008"/>
          </a:xfrm>
          <a:prstGeom prst="rect">
            <a:avLst/>
          </a:prstGeom>
        </p:spPr>
      </p:pic>
      <p:sp>
        <p:nvSpPr>
          <p:cNvPr id="7" name="Titre 5">
            <a:extLst>
              <a:ext uri="{FF2B5EF4-FFF2-40B4-BE49-F238E27FC236}">
                <a16:creationId xmlns:a16="http://schemas.microsoft.com/office/drawing/2014/main" id="{E76E1F08-FFE1-4772-ACD4-39BCDD749C7C}"/>
              </a:ext>
            </a:extLst>
          </p:cNvPr>
          <p:cNvSpPr txBox="1">
            <a:spLocks/>
          </p:cNvSpPr>
          <p:nvPr/>
        </p:nvSpPr>
        <p:spPr>
          <a:xfrm>
            <a:off x="2145045" y="144172"/>
            <a:ext cx="9862228" cy="1089529"/>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400">
                <a:solidFill>
                  <a:srgbClr val="31849B"/>
                </a:solidFill>
              </a:rPr>
              <a:t>En population générale, adolescence et fin de vie semblent les étapes où la vulnérabilité est exacerbée, une « sous estimation » de la vulnérabilité en période active</a:t>
            </a:r>
          </a:p>
        </p:txBody>
      </p:sp>
      <p:sp>
        <p:nvSpPr>
          <p:cNvPr id="9" name="ZoneTexte 8">
            <a:extLst>
              <a:ext uri="{FF2B5EF4-FFF2-40B4-BE49-F238E27FC236}">
                <a16:creationId xmlns:a16="http://schemas.microsoft.com/office/drawing/2014/main" id="{EC00D708-868A-4228-825F-140BBF4EEDA4}"/>
              </a:ext>
            </a:extLst>
          </p:cNvPr>
          <p:cNvSpPr txBox="1"/>
          <p:nvPr/>
        </p:nvSpPr>
        <p:spPr>
          <a:xfrm>
            <a:off x="4396352" y="1533884"/>
            <a:ext cx="6093822" cy="369332"/>
          </a:xfrm>
          <a:prstGeom prst="rect">
            <a:avLst/>
          </a:prstGeom>
          <a:noFill/>
        </p:spPr>
        <p:txBody>
          <a:bodyPr wrap="square">
            <a:spAutoFit/>
          </a:bodyPr>
          <a:lstStyle>
            <a:defPPr>
              <a:defRPr lang="fr-FR"/>
            </a:defPPr>
            <a:lvl1pPr algn="ctr">
              <a:defRPr sz="1400" b="1">
                <a:solidFill>
                  <a:srgbClr val="4BACC6"/>
                </a:solidFill>
              </a:defRPr>
            </a:lvl1pPr>
          </a:lstStyle>
          <a:p>
            <a:r>
              <a:rPr lang="fr-FR"/>
              <a:t>A quelle étape de la vie se </a:t>
            </a:r>
            <a:r>
              <a:rPr lang="fr-FR" err="1"/>
              <a:t>sent-on</a:t>
            </a:r>
            <a:r>
              <a:rPr lang="fr-FR"/>
              <a:t> le plus vulnérable?</a:t>
            </a:r>
          </a:p>
        </p:txBody>
      </p:sp>
      <p:sp>
        <p:nvSpPr>
          <p:cNvPr id="10" name="Rectangle 9">
            <a:extLst>
              <a:ext uri="{FF2B5EF4-FFF2-40B4-BE49-F238E27FC236}">
                <a16:creationId xmlns:a16="http://schemas.microsoft.com/office/drawing/2014/main" id="{93EF2587-8AEC-46CF-99A7-824F4D344C5A}"/>
              </a:ext>
            </a:extLst>
          </p:cNvPr>
          <p:cNvSpPr/>
          <p:nvPr/>
        </p:nvSpPr>
        <p:spPr>
          <a:xfrm>
            <a:off x="3562078" y="6213332"/>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2" name="Flèche : haut 1">
            <a:extLst>
              <a:ext uri="{FF2B5EF4-FFF2-40B4-BE49-F238E27FC236}">
                <a16:creationId xmlns:a16="http://schemas.microsoft.com/office/drawing/2014/main" id="{ADEA9678-646B-4483-A84A-5C517E1FF11D}"/>
              </a:ext>
            </a:extLst>
          </p:cNvPr>
          <p:cNvSpPr/>
          <p:nvPr/>
        </p:nvSpPr>
        <p:spPr>
          <a:xfrm>
            <a:off x="4220863" y="2734062"/>
            <a:ext cx="350981" cy="711200"/>
          </a:xfrm>
          <a:prstGeom prst="upArrow">
            <a:avLst/>
          </a:prstGeom>
          <a:solidFill>
            <a:srgbClr val="00B0F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616405C4-464C-4583-9BD6-D103E90958F2}"/>
              </a:ext>
            </a:extLst>
          </p:cNvPr>
          <p:cNvSpPr txBox="1"/>
          <p:nvPr/>
        </p:nvSpPr>
        <p:spPr>
          <a:xfrm>
            <a:off x="4063844" y="2367603"/>
            <a:ext cx="665017" cy="246221"/>
          </a:xfrm>
          <a:prstGeom prst="rect">
            <a:avLst/>
          </a:prstGeom>
          <a:solidFill>
            <a:srgbClr val="00B0F0"/>
          </a:solidFill>
        </p:spPr>
        <p:txBody>
          <a:bodyPr wrap="square" rtlCol="0">
            <a:spAutoFit/>
          </a:bodyPr>
          <a:lstStyle/>
          <a:p>
            <a:r>
              <a:rPr lang="fr-FR" sz="1000" b="1">
                <a:solidFill>
                  <a:schemeClr val="bg1"/>
                </a:solidFill>
                <a:latin typeface="Verdana" panose="020B0604030504040204" pitchFamily="34" charset="0"/>
                <a:ea typeface="Verdana" panose="020B0604030504040204" pitchFamily="34" charset="0"/>
              </a:rPr>
              <a:t>+ 11</a:t>
            </a:r>
          </a:p>
        </p:txBody>
      </p:sp>
      <p:sp>
        <p:nvSpPr>
          <p:cNvPr id="11" name="Flèche : haut 10">
            <a:extLst>
              <a:ext uri="{FF2B5EF4-FFF2-40B4-BE49-F238E27FC236}">
                <a16:creationId xmlns:a16="http://schemas.microsoft.com/office/drawing/2014/main" id="{90FFAA7C-2657-4BD7-9477-0D37FBC5E081}"/>
              </a:ext>
            </a:extLst>
          </p:cNvPr>
          <p:cNvSpPr/>
          <p:nvPr/>
        </p:nvSpPr>
        <p:spPr>
          <a:xfrm flipV="1">
            <a:off x="10593977" y="2110608"/>
            <a:ext cx="350981" cy="623454"/>
          </a:xfrm>
          <a:prstGeom prst="upArrow">
            <a:avLst/>
          </a:prstGeom>
          <a:solidFill>
            <a:srgbClr val="00B0F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57E756C3-15EA-45A2-B183-A2EBE104688B}"/>
              </a:ext>
            </a:extLst>
          </p:cNvPr>
          <p:cNvSpPr txBox="1"/>
          <p:nvPr/>
        </p:nvSpPr>
        <p:spPr>
          <a:xfrm>
            <a:off x="10524159" y="1804646"/>
            <a:ext cx="490616" cy="246221"/>
          </a:xfrm>
          <a:prstGeom prst="rect">
            <a:avLst/>
          </a:prstGeom>
          <a:solidFill>
            <a:srgbClr val="00B0F0"/>
          </a:solidFill>
        </p:spPr>
        <p:txBody>
          <a:bodyPr wrap="square" rtlCol="0">
            <a:spAutoFit/>
          </a:bodyPr>
          <a:lstStyle/>
          <a:p>
            <a:pPr algn="ctr"/>
            <a:r>
              <a:rPr lang="fr-FR" sz="1000" b="1">
                <a:solidFill>
                  <a:schemeClr val="bg1"/>
                </a:solidFill>
                <a:latin typeface="Verdana" panose="020B0604030504040204" pitchFamily="34" charset="0"/>
                <a:ea typeface="Verdana" panose="020B0604030504040204" pitchFamily="34" charset="0"/>
              </a:rPr>
              <a:t>- 9</a:t>
            </a:r>
          </a:p>
        </p:txBody>
      </p:sp>
      <p:sp>
        <p:nvSpPr>
          <p:cNvPr id="13" name="ZoneTexte 12">
            <a:extLst>
              <a:ext uri="{FF2B5EF4-FFF2-40B4-BE49-F238E27FC236}">
                <a16:creationId xmlns:a16="http://schemas.microsoft.com/office/drawing/2014/main" id="{8CE07E53-6F9B-4E50-B2FD-EA2474319451}"/>
              </a:ext>
            </a:extLst>
          </p:cNvPr>
          <p:cNvSpPr txBox="1"/>
          <p:nvPr/>
        </p:nvSpPr>
        <p:spPr>
          <a:xfrm>
            <a:off x="188834" y="1752049"/>
            <a:ext cx="3000581" cy="1169551"/>
          </a:xfrm>
          <a:custGeom>
            <a:avLst/>
            <a:gdLst>
              <a:gd name="connsiteX0" fmla="*/ 0 w 3000581"/>
              <a:gd name="connsiteY0" fmla="*/ 0 h 1169551"/>
              <a:gd name="connsiteX1" fmla="*/ 470091 w 3000581"/>
              <a:gd name="connsiteY1" fmla="*/ 0 h 1169551"/>
              <a:gd name="connsiteX2" fmla="*/ 880170 w 3000581"/>
              <a:gd name="connsiteY2" fmla="*/ 0 h 1169551"/>
              <a:gd name="connsiteX3" fmla="*/ 1320256 w 3000581"/>
              <a:gd name="connsiteY3" fmla="*/ 0 h 1169551"/>
              <a:gd name="connsiteX4" fmla="*/ 1850358 w 3000581"/>
              <a:gd name="connsiteY4" fmla="*/ 0 h 1169551"/>
              <a:gd name="connsiteX5" fmla="*/ 2320449 w 3000581"/>
              <a:gd name="connsiteY5" fmla="*/ 0 h 1169551"/>
              <a:gd name="connsiteX6" fmla="*/ 3000581 w 3000581"/>
              <a:gd name="connsiteY6" fmla="*/ 0 h 1169551"/>
              <a:gd name="connsiteX7" fmla="*/ 3000581 w 3000581"/>
              <a:gd name="connsiteY7" fmla="*/ 596471 h 1169551"/>
              <a:gd name="connsiteX8" fmla="*/ 3000581 w 3000581"/>
              <a:gd name="connsiteY8" fmla="*/ 1169551 h 1169551"/>
              <a:gd name="connsiteX9" fmla="*/ 2500484 w 3000581"/>
              <a:gd name="connsiteY9" fmla="*/ 1169551 h 1169551"/>
              <a:gd name="connsiteX10" fmla="*/ 2060399 w 3000581"/>
              <a:gd name="connsiteY10" fmla="*/ 1169551 h 1169551"/>
              <a:gd name="connsiteX11" fmla="*/ 1500291 w 3000581"/>
              <a:gd name="connsiteY11" fmla="*/ 1169551 h 1169551"/>
              <a:gd name="connsiteX12" fmla="*/ 1030199 w 3000581"/>
              <a:gd name="connsiteY12" fmla="*/ 1169551 h 1169551"/>
              <a:gd name="connsiteX13" fmla="*/ 620120 w 3000581"/>
              <a:gd name="connsiteY13" fmla="*/ 1169551 h 1169551"/>
              <a:gd name="connsiteX14" fmla="*/ 0 w 3000581"/>
              <a:gd name="connsiteY14" fmla="*/ 1169551 h 1169551"/>
              <a:gd name="connsiteX15" fmla="*/ 0 w 3000581"/>
              <a:gd name="connsiteY15" fmla="*/ 608167 h 1169551"/>
              <a:gd name="connsiteX16" fmla="*/ 0 w 3000581"/>
              <a:gd name="connsiteY16" fmla="*/ 0 h 116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0581" h="1169551" fill="none" extrusionOk="0">
                <a:moveTo>
                  <a:pt x="0" y="0"/>
                </a:moveTo>
                <a:cubicBezTo>
                  <a:pt x="155443" y="-6583"/>
                  <a:pt x="250545" y="4599"/>
                  <a:pt x="470091" y="0"/>
                </a:cubicBezTo>
                <a:cubicBezTo>
                  <a:pt x="689637" y="-4599"/>
                  <a:pt x="720431" y="5347"/>
                  <a:pt x="880170" y="0"/>
                </a:cubicBezTo>
                <a:cubicBezTo>
                  <a:pt x="1039909" y="-5347"/>
                  <a:pt x="1196936" y="14866"/>
                  <a:pt x="1320256" y="0"/>
                </a:cubicBezTo>
                <a:cubicBezTo>
                  <a:pt x="1443576" y="-14866"/>
                  <a:pt x="1677720" y="10704"/>
                  <a:pt x="1850358" y="0"/>
                </a:cubicBezTo>
                <a:cubicBezTo>
                  <a:pt x="2022996" y="-10704"/>
                  <a:pt x="2181497" y="27686"/>
                  <a:pt x="2320449" y="0"/>
                </a:cubicBezTo>
                <a:cubicBezTo>
                  <a:pt x="2459401" y="-27686"/>
                  <a:pt x="2749109" y="12768"/>
                  <a:pt x="3000581" y="0"/>
                </a:cubicBezTo>
                <a:cubicBezTo>
                  <a:pt x="3030720" y="140585"/>
                  <a:pt x="2963124" y="334699"/>
                  <a:pt x="3000581" y="596471"/>
                </a:cubicBezTo>
                <a:cubicBezTo>
                  <a:pt x="3038038" y="858243"/>
                  <a:pt x="2971513" y="1013175"/>
                  <a:pt x="3000581" y="1169551"/>
                </a:cubicBezTo>
                <a:cubicBezTo>
                  <a:pt x="2857983" y="1188700"/>
                  <a:pt x="2636046" y="1154394"/>
                  <a:pt x="2500484" y="1169551"/>
                </a:cubicBezTo>
                <a:cubicBezTo>
                  <a:pt x="2364922" y="1184708"/>
                  <a:pt x="2225676" y="1134372"/>
                  <a:pt x="2060399" y="1169551"/>
                </a:cubicBezTo>
                <a:cubicBezTo>
                  <a:pt x="1895123" y="1204730"/>
                  <a:pt x="1704960" y="1127477"/>
                  <a:pt x="1500291" y="1169551"/>
                </a:cubicBezTo>
                <a:cubicBezTo>
                  <a:pt x="1295622" y="1211625"/>
                  <a:pt x="1259376" y="1139103"/>
                  <a:pt x="1030199" y="1169551"/>
                </a:cubicBezTo>
                <a:cubicBezTo>
                  <a:pt x="801022" y="1199999"/>
                  <a:pt x="720932" y="1120809"/>
                  <a:pt x="620120" y="1169551"/>
                </a:cubicBezTo>
                <a:cubicBezTo>
                  <a:pt x="519308" y="1218293"/>
                  <a:pt x="296945" y="1128010"/>
                  <a:pt x="0" y="1169551"/>
                </a:cubicBezTo>
                <a:cubicBezTo>
                  <a:pt x="-63077" y="984678"/>
                  <a:pt x="22085" y="820486"/>
                  <a:pt x="0" y="608167"/>
                </a:cubicBezTo>
                <a:cubicBezTo>
                  <a:pt x="-22085" y="395848"/>
                  <a:pt x="70425" y="216298"/>
                  <a:pt x="0" y="0"/>
                </a:cubicBezTo>
                <a:close/>
              </a:path>
              <a:path w="3000581" h="1169551" stroke="0" extrusionOk="0">
                <a:moveTo>
                  <a:pt x="0" y="0"/>
                </a:moveTo>
                <a:cubicBezTo>
                  <a:pt x="165293" y="-55903"/>
                  <a:pt x="281315" y="47264"/>
                  <a:pt x="470091" y="0"/>
                </a:cubicBezTo>
                <a:cubicBezTo>
                  <a:pt x="658867" y="-47264"/>
                  <a:pt x="682029" y="48417"/>
                  <a:pt x="880170" y="0"/>
                </a:cubicBezTo>
                <a:cubicBezTo>
                  <a:pt x="1078311" y="-48417"/>
                  <a:pt x="1256651" y="27750"/>
                  <a:pt x="1440279" y="0"/>
                </a:cubicBezTo>
                <a:cubicBezTo>
                  <a:pt x="1623907" y="-27750"/>
                  <a:pt x="1690232" y="28149"/>
                  <a:pt x="1910370" y="0"/>
                </a:cubicBezTo>
                <a:cubicBezTo>
                  <a:pt x="2130508" y="-28149"/>
                  <a:pt x="2195987" y="31971"/>
                  <a:pt x="2380461" y="0"/>
                </a:cubicBezTo>
                <a:cubicBezTo>
                  <a:pt x="2564935" y="-31971"/>
                  <a:pt x="2816157" y="18281"/>
                  <a:pt x="3000581" y="0"/>
                </a:cubicBezTo>
                <a:cubicBezTo>
                  <a:pt x="3027995" y="179375"/>
                  <a:pt x="2985462" y="420055"/>
                  <a:pt x="3000581" y="561384"/>
                </a:cubicBezTo>
                <a:cubicBezTo>
                  <a:pt x="3015700" y="702713"/>
                  <a:pt x="2993237" y="970515"/>
                  <a:pt x="3000581" y="1169551"/>
                </a:cubicBezTo>
                <a:cubicBezTo>
                  <a:pt x="2833363" y="1190204"/>
                  <a:pt x="2688778" y="1145462"/>
                  <a:pt x="2560496" y="1169551"/>
                </a:cubicBezTo>
                <a:cubicBezTo>
                  <a:pt x="2432215" y="1193640"/>
                  <a:pt x="2296233" y="1165670"/>
                  <a:pt x="2060399" y="1169551"/>
                </a:cubicBezTo>
                <a:cubicBezTo>
                  <a:pt x="1824565" y="1173432"/>
                  <a:pt x="1792482" y="1163650"/>
                  <a:pt x="1560302" y="1169551"/>
                </a:cubicBezTo>
                <a:cubicBezTo>
                  <a:pt x="1328122" y="1175452"/>
                  <a:pt x="1261904" y="1126460"/>
                  <a:pt x="1090211" y="1169551"/>
                </a:cubicBezTo>
                <a:cubicBezTo>
                  <a:pt x="918518" y="1212642"/>
                  <a:pt x="781938" y="1158326"/>
                  <a:pt x="530103" y="1169551"/>
                </a:cubicBezTo>
                <a:cubicBezTo>
                  <a:pt x="278268" y="1180776"/>
                  <a:pt x="142158" y="1148479"/>
                  <a:pt x="0" y="1169551"/>
                </a:cubicBezTo>
                <a:cubicBezTo>
                  <a:pt x="-61480" y="930433"/>
                  <a:pt x="492" y="825715"/>
                  <a:pt x="0" y="608167"/>
                </a:cubicBezTo>
                <a:cubicBezTo>
                  <a:pt x="-492" y="390619"/>
                  <a:pt x="15094" y="302208"/>
                  <a:pt x="0" y="0"/>
                </a:cubicBezTo>
                <a:close/>
              </a:path>
            </a:pathLst>
          </a:custGeom>
          <a:solidFill>
            <a:srgbClr val="4BACC6"/>
          </a:solidFill>
          <a:ln w="22225">
            <a:solidFill>
              <a:srgbClr val="4BACC6"/>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a:solidFill>
                  <a:schemeClr val="bg1"/>
                </a:solidFill>
                <a:latin typeface="Calibri" panose="020F0502020204030204" pitchFamily="34" charset="0"/>
                <a:cs typeface="Calibri" panose="020F0502020204030204" pitchFamily="34" charset="0"/>
              </a:rPr>
              <a:t>Par rapport à 2018, la fin de vie perd des citations (- 9 points),</a:t>
            </a:r>
          </a:p>
          <a:p>
            <a:pPr algn="ctr"/>
            <a:r>
              <a:rPr lang="fr-FR" sz="1400" b="1">
                <a:solidFill>
                  <a:schemeClr val="bg1"/>
                </a:solidFill>
                <a:latin typeface="Calibri" panose="020F0502020204030204" pitchFamily="34" charset="0"/>
                <a:cs typeface="Calibri" panose="020F0502020204030204" pitchFamily="34" charset="0"/>
              </a:rPr>
              <a:t>l’adolescence en gagne (+ 11 points), ainsi que toutes les premières étapes de la vie adulte</a:t>
            </a:r>
          </a:p>
        </p:txBody>
      </p:sp>
      <p:sp>
        <p:nvSpPr>
          <p:cNvPr id="5" name="ZoneTexte 4">
            <a:extLst>
              <a:ext uri="{FF2B5EF4-FFF2-40B4-BE49-F238E27FC236}">
                <a16:creationId xmlns:a16="http://schemas.microsoft.com/office/drawing/2014/main" id="{0B23F24E-AEBF-437D-B9CA-E6064602239E}"/>
              </a:ext>
            </a:extLst>
          </p:cNvPr>
          <p:cNvSpPr txBox="1"/>
          <p:nvPr/>
        </p:nvSpPr>
        <p:spPr>
          <a:xfrm>
            <a:off x="379507" y="3562350"/>
            <a:ext cx="2454442" cy="1015663"/>
          </a:xfrm>
          <a:prstGeom prst="rect">
            <a:avLst/>
          </a:prstGeom>
          <a:noFill/>
        </p:spPr>
        <p:txBody>
          <a:bodyPr wrap="square" rtlCol="0">
            <a:spAutoFit/>
          </a:bodyPr>
          <a:lstStyle/>
          <a:p>
            <a:pPr algn="ctr"/>
            <a:r>
              <a:rPr lang="fr-FR" sz="1200" b="1">
                <a:solidFill>
                  <a:srgbClr val="9A197E"/>
                </a:solidFill>
                <a:latin typeface="Verdana" panose="020B0604030504040204" pitchFamily="34" charset="0"/>
                <a:ea typeface="Verdana" panose="020B0604030504040204" pitchFamily="34" charset="0"/>
              </a:rPr>
              <a:t>Entre janvier et mai, hausse du sentiment que la société privilégie les plus âgés (+ 7 points) au détriment des jeunes</a:t>
            </a:r>
          </a:p>
        </p:txBody>
      </p:sp>
      <p:sp>
        <p:nvSpPr>
          <p:cNvPr id="8" name="Rectangle : coins arrondis 7">
            <a:extLst>
              <a:ext uri="{FF2B5EF4-FFF2-40B4-BE49-F238E27FC236}">
                <a16:creationId xmlns:a16="http://schemas.microsoft.com/office/drawing/2014/main" id="{CF2F8FFE-EF10-43D6-A4E5-45C8CF4E4D57}"/>
              </a:ext>
            </a:extLst>
          </p:cNvPr>
          <p:cNvSpPr/>
          <p:nvPr/>
        </p:nvSpPr>
        <p:spPr>
          <a:xfrm flipV="1">
            <a:off x="5876925" y="3562350"/>
            <a:ext cx="1733550" cy="2095500"/>
          </a:xfrm>
          <a:prstGeom prst="roundRect">
            <a:avLst/>
          </a:prstGeom>
          <a:noFill/>
          <a:ln w="25400">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haut 13">
            <a:extLst>
              <a:ext uri="{FF2B5EF4-FFF2-40B4-BE49-F238E27FC236}">
                <a16:creationId xmlns:a16="http://schemas.microsoft.com/office/drawing/2014/main" id="{B16CE52B-060E-4232-BFA5-B74D6D30778D}"/>
              </a:ext>
            </a:extLst>
          </p:cNvPr>
          <p:cNvSpPr/>
          <p:nvPr/>
        </p:nvSpPr>
        <p:spPr>
          <a:xfrm>
            <a:off x="1491916" y="3177339"/>
            <a:ext cx="350981" cy="350858"/>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D92151ED-F477-4630-841F-5669EE4E4D3C}"/>
              </a:ext>
            </a:extLst>
          </p:cNvPr>
          <p:cNvSpPr/>
          <p:nvPr/>
        </p:nvSpPr>
        <p:spPr>
          <a:xfrm flipV="1">
            <a:off x="8486775" y="3829049"/>
            <a:ext cx="885825" cy="1990725"/>
          </a:xfrm>
          <a:prstGeom prst="roundRect">
            <a:avLst/>
          </a:prstGeom>
          <a:noFill/>
          <a:ln w="25400">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488936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0467052-5724-42F7-938A-EB8630CB266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1B657BA9-EC5E-40D7-BBDA-32C61981E3FD}" type="slidenum">
              <a:rPr lang="en-US" sz="1200" smtClean="0">
                <a:solidFill>
                  <a:schemeClr val="tx1">
                    <a:tint val="75000"/>
                  </a:schemeClr>
                </a:solidFill>
              </a:rPr>
              <a:pPr algn="r">
                <a:spcAft>
                  <a:spcPts val="600"/>
                </a:spcAft>
              </a:pPr>
              <a:t>96</a:t>
            </a:fld>
            <a:endParaRPr lang="en-US" sz="1200">
              <a:solidFill>
                <a:schemeClr val="tx1">
                  <a:tint val="75000"/>
                </a:schemeClr>
              </a:solidFill>
            </a:endParaRPr>
          </a:p>
        </p:txBody>
      </p:sp>
      <p:sp>
        <p:nvSpPr>
          <p:cNvPr id="7" name="Titre 5">
            <a:extLst>
              <a:ext uri="{FF2B5EF4-FFF2-40B4-BE49-F238E27FC236}">
                <a16:creationId xmlns:a16="http://schemas.microsoft.com/office/drawing/2014/main" id="{1271CE72-B3EA-45F3-83D3-681EDB38ED92}"/>
              </a:ext>
            </a:extLst>
          </p:cNvPr>
          <p:cNvSpPr txBox="1">
            <a:spLocks/>
          </p:cNvSpPr>
          <p:nvPr/>
        </p:nvSpPr>
        <p:spPr>
          <a:xfrm>
            <a:off x="2145045" y="144172"/>
            <a:ext cx="9252628"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Les nouveaux vulnérables citent plus souvent la vie active et l’enfance </a:t>
            </a:r>
          </a:p>
        </p:txBody>
      </p:sp>
      <p:sp>
        <p:nvSpPr>
          <p:cNvPr id="15" name="Bulle narrative : rectangle à coins arrondis 14">
            <a:extLst>
              <a:ext uri="{FF2B5EF4-FFF2-40B4-BE49-F238E27FC236}">
                <a16:creationId xmlns:a16="http://schemas.microsoft.com/office/drawing/2014/main" id="{A9B710F6-8B10-4C4E-B128-00604A7AFC29}"/>
              </a:ext>
            </a:extLst>
          </p:cNvPr>
          <p:cNvSpPr/>
          <p:nvPr/>
        </p:nvSpPr>
        <p:spPr>
          <a:xfrm flipH="1">
            <a:off x="9861765" y="1655641"/>
            <a:ext cx="1941095" cy="1296462"/>
          </a:xfrm>
          <a:prstGeom prst="wedgeRoundRectCallout">
            <a:avLst>
              <a:gd name="adj1" fmla="val 70547"/>
              <a:gd name="adj2" fmla="val 2047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Calibri" panose="020F0502020204030204" pitchFamily="34" charset="0"/>
                <a:cs typeface="Calibri" panose="020F0502020204030204" pitchFamily="34" charset="0"/>
              </a:rPr>
              <a:t>Les personnes « déjà » vulnérables citent la retraite à 13% (vs 7%)</a:t>
            </a:r>
          </a:p>
        </p:txBody>
      </p:sp>
      <p:sp>
        <p:nvSpPr>
          <p:cNvPr id="16" name="Bulle narrative : rectangle à coins arrondis 15">
            <a:extLst>
              <a:ext uri="{FF2B5EF4-FFF2-40B4-BE49-F238E27FC236}">
                <a16:creationId xmlns:a16="http://schemas.microsoft.com/office/drawing/2014/main" id="{51AF45EA-66E2-4310-BF40-E04ECDFC213F}"/>
              </a:ext>
            </a:extLst>
          </p:cNvPr>
          <p:cNvSpPr/>
          <p:nvPr/>
        </p:nvSpPr>
        <p:spPr>
          <a:xfrm flipH="1">
            <a:off x="2752725" y="1984878"/>
            <a:ext cx="4124324" cy="2898513"/>
          </a:xfrm>
          <a:prstGeom prst="wedgeRoundRectCallout">
            <a:avLst>
              <a:gd name="adj1" fmla="val 70547"/>
              <a:gd name="adj2" fmla="val 2047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latin typeface="Calibri" panose="020F0502020204030204" pitchFamily="34" charset="0"/>
                <a:cs typeface="Calibri" panose="020F0502020204030204" pitchFamily="34" charset="0"/>
              </a:rPr>
              <a:t>Les « nouveaux » vulnérables citent la vie active à 17% (vs 7%) et l’enfance à 14% (vs 8%)</a:t>
            </a:r>
          </a:p>
        </p:txBody>
      </p:sp>
      <p:sp>
        <p:nvSpPr>
          <p:cNvPr id="18" name="Rectangle 17">
            <a:extLst>
              <a:ext uri="{FF2B5EF4-FFF2-40B4-BE49-F238E27FC236}">
                <a16:creationId xmlns:a16="http://schemas.microsoft.com/office/drawing/2014/main" id="{4F4C0C66-5F3B-4FAF-9C52-E90FF1B4E4DF}"/>
              </a:ext>
            </a:extLst>
          </p:cNvPr>
          <p:cNvSpPr/>
          <p:nvPr/>
        </p:nvSpPr>
        <p:spPr>
          <a:xfrm>
            <a:off x="4228563" y="5956240"/>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Tree>
    <p:extLst>
      <p:ext uri="{BB962C8B-B14F-4D97-AF65-F5344CB8AC3E}">
        <p14:creationId xmlns:p14="http://schemas.microsoft.com/office/powerpoint/2010/main" val="15317864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A526F5B-16E7-4019-B6DD-3B80D8D8804E}"/>
              </a:ext>
            </a:extLst>
          </p:cNvPr>
          <p:cNvSpPr>
            <a:spLocks noGrp="1"/>
          </p:cNvSpPr>
          <p:nvPr>
            <p:ph type="sldNum" sz="quarter" idx="12"/>
          </p:nvPr>
        </p:nvSpPr>
        <p:spPr/>
        <p:txBody>
          <a:bodyPr/>
          <a:lstStyle/>
          <a:p>
            <a:fld id="{1B657BA9-EC5E-40D7-BBDA-32C61981E3FD}" type="slidenum">
              <a:rPr lang="fr-FR" smtClean="0"/>
              <a:t>97</a:t>
            </a:fld>
            <a:endParaRPr lang="fr-FR"/>
          </a:p>
        </p:txBody>
      </p:sp>
      <p:sp>
        <p:nvSpPr>
          <p:cNvPr id="6" name="Titre 5">
            <a:extLst>
              <a:ext uri="{FF2B5EF4-FFF2-40B4-BE49-F238E27FC236}">
                <a16:creationId xmlns:a16="http://schemas.microsoft.com/office/drawing/2014/main" id="{AAEF0278-E21A-417C-9BAF-F5F99A2DBBD1}"/>
              </a:ext>
            </a:extLst>
          </p:cNvPr>
          <p:cNvSpPr txBox="1">
            <a:spLocks/>
          </p:cNvSpPr>
          <p:nvPr/>
        </p:nvSpPr>
        <p:spPr>
          <a:xfrm>
            <a:off x="1634836" y="144172"/>
            <a:ext cx="10474037"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En population générale, les personnes âgées et sans domicile fixe sont perçues comme les plus vulnérables</a:t>
            </a:r>
          </a:p>
        </p:txBody>
      </p:sp>
      <p:pic>
        <p:nvPicPr>
          <p:cNvPr id="7" name="Image 6">
            <a:extLst>
              <a:ext uri="{FF2B5EF4-FFF2-40B4-BE49-F238E27FC236}">
                <a16:creationId xmlns:a16="http://schemas.microsoft.com/office/drawing/2014/main" id="{9D65F2BC-8730-4889-8852-37799C154C65}"/>
              </a:ext>
            </a:extLst>
          </p:cNvPr>
          <p:cNvPicPr>
            <a:picLocks noChangeAspect="1"/>
          </p:cNvPicPr>
          <p:nvPr/>
        </p:nvPicPr>
        <p:blipFill>
          <a:blip r:embed="rId2"/>
          <a:stretch>
            <a:fillRect/>
          </a:stretch>
        </p:blipFill>
        <p:spPr>
          <a:xfrm>
            <a:off x="1005301" y="1461516"/>
            <a:ext cx="9760465" cy="4903974"/>
          </a:xfrm>
          <a:prstGeom prst="rect">
            <a:avLst/>
          </a:prstGeom>
        </p:spPr>
      </p:pic>
      <p:sp>
        <p:nvSpPr>
          <p:cNvPr id="9" name="ZoneTexte 8">
            <a:extLst>
              <a:ext uri="{FF2B5EF4-FFF2-40B4-BE49-F238E27FC236}">
                <a16:creationId xmlns:a16="http://schemas.microsoft.com/office/drawing/2014/main" id="{7ACBC0D1-896A-4474-A5B1-E986522BF9E2}"/>
              </a:ext>
            </a:extLst>
          </p:cNvPr>
          <p:cNvSpPr txBox="1"/>
          <p:nvPr/>
        </p:nvSpPr>
        <p:spPr>
          <a:xfrm>
            <a:off x="3441323" y="1012102"/>
            <a:ext cx="6098874" cy="523220"/>
          </a:xfrm>
          <a:prstGeom prst="rect">
            <a:avLst/>
          </a:prstGeom>
          <a:noFill/>
        </p:spPr>
        <p:txBody>
          <a:bodyPr wrap="square">
            <a:spAutoFit/>
          </a:bodyPr>
          <a:lstStyle>
            <a:defPPr>
              <a:defRPr lang="fr-FR"/>
            </a:defPPr>
            <a:lvl1pPr algn="ctr">
              <a:defRPr sz="1400" b="1">
                <a:solidFill>
                  <a:srgbClr val="4BACC6"/>
                </a:solidFill>
              </a:defRPr>
            </a:lvl1pPr>
          </a:lstStyle>
          <a:p>
            <a:r>
              <a:rPr lang="fr-FR"/>
              <a:t>Parmi ces groupes sociaux, quel est celui qui est le plus vulnérable? En premier ? En second ?</a:t>
            </a:r>
          </a:p>
        </p:txBody>
      </p:sp>
      <p:sp>
        <p:nvSpPr>
          <p:cNvPr id="8" name="Ellipse 7">
            <a:extLst>
              <a:ext uri="{FF2B5EF4-FFF2-40B4-BE49-F238E27FC236}">
                <a16:creationId xmlns:a16="http://schemas.microsoft.com/office/drawing/2014/main" id="{BF496961-500D-42D7-AD50-ACAB431D2F79}"/>
              </a:ext>
            </a:extLst>
          </p:cNvPr>
          <p:cNvSpPr/>
          <p:nvPr/>
        </p:nvSpPr>
        <p:spPr>
          <a:xfrm>
            <a:off x="8724771" y="1535321"/>
            <a:ext cx="3251448" cy="867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latin typeface="Calibri" panose="020F0502020204030204" pitchFamily="34" charset="0"/>
                <a:cs typeface="Calibri" panose="020F0502020204030204" pitchFamily="34" charset="0"/>
              </a:rPr>
              <a:t>Les Français mettent en avant les groupes vulnérables physiquement</a:t>
            </a:r>
          </a:p>
        </p:txBody>
      </p:sp>
      <p:sp>
        <p:nvSpPr>
          <p:cNvPr id="10" name="Rectangle 9">
            <a:extLst>
              <a:ext uri="{FF2B5EF4-FFF2-40B4-BE49-F238E27FC236}">
                <a16:creationId xmlns:a16="http://schemas.microsoft.com/office/drawing/2014/main" id="{D73CA0EC-DC46-41FE-9B0E-56BD86C88CC8}"/>
              </a:ext>
            </a:extLst>
          </p:cNvPr>
          <p:cNvSpPr/>
          <p:nvPr/>
        </p:nvSpPr>
        <p:spPr>
          <a:xfrm>
            <a:off x="3182983" y="6187037"/>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 </a:t>
            </a:r>
            <a:endParaRPr lang="fr-FR" sz="1000" i="1" strike="sngStrike" dirty="0">
              <a:solidFill>
                <a:srgbClr val="31849B"/>
              </a:solidFill>
              <a:highlight>
                <a:srgbClr val="FFFF00"/>
              </a:highligh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7131199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0EBBEF2-1C21-48AF-9932-D27000615A5A}"/>
              </a:ext>
            </a:extLst>
          </p:cNvPr>
          <p:cNvSpPr>
            <a:spLocks noGrp="1"/>
          </p:cNvSpPr>
          <p:nvPr>
            <p:ph type="sldNum" sz="quarter" idx="12"/>
          </p:nvPr>
        </p:nvSpPr>
        <p:spPr/>
        <p:txBody>
          <a:bodyPr/>
          <a:lstStyle/>
          <a:p>
            <a:fld id="{1B657BA9-EC5E-40D7-BBDA-32C61981E3FD}" type="slidenum">
              <a:rPr lang="fr-FR" smtClean="0"/>
              <a:t>98</a:t>
            </a:fld>
            <a:endParaRPr lang="fr-FR"/>
          </a:p>
        </p:txBody>
      </p:sp>
      <p:sp>
        <p:nvSpPr>
          <p:cNvPr id="6" name="Titre 5">
            <a:extLst>
              <a:ext uri="{FF2B5EF4-FFF2-40B4-BE49-F238E27FC236}">
                <a16:creationId xmlns:a16="http://schemas.microsoft.com/office/drawing/2014/main" id="{876D4CBD-379B-4B95-951F-8DEC2E4B4F66}"/>
              </a:ext>
            </a:extLst>
          </p:cNvPr>
          <p:cNvSpPr txBox="1">
            <a:spLocks/>
          </p:cNvSpPr>
          <p:nvPr/>
        </p:nvSpPr>
        <p:spPr>
          <a:xfrm>
            <a:off x="2145045" y="144172"/>
            <a:ext cx="9252628"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Par rapport à 2018, les femmes, les chômeurs et les jeunes sont plus souvent cités</a:t>
            </a:r>
          </a:p>
        </p:txBody>
      </p:sp>
      <p:sp>
        <p:nvSpPr>
          <p:cNvPr id="7" name="ZoneTexte 6">
            <a:extLst>
              <a:ext uri="{FF2B5EF4-FFF2-40B4-BE49-F238E27FC236}">
                <a16:creationId xmlns:a16="http://schemas.microsoft.com/office/drawing/2014/main" id="{4BDEFF6F-6E77-43ED-B41E-13AE551CE5FA}"/>
              </a:ext>
            </a:extLst>
          </p:cNvPr>
          <p:cNvSpPr txBox="1"/>
          <p:nvPr/>
        </p:nvSpPr>
        <p:spPr>
          <a:xfrm>
            <a:off x="3441323" y="1012102"/>
            <a:ext cx="6098874" cy="523220"/>
          </a:xfrm>
          <a:prstGeom prst="rect">
            <a:avLst/>
          </a:prstGeom>
          <a:noFill/>
        </p:spPr>
        <p:txBody>
          <a:bodyPr wrap="square">
            <a:spAutoFit/>
          </a:bodyPr>
          <a:lstStyle>
            <a:defPPr>
              <a:defRPr lang="fr-FR"/>
            </a:defPPr>
            <a:lvl1pPr algn="ctr">
              <a:defRPr sz="1400" b="1">
                <a:solidFill>
                  <a:srgbClr val="4BACC6"/>
                </a:solidFill>
              </a:defRPr>
            </a:lvl1pPr>
          </a:lstStyle>
          <a:p>
            <a:r>
              <a:rPr lang="fr-FR"/>
              <a:t>Parmi ces groupes sociaux, quel est celui qui est le plus vulnérable? En premier ? </a:t>
            </a:r>
          </a:p>
        </p:txBody>
      </p:sp>
      <p:sp>
        <p:nvSpPr>
          <p:cNvPr id="9" name="Rectangle 8">
            <a:extLst>
              <a:ext uri="{FF2B5EF4-FFF2-40B4-BE49-F238E27FC236}">
                <a16:creationId xmlns:a16="http://schemas.microsoft.com/office/drawing/2014/main" id="{EBAC7C1C-5EB8-489A-9ADF-0222EF437EE9}"/>
              </a:ext>
            </a:extLst>
          </p:cNvPr>
          <p:cNvSpPr/>
          <p:nvPr/>
        </p:nvSpPr>
        <p:spPr>
          <a:xfrm>
            <a:off x="3797897" y="6229154"/>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pic>
        <p:nvPicPr>
          <p:cNvPr id="2" name="Image 1">
            <a:extLst>
              <a:ext uri="{FF2B5EF4-FFF2-40B4-BE49-F238E27FC236}">
                <a16:creationId xmlns:a16="http://schemas.microsoft.com/office/drawing/2014/main" id="{1E558B57-35B2-49C0-8E27-31C88FB56987}"/>
              </a:ext>
            </a:extLst>
          </p:cNvPr>
          <p:cNvPicPr>
            <a:picLocks noChangeAspect="1"/>
          </p:cNvPicPr>
          <p:nvPr/>
        </p:nvPicPr>
        <p:blipFill>
          <a:blip r:embed="rId2"/>
          <a:stretch>
            <a:fillRect/>
          </a:stretch>
        </p:blipFill>
        <p:spPr>
          <a:xfrm>
            <a:off x="2319206" y="1594842"/>
            <a:ext cx="8904305" cy="4486827"/>
          </a:xfrm>
          <a:prstGeom prst="rect">
            <a:avLst/>
          </a:prstGeom>
        </p:spPr>
      </p:pic>
      <p:sp>
        <p:nvSpPr>
          <p:cNvPr id="4" name="Rectangle : coins arrondis 3">
            <a:extLst>
              <a:ext uri="{FF2B5EF4-FFF2-40B4-BE49-F238E27FC236}">
                <a16:creationId xmlns:a16="http://schemas.microsoft.com/office/drawing/2014/main" id="{BE273C36-1B95-431E-8723-53D86B1CF17B}"/>
              </a:ext>
            </a:extLst>
          </p:cNvPr>
          <p:cNvSpPr/>
          <p:nvPr/>
        </p:nvSpPr>
        <p:spPr>
          <a:xfrm>
            <a:off x="5606717" y="2505861"/>
            <a:ext cx="842210" cy="204405"/>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4A164818-99FA-4ACA-9AEC-E24D384D826F}"/>
              </a:ext>
            </a:extLst>
          </p:cNvPr>
          <p:cNvSpPr/>
          <p:nvPr/>
        </p:nvSpPr>
        <p:spPr>
          <a:xfrm>
            <a:off x="4628147" y="3101835"/>
            <a:ext cx="1820779" cy="204404"/>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 bas 4">
            <a:extLst>
              <a:ext uri="{FF2B5EF4-FFF2-40B4-BE49-F238E27FC236}">
                <a16:creationId xmlns:a16="http://schemas.microsoft.com/office/drawing/2014/main" id="{09D6ED55-C71E-48D0-98DD-AB879D28F46B}"/>
              </a:ext>
            </a:extLst>
          </p:cNvPr>
          <p:cNvSpPr/>
          <p:nvPr/>
        </p:nvSpPr>
        <p:spPr>
          <a:xfrm>
            <a:off x="10046368" y="2505861"/>
            <a:ext cx="168443" cy="236701"/>
          </a:xfrm>
          <a:prstGeom prst="down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 bas 10">
            <a:extLst>
              <a:ext uri="{FF2B5EF4-FFF2-40B4-BE49-F238E27FC236}">
                <a16:creationId xmlns:a16="http://schemas.microsoft.com/office/drawing/2014/main" id="{BC301D55-1F97-4805-9EC9-6F65BE8590AE}"/>
              </a:ext>
            </a:extLst>
          </p:cNvPr>
          <p:cNvSpPr/>
          <p:nvPr/>
        </p:nvSpPr>
        <p:spPr>
          <a:xfrm>
            <a:off x="8863263" y="3062155"/>
            <a:ext cx="168443" cy="236701"/>
          </a:xfrm>
          <a:prstGeom prst="down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84F258CE-6B94-4C15-A4E3-412C6BB1A0B6}"/>
              </a:ext>
            </a:extLst>
          </p:cNvPr>
          <p:cNvSpPr txBox="1"/>
          <p:nvPr/>
        </p:nvSpPr>
        <p:spPr>
          <a:xfrm>
            <a:off x="10580915" y="2505861"/>
            <a:ext cx="367822" cy="230832"/>
          </a:xfrm>
          <a:prstGeom prst="rect">
            <a:avLst/>
          </a:prstGeom>
          <a:solidFill>
            <a:schemeClr val="bg1">
              <a:lumMod val="65000"/>
            </a:schemeClr>
          </a:solidFill>
        </p:spPr>
        <p:txBody>
          <a:bodyPr wrap="square" rtlCol="0">
            <a:spAutoFit/>
          </a:bodyPr>
          <a:lstStyle/>
          <a:p>
            <a:r>
              <a:rPr lang="fr-FR" sz="900">
                <a:latin typeface="Verdana" panose="020B0604030504040204" pitchFamily="34" charset="0"/>
                <a:ea typeface="Verdana" panose="020B0604030504040204" pitchFamily="34" charset="0"/>
              </a:rPr>
              <a:t>- 5</a:t>
            </a:r>
          </a:p>
        </p:txBody>
      </p:sp>
      <p:sp>
        <p:nvSpPr>
          <p:cNvPr id="13" name="ZoneTexte 12">
            <a:extLst>
              <a:ext uri="{FF2B5EF4-FFF2-40B4-BE49-F238E27FC236}">
                <a16:creationId xmlns:a16="http://schemas.microsoft.com/office/drawing/2014/main" id="{537D106E-E699-41EE-AF8E-64A70F3CDD82}"/>
              </a:ext>
            </a:extLst>
          </p:cNvPr>
          <p:cNvSpPr txBox="1"/>
          <p:nvPr/>
        </p:nvSpPr>
        <p:spPr>
          <a:xfrm>
            <a:off x="9172375" y="3052255"/>
            <a:ext cx="367822" cy="230832"/>
          </a:xfrm>
          <a:prstGeom prst="rect">
            <a:avLst/>
          </a:prstGeom>
          <a:solidFill>
            <a:schemeClr val="bg1">
              <a:lumMod val="65000"/>
            </a:schemeClr>
          </a:solidFill>
        </p:spPr>
        <p:txBody>
          <a:bodyPr wrap="square" rtlCol="0">
            <a:spAutoFit/>
          </a:bodyPr>
          <a:lstStyle/>
          <a:p>
            <a:r>
              <a:rPr lang="fr-FR" sz="900">
                <a:latin typeface="Verdana" panose="020B0604030504040204" pitchFamily="34" charset="0"/>
                <a:ea typeface="Verdana" panose="020B0604030504040204" pitchFamily="34" charset="0"/>
              </a:rPr>
              <a:t>- 3</a:t>
            </a:r>
          </a:p>
        </p:txBody>
      </p:sp>
      <p:sp>
        <p:nvSpPr>
          <p:cNvPr id="14" name="Rectangle : coins arrondis 13">
            <a:extLst>
              <a:ext uri="{FF2B5EF4-FFF2-40B4-BE49-F238E27FC236}">
                <a16:creationId xmlns:a16="http://schemas.microsoft.com/office/drawing/2014/main" id="{0ED18ABC-85D2-4734-8C78-D060A4B64283}"/>
              </a:ext>
            </a:extLst>
          </p:cNvPr>
          <p:cNvSpPr/>
          <p:nvPr/>
        </p:nvSpPr>
        <p:spPr>
          <a:xfrm>
            <a:off x="3934326" y="2736693"/>
            <a:ext cx="2514600" cy="20440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3FF25DCB-66A4-4768-8B52-69690C7BD688}"/>
              </a:ext>
            </a:extLst>
          </p:cNvPr>
          <p:cNvSpPr/>
          <p:nvPr/>
        </p:nvSpPr>
        <p:spPr>
          <a:xfrm>
            <a:off x="5606716" y="3347358"/>
            <a:ext cx="842209" cy="20440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30D3D696-35F5-4F5D-999F-20054310C8EC}"/>
              </a:ext>
            </a:extLst>
          </p:cNvPr>
          <p:cNvSpPr/>
          <p:nvPr/>
        </p:nvSpPr>
        <p:spPr>
          <a:xfrm>
            <a:off x="5450305" y="2950053"/>
            <a:ext cx="998619" cy="151782"/>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 haut 16">
            <a:extLst>
              <a:ext uri="{FF2B5EF4-FFF2-40B4-BE49-F238E27FC236}">
                <a16:creationId xmlns:a16="http://schemas.microsoft.com/office/drawing/2014/main" id="{8DE6BD95-F75A-48CB-9757-8407F8E38234}"/>
              </a:ext>
            </a:extLst>
          </p:cNvPr>
          <p:cNvSpPr/>
          <p:nvPr/>
        </p:nvSpPr>
        <p:spPr>
          <a:xfrm>
            <a:off x="8880735" y="2710266"/>
            <a:ext cx="168443" cy="2044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 haut 17">
            <a:extLst>
              <a:ext uri="{FF2B5EF4-FFF2-40B4-BE49-F238E27FC236}">
                <a16:creationId xmlns:a16="http://schemas.microsoft.com/office/drawing/2014/main" id="{2514E820-80CA-49A9-9C89-8C03110F079D}"/>
              </a:ext>
            </a:extLst>
          </p:cNvPr>
          <p:cNvSpPr/>
          <p:nvPr/>
        </p:nvSpPr>
        <p:spPr>
          <a:xfrm>
            <a:off x="8296332" y="2873580"/>
            <a:ext cx="168443" cy="2044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 haut 18">
            <a:extLst>
              <a:ext uri="{FF2B5EF4-FFF2-40B4-BE49-F238E27FC236}">
                <a16:creationId xmlns:a16="http://schemas.microsoft.com/office/drawing/2014/main" id="{8AA007EC-9247-45E2-B02B-A057CB3F0714}"/>
              </a:ext>
            </a:extLst>
          </p:cNvPr>
          <p:cNvSpPr/>
          <p:nvPr/>
        </p:nvSpPr>
        <p:spPr>
          <a:xfrm>
            <a:off x="7984958" y="3306239"/>
            <a:ext cx="168443" cy="2044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8D653E87-C072-40BF-9415-493D9C40DB00}"/>
              </a:ext>
            </a:extLst>
          </p:cNvPr>
          <p:cNvSpPr txBox="1"/>
          <p:nvPr/>
        </p:nvSpPr>
        <p:spPr>
          <a:xfrm>
            <a:off x="8354772" y="3298856"/>
            <a:ext cx="367822" cy="230832"/>
          </a:xfrm>
          <a:prstGeom prst="rect">
            <a:avLst/>
          </a:prstGeom>
          <a:solidFill>
            <a:schemeClr val="accent1"/>
          </a:solidFill>
        </p:spPr>
        <p:txBody>
          <a:bodyPr wrap="square" rtlCol="0">
            <a:spAutoFit/>
          </a:bodyPr>
          <a:lstStyle/>
          <a:p>
            <a:r>
              <a:rPr lang="fr-FR" sz="900">
                <a:latin typeface="Verdana" panose="020B0604030504040204" pitchFamily="34" charset="0"/>
                <a:ea typeface="Verdana" panose="020B0604030504040204" pitchFamily="34" charset="0"/>
              </a:rPr>
              <a:t>+3</a:t>
            </a:r>
          </a:p>
        </p:txBody>
      </p:sp>
      <p:sp>
        <p:nvSpPr>
          <p:cNvPr id="21" name="ZoneTexte 20">
            <a:extLst>
              <a:ext uri="{FF2B5EF4-FFF2-40B4-BE49-F238E27FC236}">
                <a16:creationId xmlns:a16="http://schemas.microsoft.com/office/drawing/2014/main" id="{74E0983B-A1FA-480B-83B2-2F89E309C4B2}"/>
              </a:ext>
            </a:extLst>
          </p:cNvPr>
          <p:cNvSpPr txBox="1"/>
          <p:nvPr/>
        </p:nvSpPr>
        <p:spPr>
          <a:xfrm>
            <a:off x="9138269" y="2723479"/>
            <a:ext cx="367822" cy="230832"/>
          </a:xfrm>
          <a:prstGeom prst="rect">
            <a:avLst/>
          </a:prstGeom>
          <a:solidFill>
            <a:schemeClr val="accent1"/>
          </a:solidFill>
        </p:spPr>
        <p:txBody>
          <a:bodyPr wrap="square" rtlCol="0">
            <a:spAutoFit/>
          </a:bodyPr>
          <a:lstStyle/>
          <a:p>
            <a:r>
              <a:rPr lang="fr-FR" sz="900">
                <a:latin typeface="Verdana" panose="020B0604030504040204" pitchFamily="34" charset="0"/>
                <a:ea typeface="Verdana" panose="020B0604030504040204" pitchFamily="34" charset="0"/>
              </a:rPr>
              <a:t>+3</a:t>
            </a:r>
          </a:p>
        </p:txBody>
      </p:sp>
      <p:sp>
        <p:nvSpPr>
          <p:cNvPr id="22" name="ZoneTexte 21">
            <a:extLst>
              <a:ext uri="{FF2B5EF4-FFF2-40B4-BE49-F238E27FC236}">
                <a16:creationId xmlns:a16="http://schemas.microsoft.com/office/drawing/2014/main" id="{FE149DDB-8BBD-49F0-B904-850E45F3BA63}"/>
              </a:ext>
            </a:extLst>
          </p:cNvPr>
          <p:cNvSpPr txBox="1"/>
          <p:nvPr/>
        </p:nvSpPr>
        <p:spPr>
          <a:xfrm>
            <a:off x="8495439" y="2910528"/>
            <a:ext cx="367822" cy="230832"/>
          </a:xfrm>
          <a:prstGeom prst="rect">
            <a:avLst/>
          </a:prstGeom>
          <a:solidFill>
            <a:schemeClr val="accent1"/>
          </a:solidFill>
        </p:spPr>
        <p:txBody>
          <a:bodyPr wrap="square" rtlCol="0">
            <a:spAutoFit/>
          </a:bodyPr>
          <a:lstStyle/>
          <a:p>
            <a:r>
              <a:rPr lang="fr-FR" sz="900">
                <a:latin typeface="Verdana" panose="020B0604030504040204" pitchFamily="34" charset="0"/>
                <a:ea typeface="Verdana" panose="020B0604030504040204" pitchFamily="34" charset="0"/>
              </a:rPr>
              <a:t>+2</a:t>
            </a:r>
          </a:p>
        </p:txBody>
      </p:sp>
      <p:sp>
        <p:nvSpPr>
          <p:cNvPr id="23" name="ZoneTexte 22">
            <a:extLst>
              <a:ext uri="{FF2B5EF4-FFF2-40B4-BE49-F238E27FC236}">
                <a16:creationId xmlns:a16="http://schemas.microsoft.com/office/drawing/2014/main" id="{75700611-C000-4593-8109-E84C645BF2C3}"/>
              </a:ext>
            </a:extLst>
          </p:cNvPr>
          <p:cNvSpPr txBox="1"/>
          <p:nvPr/>
        </p:nvSpPr>
        <p:spPr>
          <a:xfrm>
            <a:off x="8892767" y="4194106"/>
            <a:ext cx="3000581" cy="738664"/>
          </a:xfrm>
          <a:custGeom>
            <a:avLst/>
            <a:gdLst>
              <a:gd name="connsiteX0" fmla="*/ 0 w 3000581"/>
              <a:gd name="connsiteY0" fmla="*/ 0 h 738664"/>
              <a:gd name="connsiteX1" fmla="*/ 470091 w 3000581"/>
              <a:gd name="connsiteY1" fmla="*/ 0 h 738664"/>
              <a:gd name="connsiteX2" fmla="*/ 880170 w 3000581"/>
              <a:gd name="connsiteY2" fmla="*/ 0 h 738664"/>
              <a:gd name="connsiteX3" fmla="*/ 1320256 w 3000581"/>
              <a:gd name="connsiteY3" fmla="*/ 0 h 738664"/>
              <a:gd name="connsiteX4" fmla="*/ 1850358 w 3000581"/>
              <a:gd name="connsiteY4" fmla="*/ 0 h 738664"/>
              <a:gd name="connsiteX5" fmla="*/ 2320449 w 3000581"/>
              <a:gd name="connsiteY5" fmla="*/ 0 h 738664"/>
              <a:gd name="connsiteX6" fmla="*/ 3000581 w 3000581"/>
              <a:gd name="connsiteY6" fmla="*/ 0 h 738664"/>
              <a:gd name="connsiteX7" fmla="*/ 3000581 w 3000581"/>
              <a:gd name="connsiteY7" fmla="*/ 376719 h 738664"/>
              <a:gd name="connsiteX8" fmla="*/ 3000581 w 3000581"/>
              <a:gd name="connsiteY8" fmla="*/ 738664 h 738664"/>
              <a:gd name="connsiteX9" fmla="*/ 2500484 w 3000581"/>
              <a:gd name="connsiteY9" fmla="*/ 738664 h 738664"/>
              <a:gd name="connsiteX10" fmla="*/ 2060399 w 3000581"/>
              <a:gd name="connsiteY10" fmla="*/ 738664 h 738664"/>
              <a:gd name="connsiteX11" fmla="*/ 1500291 w 3000581"/>
              <a:gd name="connsiteY11" fmla="*/ 738664 h 738664"/>
              <a:gd name="connsiteX12" fmla="*/ 1030199 w 3000581"/>
              <a:gd name="connsiteY12" fmla="*/ 738664 h 738664"/>
              <a:gd name="connsiteX13" fmla="*/ 620120 w 3000581"/>
              <a:gd name="connsiteY13" fmla="*/ 738664 h 738664"/>
              <a:gd name="connsiteX14" fmla="*/ 0 w 3000581"/>
              <a:gd name="connsiteY14" fmla="*/ 738664 h 738664"/>
              <a:gd name="connsiteX15" fmla="*/ 0 w 3000581"/>
              <a:gd name="connsiteY15" fmla="*/ 384105 h 738664"/>
              <a:gd name="connsiteX16" fmla="*/ 0 w 3000581"/>
              <a:gd name="connsiteY16"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0581" h="738664" fill="none" extrusionOk="0">
                <a:moveTo>
                  <a:pt x="0" y="0"/>
                </a:moveTo>
                <a:cubicBezTo>
                  <a:pt x="155443" y="-6583"/>
                  <a:pt x="250545" y="4599"/>
                  <a:pt x="470091" y="0"/>
                </a:cubicBezTo>
                <a:cubicBezTo>
                  <a:pt x="689637" y="-4599"/>
                  <a:pt x="720431" y="5347"/>
                  <a:pt x="880170" y="0"/>
                </a:cubicBezTo>
                <a:cubicBezTo>
                  <a:pt x="1039909" y="-5347"/>
                  <a:pt x="1196936" y="14866"/>
                  <a:pt x="1320256" y="0"/>
                </a:cubicBezTo>
                <a:cubicBezTo>
                  <a:pt x="1443576" y="-14866"/>
                  <a:pt x="1677720" y="10704"/>
                  <a:pt x="1850358" y="0"/>
                </a:cubicBezTo>
                <a:cubicBezTo>
                  <a:pt x="2022996" y="-10704"/>
                  <a:pt x="2181497" y="27686"/>
                  <a:pt x="2320449" y="0"/>
                </a:cubicBezTo>
                <a:cubicBezTo>
                  <a:pt x="2459401" y="-27686"/>
                  <a:pt x="2749109" y="12768"/>
                  <a:pt x="3000581" y="0"/>
                </a:cubicBezTo>
                <a:cubicBezTo>
                  <a:pt x="3015301" y="148327"/>
                  <a:pt x="2959999" y="222382"/>
                  <a:pt x="3000581" y="376719"/>
                </a:cubicBezTo>
                <a:cubicBezTo>
                  <a:pt x="3041163" y="531056"/>
                  <a:pt x="2995704" y="601694"/>
                  <a:pt x="3000581" y="738664"/>
                </a:cubicBezTo>
                <a:cubicBezTo>
                  <a:pt x="2857983" y="757813"/>
                  <a:pt x="2636046" y="723507"/>
                  <a:pt x="2500484" y="738664"/>
                </a:cubicBezTo>
                <a:cubicBezTo>
                  <a:pt x="2364922" y="753821"/>
                  <a:pt x="2225676" y="703485"/>
                  <a:pt x="2060399" y="738664"/>
                </a:cubicBezTo>
                <a:cubicBezTo>
                  <a:pt x="1895123" y="773843"/>
                  <a:pt x="1704960" y="696590"/>
                  <a:pt x="1500291" y="738664"/>
                </a:cubicBezTo>
                <a:cubicBezTo>
                  <a:pt x="1295622" y="780738"/>
                  <a:pt x="1259376" y="708216"/>
                  <a:pt x="1030199" y="738664"/>
                </a:cubicBezTo>
                <a:cubicBezTo>
                  <a:pt x="801022" y="769112"/>
                  <a:pt x="720932" y="689922"/>
                  <a:pt x="620120" y="738664"/>
                </a:cubicBezTo>
                <a:cubicBezTo>
                  <a:pt x="519308" y="787406"/>
                  <a:pt x="296945" y="697123"/>
                  <a:pt x="0" y="738664"/>
                </a:cubicBezTo>
                <a:cubicBezTo>
                  <a:pt x="-20059" y="573703"/>
                  <a:pt x="4387" y="549544"/>
                  <a:pt x="0" y="384105"/>
                </a:cubicBezTo>
                <a:cubicBezTo>
                  <a:pt x="-4387" y="218666"/>
                  <a:pt x="3927" y="112008"/>
                  <a:pt x="0" y="0"/>
                </a:cubicBezTo>
                <a:close/>
              </a:path>
              <a:path w="3000581" h="738664" stroke="0" extrusionOk="0">
                <a:moveTo>
                  <a:pt x="0" y="0"/>
                </a:moveTo>
                <a:cubicBezTo>
                  <a:pt x="165293" y="-55903"/>
                  <a:pt x="281315" y="47264"/>
                  <a:pt x="470091" y="0"/>
                </a:cubicBezTo>
                <a:cubicBezTo>
                  <a:pt x="658867" y="-47264"/>
                  <a:pt x="682029" y="48417"/>
                  <a:pt x="880170" y="0"/>
                </a:cubicBezTo>
                <a:cubicBezTo>
                  <a:pt x="1078311" y="-48417"/>
                  <a:pt x="1256651" y="27750"/>
                  <a:pt x="1440279" y="0"/>
                </a:cubicBezTo>
                <a:cubicBezTo>
                  <a:pt x="1623907" y="-27750"/>
                  <a:pt x="1690232" y="28149"/>
                  <a:pt x="1910370" y="0"/>
                </a:cubicBezTo>
                <a:cubicBezTo>
                  <a:pt x="2130508" y="-28149"/>
                  <a:pt x="2195987" y="31971"/>
                  <a:pt x="2380461" y="0"/>
                </a:cubicBezTo>
                <a:cubicBezTo>
                  <a:pt x="2564935" y="-31971"/>
                  <a:pt x="2816157" y="18281"/>
                  <a:pt x="3000581" y="0"/>
                </a:cubicBezTo>
                <a:cubicBezTo>
                  <a:pt x="3009017" y="164895"/>
                  <a:pt x="2983840" y="247528"/>
                  <a:pt x="3000581" y="354559"/>
                </a:cubicBezTo>
                <a:cubicBezTo>
                  <a:pt x="3017322" y="461590"/>
                  <a:pt x="2983933" y="582454"/>
                  <a:pt x="3000581" y="738664"/>
                </a:cubicBezTo>
                <a:cubicBezTo>
                  <a:pt x="2833363" y="759317"/>
                  <a:pt x="2688778" y="714575"/>
                  <a:pt x="2560496" y="738664"/>
                </a:cubicBezTo>
                <a:cubicBezTo>
                  <a:pt x="2432215" y="762753"/>
                  <a:pt x="2296233" y="734783"/>
                  <a:pt x="2060399" y="738664"/>
                </a:cubicBezTo>
                <a:cubicBezTo>
                  <a:pt x="1824565" y="742545"/>
                  <a:pt x="1792482" y="732763"/>
                  <a:pt x="1560302" y="738664"/>
                </a:cubicBezTo>
                <a:cubicBezTo>
                  <a:pt x="1328122" y="744565"/>
                  <a:pt x="1261904" y="695573"/>
                  <a:pt x="1090211" y="738664"/>
                </a:cubicBezTo>
                <a:cubicBezTo>
                  <a:pt x="918518" y="781755"/>
                  <a:pt x="781938" y="727439"/>
                  <a:pt x="530103" y="738664"/>
                </a:cubicBezTo>
                <a:cubicBezTo>
                  <a:pt x="278268" y="749889"/>
                  <a:pt x="142158" y="717592"/>
                  <a:pt x="0" y="738664"/>
                </a:cubicBezTo>
                <a:cubicBezTo>
                  <a:pt x="-33887" y="568611"/>
                  <a:pt x="434" y="522031"/>
                  <a:pt x="0" y="384105"/>
                </a:cubicBezTo>
                <a:cubicBezTo>
                  <a:pt x="-434" y="246179"/>
                  <a:pt x="8865" y="133836"/>
                  <a:pt x="0" y="0"/>
                </a:cubicBezTo>
                <a:close/>
              </a:path>
            </a:pathLst>
          </a:custGeom>
          <a:solidFill>
            <a:schemeClr val="bg1">
              <a:lumMod val="65000"/>
            </a:schemeClr>
          </a:solidFill>
          <a:ln w="22225">
            <a:solidFill>
              <a:schemeClr val="bg1">
                <a:lumMod val="5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fr-FR" sz="1400" b="1">
                <a:solidFill>
                  <a:schemeClr val="bg1"/>
                </a:solidFill>
                <a:latin typeface="Calibri" panose="020F0502020204030204" pitchFamily="34" charset="0"/>
                <a:cs typeface="Calibri" panose="020F0502020204030204" pitchFamily="34" charset="0"/>
              </a:rPr>
              <a:t>Ces hausses se font au détriment des enfants (- 5 points) et des migrants et réfugiés (- 3 points)</a:t>
            </a:r>
          </a:p>
        </p:txBody>
      </p:sp>
      <p:sp>
        <p:nvSpPr>
          <p:cNvPr id="24" name="Organigramme : Stockage à accès séquentiel 23">
            <a:extLst>
              <a:ext uri="{FF2B5EF4-FFF2-40B4-BE49-F238E27FC236}">
                <a16:creationId xmlns:a16="http://schemas.microsoft.com/office/drawing/2014/main" id="{590AEA27-A62D-43AA-9164-89356B6F7B78}"/>
              </a:ext>
            </a:extLst>
          </p:cNvPr>
          <p:cNvSpPr/>
          <p:nvPr/>
        </p:nvSpPr>
        <p:spPr>
          <a:xfrm>
            <a:off x="555031" y="2219615"/>
            <a:ext cx="2188675" cy="1218621"/>
          </a:xfrm>
          <a:prstGeom prst="flowChartMagneticTape">
            <a:avLst/>
          </a:prstGeom>
          <a:solidFill>
            <a:schemeClr val="accent1">
              <a:lumMod val="60000"/>
              <a:lumOff val="40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000" b="1">
                <a:latin typeface="Verdana" panose="020B0604030504040204" pitchFamily="34" charset="0"/>
                <a:ea typeface="Verdana" panose="020B0604030504040204" pitchFamily="34" charset="0"/>
              </a:rPr>
              <a:t>Des profils dont on a vu qu’ils étaient sur-représentés chez les « nouveaux » vulnérables</a:t>
            </a:r>
          </a:p>
        </p:txBody>
      </p:sp>
    </p:spTree>
    <p:extLst>
      <p:ext uri="{BB962C8B-B14F-4D97-AF65-F5344CB8AC3E}">
        <p14:creationId xmlns:p14="http://schemas.microsoft.com/office/powerpoint/2010/main" val="38798153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2DA36AC-A83C-420E-B6F1-27E6AD8AA979}"/>
              </a:ext>
            </a:extLst>
          </p:cNvPr>
          <p:cNvSpPr>
            <a:spLocks noGrp="1"/>
          </p:cNvSpPr>
          <p:nvPr>
            <p:ph type="sldNum" sz="quarter" idx="12"/>
          </p:nvPr>
        </p:nvSpPr>
        <p:spPr/>
        <p:txBody>
          <a:bodyPr/>
          <a:lstStyle/>
          <a:p>
            <a:fld id="{1B657BA9-EC5E-40D7-BBDA-32C61981E3FD}" type="slidenum">
              <a:rPr lang="fr-FR" smtClean="0"/>
              <a:t>99</a:t>
            </a:fld>
            <a:endParaRPr lang="fr-FR"/>
          </a:p>
        </p:txBody>
      </p:sp>
      <p:pic>
        <p:nvPicPr>
          <p:cNvPr id="6" name="Image 5">
            <a:extLst>
              <a:ext uri="{FF2B5EF4-FFF2-40B4-BE49-F238E27FC236}">
                <a16:creationId xmlns:a16="http://schemas.microsoft.com/office/drawing/2014/main" id="{138D080E-37E6-47A2-812C-27C8598BE467}"/>
              </a:ext>
            </a:extLst>
          </p:cNvPr>
          <p:cNvPicPr>
            <a:picLocks noChangeAspect="1"/>
          </p:cNvPicPr>
          <p:nvPr/>
        </p:nvPicPr>
        <p:blipFill>
          <a:blip r:embed="rId2"/>
          <a:stretch>
            <a:fillRect/>
          </a:stretch>
        </p:blipFill>
        <p:spPr>
          <a:xfrm>
            <a:off x="1699748" y="1426101"/>
            <a:ext cx="9449371" cy="4748594"/>
          </a:xfrm>
          <a:prstGeom prst="rect">
            <a:avLst/>
          </a:prstGeom>
        </p:spPr>
      </p:pic>
      <p:sp>
        <p:nvSpPr>
          <p:cNvPr id="7" name="Titre 5">
            <a:extLst>
              <a:ext uri="{FF2B5EF4-FFF2-40B4-BE49-F238E27FC236}">
                <a16:creationId xmlns:a16="http://schemas.microsoft.com/office/drawing/2014/main" id="{AD53248A-BB29-4639-BB95-CC19AC282DDF}"/>
              </a:ext>
            </a:extLst>
          </p:cNvPr>
          <p:cNvSpPr txBox="1">
            <a:spLocks/>
          </p:cNvSpPr>
          <p:nvPr/>
        </p:nvSpPr>
        <p:spPr>
          <a:xfrm>
            <a:off x="2145045" y="144172"/>
            <a:ext cx="9252628" cy="867930"/>
          </a:xfrm>
          <a:prstGeom prst="rect">
            <a:avLst/>
          </a:prstGeom>
        </p:spPr>
        <p:txBody>
          <a:bodyPr wrap="square">
            <a:spAutoFit/>
          </a:bodyPr>
          <a:lstStyle>
            <a:lvl1pPr algn="ctr" defTabSz="914400" rtl="0" eaLnBrk="1" latinLnBrk="0" hangingPunct="1">
              <a:lnSpc>
                <a:spcPct val="90000"/>
              </a:lnSpc>
              <a:spcBef>
                <a:spcPct val="0"/>
              </a:spcBef>
              <a:buNone/>
              <a:defRPr lang="fr-FR" sz="3200" b="1" kern="1200">
                <a:solidFill>
                  <a:schemeClr val="tx1"/>
                </a:solidFill>
                <a:latin typeface="+mn-lt"/>
                <a:ea typeface="+mn-ea"/>
                <a:cs typeface="+mn-cs"/>
              </a:defRPr>
            </a:lvl1pPr>
          </a:lstStyle>
          <a:p>
            <a:r>
              <a:rPr lang="fr-FR" sz="2800">
                <a:solidFill>
                  <a:srgbClr val="31849B"/>
                </a:solidFill>
              </a:rPr>
              <a:t>La pauvreté, cause première de vulnérabilité identifiée par la population</a:t>
            </a:r>
          </a:p>
        </p:txBody>
      </p:sp>
      <p:sp>
        <p:nvSpPr>
          <p:cNvPr id="9" name="ZoneTexte 8">
            <a:extLst>
              <a:ext uri="{FF2B5EF4-FFF2-40B4-BE49-F238E27FC236}">
                <a16:creationId xmlns:a16="http://schemas.microsoft.com/office/drawing/2014/main" id="{AF641163-5B52-40AF-8589-D45EE9D758F1}"/>
              </a:ext>
            </a:extLst>
          </p:cNvPr>
          <p:cNvSpPr txBox="1"/>
          <p:nvPr/>
        </p:nvSpPr>
        <p:spPr>
          <a:xfrm>
            <a:off x="3374996" y="877844"/>
            <a:ext cx="6098874" cy="523220"/>
          </a:xfrm>
          <a:prstGeom prst="rect">
            <a:avLst/>
          </a:prstGeom>
          <a:noFill/>
        </p:spPr>
        <p:txBody>
          <a:bodyPr wrap="square">
            <a:spAutoFit/>
          </a:bodyPr>
          <a:lstStyle>
            <a:defPPr>
              <a:defRPr lang="fr-FR"/>
            </a:defPPr>
            <a:lvl1pPr algn="ctr">
              <a:defRPr sz="1400" b="1">
                <a:solidFill>
                  <a:srgbClr val="4BACC6"/>
                </a:solidFill>
              </a:defRPr>
            </a:lvl1pPr>
          </a:lstStyle>
          <a:p>
            <a:r>
              <a:rPr lang="fr-FR"/>
              <a:t>Qu'est-ce qui, à votre avis, rend les gens plus vulnérables? </a:t>
            </a:r>
          </a:p>
          <a:p>
            <a:r>
              <a:rPr lang="fr-FR"/>
              <a:t>En premier ? En deuxième ?</a:t>
            </a:r>
          </a:p>
        </p:txBody>
      </p:sp>
      <p:sp>
        <p:nvSpPr>
          <p:cNvPr id="10" name="Rectangle 9">
            <a:extLst>
              <a:ext uri="{FF2B5EF4-FFF2-40B4-BE49-F238E27FC236}">
                <a16:creationId xmlns:a16="http://schemas.microsoft.com/office/drawing/2014/main" id="{8D529A33-0D90-4C1F-AFD9-40FC5811F94E}"/>
              </a:ext>
            </a:extLst>
          </p:cNvPr>
          <p:cNvSpPr/>
          <p:nvPr/>
        </p:nvSpPr>
        <p:spPr>
          <a:xfrm>
            <a:off x="3487658" y="6188584"/>
            <a:ext cx="9849394" cy="400110"/>
          </a:xfrm>
          <a:prstGeom prst="rect">
            <a:avLst/>
          </a:prstGeom>
        </p:spPr>
        <p:txBody>
          <a:bodyPr wrap="square">
            <a:spAutoFit/>
          </a:bodyPr>
          <a:lstStyle/>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Source : Enquête Conditions de vie et aspirations des Français, mai 2021</a:t>
            </a:r>
          </a:p>
          <a:p>
            <a:pPr marL="71755" marR="71755" algn="just"/>
            <a:r>
              <a:rPr lang="fr-FR" sz="1000" i="1" dirty="0">
                <a:solidFill>
                  <a:srgbClr val="31849B"/>
                </a:solidFill>
                <a:latin typeface="Calibri" panose="020F0502020204030204" pitchFamily="34" charset="0"/>
                <a:ea typeface="Times New Roman" panose="02020603050405020304" pitchFamily="18" charset="0"/>
                <a:cs typeface="Calibri" panose="020F0502020204030204" pitchFamily="34" charset="0"/>
              </a:rPr>
              <a:t>Champ : ensemble de la population de 15 ans et plus</a:t>
            </a:r>
          </a:p>
        </p:txBody>
      </p:sp>
      <p:sp>
        <p:nvSpPr>
          <p:cNvPr id="8" name="Bulle narrative : rectangle à coins arrondis 7">
            <a:extLst>
              <a:ext uri="{FF2B5EF4-FFF2-40B4-BE49-F238E27FC236}">
                <a16:creationId xmlns:a16="http://schemas.microsoft.com/office/drawing/2014/main" id="{F5D36110-2306-4A95-BDA2-EA5C65045C07}"/>
              </a:ext>
            </a:extLst>
          </p:cNvPr>
          <p:cNvSpPr/>
          <p:nvPr/>
        </p:nvSpPr>
        <p:spPr>
          <a:xfrm flipH="1">
            <a:off x="9517731" y="1420384"/>
            <a:ext cx="2369468" cy="1357540"/>
          </a:xfrm>
          <a:prstGeom prst="wedgeRoundRectCallout">
            <a:avLst>
              <a:gd name="adj1" fmla="val 95446"/>
              <a:gd name="adj2" fmla="val -3158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latin typeface="Calibri" panose="020F0502020204030204" pitchFamily="34" charset="0"/>
                <a:cs typeface="Calibri" panose="020F0502020204030204" pitchFamily="34" charset="0"/>
              </a:rPr>
              <a:t>22% des « nouveaux » vulnérables citent la pauvreté comme premier facteur de vulnérabilité </a:t>
            </a:r>
            <a:r>
              <a:rPr lang="fr-FR" sz="1200" b="1">
                <a:latin typeface="Calibri" panose="020F0502020204030204" pitchFamily="34" charset="0"/>
                <a:cs typeface="Calibri" panose="020F0502020204030204" pitchFamily="34" charset="0"/>
              </a:rPr>
              <a:t>(15% pour les déjà vulnérables)</a:t>
            </a:r>
          </a:p>
        </p:txBody>
      </p:sp>
    </p:spTree>
    <p:extLst>
      <p:ext uri="{BB962C8B-B14F-4D97-AF65-F5344CB8AC3E}">
        <p14:creationId xmlns:p14="http://schemas.microsoft.com/office/powerpoint/2010/main" val="3754568881"/>
      </p:ext>
    </p:extLst>
  </p:cSld>
  <p:clrMapOvr>
    <a:masterClrMapping/>
  </p:clrMapOvr>
</p:sld>
</file>

<file path=ppt/theme/theme1.xml><?xml version="1.0" encoding="utf-8"?>
<a:theme xmlns:a="http://schemas.openxmlformats.org/drawingml/2006/main" name="2_Thème Office">
  <a:themeElements>
    <a:clrScheme name="Palette CREDOC">
      <a:dk1>
        <a:srgbClr val="000000"/>
      </a:dk1>
      <a:lt1>
        <a:srgbClr val="FFFFFF"/>
      </a:lt1>
      <a:dk2>
        <a:srgbClr val="89898B"/>
      </a:dk2>
      <a:lt2>
        <a:srgbClr val="E7E6E6"/>
      </a:lt2>
      <a:accent1>
        <a:srgbClr val="EA2B8C"/>
      </a:accent1>
      <a:accent2>
        <a:srgbClr val="9E087D"/>
      </a:accent2>
      <a:accent3>
        <a:srgbClr val="79B030"/>
      </a:accent3>
      <a:accent4>
        <a:srgbClr val="B0B0B3"/>
      </a:accent4>
      <a:accent5>
        <a:srgbClr val="009EE0"/>
      </a:accent5>
      <a:accent6>
        <a:srgbClr val="003064"/>
      </a:accent6>
      <a:hlink>
        <a:srgbClr val="ED7D31"/>
      </a:hlink>
      <a:folHlink>
        <a:srgbClr val="954F72"/>
      </a:folHlink>
    </a:clrScheme>
    <a:fontScheme name="Personnalisé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8AF7F97E578E4A9E5AC67BAA5FACDB" ma:contentTypeVersion="9" ma:contentTypeDescription="Create a new document." ma:contentTypeScope="" ma:versionID="9d72e8f5e15119a4dcc466f5256b09a4">
  <xsd:schema xmlns:xsd="http://www.w3.org/2001/XMLSchema" xmlns:xs="http://www.w3.org/2001/XMLSchema" xmlns:p="http://schemas.microsoft.com/office/2006/metadata/properties" xmlns:ns2="2d98b14e-71a8-40eb-a4a2-5810bcf31617" xmlns:ns3="deea938b-c921-41a1-afb6-5383eae549fe" targetNamespace="http://schemas.microsoft.com/office/2006/metadata/properties" ma:root="true" ma:fieldsID="9b6ce732af5d37f714e76317ef52052c" ns2:_="" ns3:_="">
    <xsd:import namespace="2d98b14e-71a8-40eb-a4a2-5810bcf31617"/>
    <xsd:import namespace="deea938b-c921-41a1-afb6-5383eae549f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98b14e-71a8-40eb-a4a2-5810bcf316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ea938b-c921-41a1-afb6-5383eae549f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D5AFB9-224A-4086-B3D6-BBA6410207A7}">
  <ds:schemaRefs>
    <ds:schemaRef ds:uri="246e239f-addb-46f1-8462-7bed4904dee0"/>
    <ds:schemaRef ds:uri="26df5572-1c21-4acb-8b3a-86087ec10b1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0A089E3-21E7-4D5D-AC97-7EADC5A07EAA}">
  <ds:schemaRefs>
    <ds:schemaRef ds:uri="http://schemas.microsoft.com/sharepoint/v3/contenttype/forms"/>
  </ds:schemaRefs>
</ds:datastoreItem>
</file>

<file path=customXml/itemProps3.xml><?xml version="1.0" encoding="utf-8"?>
<ds:datastoreItem xmlns:ds="http://schemas.openxmlformats.org/officeDocument/2006/customXml" ds:itemID="{39093696-1E38-42C2-B44B-87763A9B3B0E}"/>
</file>

<file path=docProps/app.xml><?xml version="1.0" encoding="utf-8"?>
<Properties xmlns="http://schemas.openxmlformats.org/officeDocument/2006/extended-properties" xmlns:vt="http://schemas.openxmlformats.org/officeDocument/2006/docPropsVTypes">
  <TotalTime>0</TotalTime>
  <Words>9371</Words>
  <Application>Microsoft Office PowerPoint</Application>
  <PresentationFormat>Widescreen</PresentationFormat>
  <Paragraphs>758</Paragraphs>
  <Slides>105</Slides>
  <Notes>7</Notes>
  <HiddenSlides>0</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2_Thème Office</vt:lpstr>
      <vt:lpstr>  L’OBSERVATOIRE DES VULNÉRABILITÉS   2021 : une société affaiblie  par la crise sanitaire Résultats issus de l’enquête CREDOC sur les conditions de vie, mai 2021</vt:lpstr>
      <vt:lpstr>PowerPoint Presentation</vt:lpstr>
      <vt:lpstr>La vulnérabilité, de quoi parle-t-on ?</vt:lpstr>
      <vt:lpstr>Pourquoi parler aujourd’hui de vulnérabilité plutôt que de pauvreté, handicap, etc ?</vt:lpstr>
      <vt:lpstr>PowerPoint Presentation</vt:lpstr>
      <vt:lpstr>Depuis le début des années 90, des approches convergentes provenant de différents univers </vt:lpstr>
      <vt:lpstr>En gériatrie dans les années 90</vt:lpstr>
      <vt:lpstr>Dans les sciences environnementales et la gestion des risques naturels, dans les années 90</vt:lpstr>
      <vt:lpstr>En sociologie : le constat de l’individualisation, de la montée des incertitudes (Castel) dans une société du risque (Beck)</vt:lpstr>
      <vt:lpstr>Étymologie et définition du dictionnaire</vt:lpstr>
      <vt:lpstr>6 dimensions définissant l’approche des vulnérabilités</vt:lpstr>
      <vt:lpstr>Ce que n’est pas la vulnérabilité </vt:lpstr>
      <vt:lpstr>1. La vulnérabilité est propre à la condition humaine (il n’y a pas des publics autonomes et d’autres vulnérables)  2. La vulnérabilité implique une relation de pair à pair  3. Une approche tenant compte des interactions  4. Une approche dynamique  5. Une approche globale  6. Une approche opérationnelle plus qu’une catégorie d’analyse</vt:lpstr>
      <vt:lpstr>1. La vulnérabilité est propre à la condition humaine</vt:lpstr>
      <vt:lpstr>2. La vulnérabilité implique une relation de pair à pair</vt:lpstr>
      <vt:lpstr>3. Une approche tenant compte des interactions</vt:lpstr>
      <vt:lpstr>4. Une approche dynamique</vt:lpstr>
      <vt:lpstr>5. Une approche globale</vt:lpstr>
      <vt:lpstr>6. Une approche opérationnelle</vt:lpstr>
      <vt:lpstr>PowerPoint Presentation</vt:lpstr>
      <vt:lpstr>PowerPoint Presentation</vt:lpstr>
      <vt:lpstr>La vulnérabilité une faiblesse … et une force   Un consentement, une capacité à accueillir sa propre fragilité  Une forme de sagesse   Vulnérable mais pas incapable </vt:lpstr>
      <vt:lpstr>Une progression de la vulnérabilité entre 2018 et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Peu diplômés et travaillant plus souvent dans le secteur privé</vt:lpstr>
      <vt:lpstr>Les « nouveaux » vulnérables résident plus souvent dans l’agglomération parisienne, moins souvent dans les communes rurales</vt:lpstr>
      <vt:lpstr>Qui sont les « nouveaux vulnérables »</vt:lpstr>
      <vt:lpstr>Une deuxième approche de mesure :  Six situations de fragilités étudiées dans l’enquête</vt:lpstr>
      <vt:lpstr>PowerPoint Presentation</vt:lpstr>
      <vt:lpstr>PowerPoint Presentation</vt:lpstr>
      <vt:lpstr>PowerPoint Presentation</vt:lpstr>
      <vt:lpstr>PowerPoint Presentation</vt:lpstr>
      <vt:lpstr>Une fragilisation avant tout sur le plan professionnel</vt:lpstr>
      <vt:lpstr>PowerPoint Presentation</vt:lpstr>
      <vt:lpstr>PowerPoint Presentation</vt:lpstr>
      <vt:lpstr>PowerPoint Presentation</vt:lpstr>
      <vt:lpstr>PowerPoint Presentation</vt:lpstr>
      <vt:lpstr>PowerPoint Presentation</vt:lpstr>
      <vt:lpstr>4. Des règles de distanciation sociale qui touchent tout le monde à peu près dans les mêmes proportions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Une situation financière déjà précaire, fragilisée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 la vulnérabilité individuelle à la vulnérabilité collective</vt:lpstr>
      <vt:lpstr>PowerPoint Presentation</vt:lpstr>
      <vt:lpstr>PowerPoint Presentation</vt:lpstr>
      <vt:lpstr>PowerPoint Presentation</vt:lpstr>
      <vt:lpstr>PowerPoint Presentation</vt:lpstr>
      <vt:lpstr>Les vulnérables tendent un peu moins à faire confiance aux autres que les « non » vulnérables</vt:lpstr>
      <vt:lpstr>Pour les « nouveaux » vulnérables, une moindre confiance dans le gouvernement</vt:lpstr>
      <vt:lpstr>Un désir plus fort de transformation de la société et un soutien plus fort au mouvement des gilets jaunes</vt:lpstr>
      <vt:lpstr>PowerPoint Presentation</vt:lpstr>
      <vt:lpstr>Les possibilités d’agir</vt:lpstr>
      <vt:lpstr>PowerPoint Presentation</vt:lpstr>
      <vt:lpstr>L’idée que la cohésion sociale repose avant tout sur les individus, déjà très présente avant la crise, se renforce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L’importance d’agir au bon moment</vt:lpstr>
      <vt:lpstr>PowerPoint Presentation</vt:lpstr>
      <vt:lpstr>PowerPoint Presentation</vt:lpstr>
      <vt:lpstr>La confiance dans les institutions est plus élevée lorsqu’une aide a été apportée</vt:lpstr>
      <vt:lpstr>Focus complémentaire : les représentations de la vulnérabilité</vt:lpstr>
      <vt:lpstr>PowerPoint Presentation</vt:lpstr>
      <vt:lpstr>PowerPoint Presentation</vt:lpstr>
      <vt:lpstr>PowerPoint Presentation</vt:lpstr>
      <vt:lpstr>PowerPoint Presentation</vt:lpstr>
      <vt:lpstr>PowerPoint Presentation</vt:lpstr>
      <vt:lpstr>Les sources</vt:lpstr>
      <vt:lpstr>Les grands enseignements 1/4</vt:lpstr>
      <vt:lpstr>Les grands enseignements 2/4</vt:lpstr>
      <vt:lpstr>Les grands enseignements 3/4</vt:lpstr>
      <vt:lpstr>Les grands enseignements 4/4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conditions d’accès aux  services des banques et  assurances</dc:title>
  <dc:creator>Solen BERHUET</dc:creator>
  <cp:lastModifiedBy>Sandra HOIBIAN</cp:lastModifiedBy>
  <cp:revision>7</cp:revision>
  <cp:lastPrinted>2021-07-08T14:47:23Z</cp:lastPrinted>
  <dcterms:created xsi:type="dcterms:W3CDTF">2019-04-04T14:03:13Z</dcterms:created>
  <dcterms:modified xsi:type="dcterms:W3CDTF">2021-11-18T14:29:07Z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0x010100598AF7F97E578E4A9E5AC67BAA5FACDB</vt:lpwstr>
  </property>
  <property fmtid="{D5CDD505-2E9C-101B-9397-08002B2CF9AE}" pid="3" name="Order">
    <vt:r8>1738200</vt:r8>
  </property>
</Properties>
</file>